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2" r:id="rId6"/>
  </p:sldMasterIdLst>
  <p:notesMasterIdLst>
    <p:notesMasterId r:id="rId29"/>
  </p:notesMasterIdLst>
  <p:sldIdLst>
    <p:sldId id="256" r:id="rId7"/>
    <p:sldId id="257" r:id="rId8"/>
    <p:sldId id="258" r:id="rId9"/>
    <p:sldId id="293" r:id="rId10"/>
    <p:sldId id="751" r:id="rId11"/>
    <p:sldId id="752" r:id="rId12"/>
    <p:sldId id="749" r:id="rId13"/>
    <p:sldId id="275" r:id="rId14"/>
    <p:sldId id="355" r:id="rId15"/>
    <p:sldId id="354" r:id="rId16"/>
    <p:sldId id="339" r:id="rId17"/>
    <p:sldId id="759" r:id="rId18"/>
    <p:sldId id="341" r:id="rId19"/>
    <p:sldId id="753" r:id="rId20"/>
    <p:sldId id="262" r:id="rId21"/>
    <p:sldId id="345" r:id="rId22"/>
    <p:sldId id="754" r:id="rId23"/>
    <p:sldId id="755" r:id="rId24"/>
    <p:sldId id="756" r:id="rId25"/>
    <p:sldId id="267" r:id="rId26"/>
    <p:sldId id="758" r:id="rId27"/>
    <p:sldId id="757" r:id="rId2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microsoft.com/office/2016/11/relationships/changesInfo" Target="changesInfos/changesInfo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s Ooms" userId="4128ac09-1942-45e3-9190-fd3aaf612cc3" providerId="ADAL" clId="{E09194FE-4634-4B5C-978E-CCCFDF9BE426}"/>
    <pc:docChg chg="custSel modSld">
      <pc:chgData name="Hans Ooms" userId="4128ac09-1942-45e3-9190-fd3aaf612cc3" providerId="ADAL" clId="{E09194FE-4634-4B5C-978E-CCCFDF9BE426}" dt="2023-04-19T08:46:40.699" v="0" actId="478"/>
      <pc:docMkLst>
        <pc:docMk/>
      </pc:docMkLst>
      <pc:sldChg chg="addSp delSp modSp mod delAnim">
        <pc:chgData name="Hans Ooms" userId="4128ac09-1942-45e3-9190-fd3aaf612cc3" providerId="ADAL" clId="{E09194FE-4634-4B5C-978E-CCCFDF9BE426}" dt="2023-04-19T08:46:40.699" v="0" actId="478"/>
        <pc:sldMkLst>
          <pc:docMk/>
          <pc:sldMk cId="1028925691" sldId="258"/>
        </pc:sldMkLst>
        <pc:spChg chg="add mod">
          <ac:chgData name="Hans Ooms" userId="4128ac09-1942-45e3-9190-fd3aaf612cc3" providerId="ADAL" clId="{E09194FE-4634-4B5C-978E-CCCFDF9BE426}" dt="2023-04-19T08:46:40.699" v="0" actId="478"/>
          <ac:spMkLst>
            <pc:docMk/>
            <pc:sldMk cId="1028925691" sldId="258"/>
            <ac:spMk id="6" creationId="{3C526B80-C17E-F329-C976-5CDC5271FB26}"/>
          </ac:spMkLst>
        </pc:spChg>
        <pc:picChg chg="del">
          <ac:chgData name="Hans Ooms" userId="4128ac09-1942-45e3-9190-fd3aaf612cc3" providerId="ADAL" clId="{E09194FE-4634-4B5C-978E-CCCFDF9BE426}" dt="2023-04-19T08:46:40.699" v="0" actId="478"/>
          <ac:picMkLst>
            <pc:docMk/>
            <pc:sldMk cId="1028925691" sldId="258"/>
            <ac:picMk id="5" creationId="{AC0D0A43-D3A6-3CE5-D8F9-3605FB5937F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7096D9-B5BF-47EE-8AFE-850A80E39DA8}" type="datetimeFigureOut">
              <a:rPr lang="nl-NL" smtClean="0"/>
              <a:t>19-4-2023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A2B3F1-3F31-4099-B361-49052AF67E6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6554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Immuuntherapie, hoe werkt het en wat zijn de bijwerkingen. Zelfde filmpje nogmaals laten zien?  Duur 3 minuten.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A2B3F1-3F31-4099-B361-49052AF67E63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90222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A2B3F1-3F31-4099-B361-49052AF67E6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34483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Stopt voorlopig met behandeling. Kan op progressie is aanwezig.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A2B3F1-3F31-4099-B361-49052AF67E6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2495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A2B3F1-3F31-4099-B361-49052AF67E6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1005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Inkijk exemplaar uitprinten en meenemen.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A2B3F1-3F31-4099-B361-49052AF67E63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1866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Zelfde filmpje nogmaals laten zien?  Duur 3 minuten.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A2B3F1-3F31-4099-B361-49052AF67E6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730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Duur 2 minuten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A2B3F1-3F31-4099-B361-49052AF67E63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9669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Zo nog een verdiepende dia er op door.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A2B3F1-3F31-4099-B361-49052AF67E63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6732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Zelfde filmpje nogmaals laten zien?  Duur 3 minuten.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A2B3F1-3F31-4099-B361-49052AF67E6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7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2642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nl-NL">
              <a:latin typeface="Arial" charset="0"/>
              <a:cs typeface="Arial" charset="0"/>
            </a:endParaRPr>
          </a:p>
          <a:p>
            <a:endParaRPr lang="en-US" altLang="nl-NL">
              <a:latin typeface="Arial" charset="0"/>
              <a:cs typeface="Arial" charset="0"/>
            </a:endParaRPr>
          </a:p>
          <a:p>
            <a:endParaRPr lang="nl-NL" altLang="nl-NL">
              <a:latin typeface="Arial" charset="0"/>
              <a:cs typeface="Arial" charset="0"/>
            </a:endParaRPr>
          </a:p>
        </p:txBody>
      </p:sp>
      <p:sp>
        <p:nvSpPr>
          <p:cNvPr id="112643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B6652B-B5FF-3043-9056-EA9FA8B8C576}" type="slidenum">
              <a:rPr kumimoji="0" lang="en-GB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Gill Sans" charset="0"/>
                <a:cs typeface="Gill Sans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altLang="nl-NL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4080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Presentatie eerst stoppen en wel laten zien, iets overlap, maar niet erg. Duur 4 minuten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A2B3F1-3F31-4099-B361-49052AF67E63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6905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Droge ogen is een bekende, staat er niet tussen.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A2B3F1-3F31-4099-B361-49052AF67E63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42722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Pruritus: jeuk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A2B3F1-3F31-4099-B361-49052AF67E63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429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Co morbiditeit, 2</a:t>
            </a:r>
            <a:r>
              <a:rPr lang="nl-NL" baseline="30000" dirty="0"/>
              <a:t>de</a:t>
            </a:r>
            <a:r>
              <a:rPr lang="nl-NL" dirty="0"/>
              <a:t> casus eczeem en huidreactie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A2B3F1-3F31-4099-B361-49052AF67E63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5840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97EAF-DAE7-90FB-5D7D-E9063FAD08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F67FBD2-A3DE-FB33-B068-5A52C1592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6AD6C43-2447-6650-033E-7BD6C5330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9E61-2FD7-4B70-9E2E-EE1182447367}" type="datetime1">
              <a:rPr lang="nl-NL" smtClean="0"/>
              <a:t>19-4-2023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8EED9AE-DC93-92BC-57A0-354A16597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Remco van Elburg VS oncologie ZGV Ede. Met dank aan AvL en BMS.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8D33253-413D-BCF9-6B81-AB0D5E63C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C4858-454E-4F65-A79F-172801E502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233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E36549-F98E-5E13-C92E-0C89D757F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95586D1-61BD-BA4D-56C7-5A56563A59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753F806-613C-3B8A-43CE-0ABE2A701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8BD19-BA61-42FE-817A-2482D83C28B8}" type="datetime1">
              <a:rPr lang="nl-NL" smtClean="0"/>
              <a:t>19-4-2023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778BF89-0B43-74FF-DA95-B1BFEBA4C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Remco van Elburg VS oncologie ZGV Ede. Met dank aan AvL en BMS.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5E904DC-B591-A58C-9139-4342E2BFF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C4858-454E-4F65-A79F-172801E502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2333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EB90851-8DED-256F-7161-2B19483E69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4A50108-04F9-E4A6-E114-D447173020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F6F9680-4AA5-B06C-7C14-06C4D30B6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33A0D-2FAE-4CFD-A811-D6EFA8D94FF2}" type="datetime1">
              <a:rPr lang="nl-NL" smtClean="0"/>
              <a:t>19-4-2023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D57B182-60F6-0556-9C3C-A46CD496D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Remco van Elburg VS oncologie ZGV Ede. Met dank aan AvL en BMS.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78D7043-248A-8CEB-4CEE-449EB23F6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C4858-454E-4F65-A79F-172801E502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4208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69E492-AED5-D147-A07E-8F43FCD2E9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6A42457-00AF-814E-BB66-464A11BDC2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8CBCC72-EF28-B94B-B7D3-D39B82B84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AF165-A7C5-E842-BC5A-EF7709C9120E}" type="datetimeFigureOut">
              <a:rPr lang="nl-NL" smtClean="0"/>
              <a:t>19-4-2023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F88415B-FF1F-8745-85C2-BE5A677AB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59F361D-FB66-7948-8637-5A57C3AF8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E1579-F9B0-F845-9C83-A747028F51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21238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1FF02-9A98-CB4D-B868-43014770B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957759-5486-9349-ABD1-81980BB9AC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581812D-DADC-CD4E-BF88-A731D9A60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AF165-A7C5-E842-BC5A-EF7709C9120E}" type="datetimeFigureOut">
              <a:rPr lang="nl-NL" smtClean="0"/>
              <a:t>19-4-2023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8683466-D61F-6641-91CB-8E38EB7E1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7BBAAF-65CB-254D-9920-45D44BA57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E1579-F9B0-F845-9C83-A747028F51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09776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1D1D71-15AB-F14A-9C89-3BAFD2C17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430BA2D-3BC6-1F49-A371-984C01F1E9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C65A1B0-DC7B-CC40-A09F-B1059A84B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AF165-A7C5-E842-BC5A-EF7709C9120E}" type="datetimeFigureOut">
              <a:rPr lang="nl-NL" smtClean="0"/>
              <a:t>19-4-2023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FD32864-89B3-E441-A94E-551B84167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6671128-21D8-6E42-81A0-CC4337888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E1579-F9B0-F845-9C83-A747028F51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24466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02C60B-C6F7-B741-879B-FFA7A6134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267BD20-3132-3E44-88DA-B75AF6346A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AF1623D-38FE-D94B-82AB-6ED16115D2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51D14F5-2989-564C-BA9C-FFD3E34A9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AF165-A7C5-E842-BC5A-EF7709C9120E}" type="datetimeFigureOut">
              <a:rPr lang="nl-NL" smtClean="0"/>
              <a:t>19-4-2023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0D320E8-1F71-E740-A899-57656FBA7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5B565B2-0155-6B46-A335-FBA8FD89C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E1579-F9B0-F845-9C83-A747028F51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76179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3E8C41-8573-C446-B752-E090BAEC0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675D8D3-7359-F847-9F3C-7FFCF79F72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A91F047-3032-DF40-9EA5-8CEA812A24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CA5CCEA-02B3-2842-A872-EEC87704A3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27EF9A9-709A-FB40-8FC2-19E35D1F2A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BC3DAD30-424E-6F43-80A8-386688E68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AF165-A7C5-E842-BC5A-EF7709C9120E}" type="datetimeFigureOut">
              <a:rPr lang="nl-NL" smtClean="0"/>
              <a:t>19-4-2023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06F1A587-7534-7849-AB41-B0164E36A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8DDAD6D7-17E1-D649-886B-9B6312621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E1579-F9B0-F845-9C83-A747028F51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62203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DB7C8A-738D-874F-B163-24403C830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3D6E529-6082-3C47-8187-3C44027E8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AF165-A7C5-E842-BC5A-EF7709C9120E}" type="datetimeFigureOut">
              <a:rPr lang="nl-NL" smtClean="0"/>
              <a:t>19-4-2023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69830C2-F1A7-924E-8EFA-ADA57759C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74BEE0C-EC9A-8749-9C91-CACB67234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E1579-F9B0-F845-9C83-A747028F51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66499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E3AFF184-BE32-9446-87FC-37A8D701B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AF165-A7C5-E842-BC5A-EF7709C9120E}" type="datetimeFigureOut">
              <a:rPr lang="nl-NL" smtClean="0"/>
              <a:t>19-4-2023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FEA9F8D-017F-8549-9998-2A4ADE773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904F39F-31CF-9E4C-8C5C-01F6F494B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E1579-F9B0-F845-9C83-A747028F51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56030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CDA7BE-488D-CB41-84B3-863B3A33A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BD28826-3136-8D4B-998E-211DA9932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956CD61-6BE7-8E49-807C-6A455F643D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AF70521-565E-7A41-B812-94E28C269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AF165-A7C5-E842-BC5A-EF7709C9120E}" type="datetimeFigureOut">
              <a:rPr lang="nl-NL" smtClean="0"/>
              <a:t>19-4-2023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E530092-D0F6-F142-BD49-BA4441341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E428C50-44EB-E543-B81C-9DA6B798E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E1579-F9B0-F845-9C83-A747028F51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9263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3E02C1-A879-A1B1-5FA5-745E8C774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6ED0C66-4298-D507-2A7F-473D1F912C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FEE946C-1386-0DEE-7056-CC7E86AE9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0363A-C294-4C96-AAF4-798E34F6154F}" type="datetime1">
              <a:rPr lang="nl-NL" smtClean="0"/>
              <a:t>19-4-2023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C39ECC6-BF36-72FE-2F02-A766147CC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Remco van Elburg VS oncologie ZGV Ede. Met dank aan AvL en BMS.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E98C51C-8253-C4D8-3A2C-27DA8B73A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C4858-454E-4F65-A79F-172801E502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82611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603250-DD58-DA45-9421-FB8E7CC05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7CDCD37-32D4-1743-8934-66469216A1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72E59EC-A9F9-0840-908D-113685EC57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FB6F203-3535-834A-BBF1-98677C7B9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AF165-A7C5-E842-BC5A-EF7709C9120E}" type="datetimeFigureOut">
              <a:rPr lang="nl-NL" smtClean="0"/>
              <a:t>19-4-2023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5C5A149-307F-A646-B2EC-6207C9548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6984C35-BE42-B240-A6A4-B063259E9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E1579-F9B0-F845-9C83-A747028F51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56800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97E7D0-5E01-E148-BCFA-9266892FE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AFF373C-1430-AE45-A083-92E185C57A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188C5BE-AC6E-B147-B506-E5F651F75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AF165-A7C5-E842-BC5A-EF7709C9120E}" type="datetimeFigureOut">
              <a:rPr lang="nl-NL" smtClean="0"/>
              <a:t>19-4-2023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7C6C061-F1CF-6A4C-BB13-9F231415E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50B6B22-5C64-F045-8904-E12A1FC5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E1579-F9B0-F845-9C83-A747028F51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84553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88D21055-A474-0541-809C-C1B93D8C85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65961F8-843B-A24F-B04A-BCC36B71E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8B2A16B-0293-5C48-AB69-C301B83C1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AF165-A7C5-E842-BC5A-EF7709C9120E}" type="datetimeFigureOut">
              <a:rPr lang="nl-NL" smtClean="0"/>
              <a:t>19-4-2023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38AB301-47C1-7245-8B1E-9557AF05E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63E79D9-9075-AE48-B9C7-D0D63E82D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E1579-F9B0-F845-9C83-A747028F51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12601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C95BA-C709-4F1C-A084-95D5C1D32705}" type="datetimeFigureOut">
              <a:rPr lang="nl-NL" smtClean="0"/>
              <a:t>19-4-2023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D94AB-7156-429E-82B1-BA1C788BAA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98005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C95BA-C709-4F1C-A084-95D5C1D32705}" type="datetimeFigureOut">
              <a:rPr lang="nl-NL" smtClean="0"/>
              <a:t>19-4-2023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D94AB-7156-429E-82B1-BA1C788BAA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8923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C95BA-C709-4F1C-A084-95D5C1D32705}" type="datetimeFigureOut">
              <a:rPr lang="nl-NL" smtClean="0"/>
              <a:t>19-4-2023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D94AB-7156-429E-82B1-BA1C788BAA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75198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C95BA-C709-4F1C-A084-95D5C1D32705}" type="datetimeFigureOut">
              <a:rPr lang="nl-NL" smtClean="0"/>
              <a:t>19-4-2023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D94AB-7156-429E-82B1-BA1C788BAA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37368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C95BA-C709-4F1C-A084-95D5C1D32705}" type="datetimeFigureOut">
              <a:rPr lang="nl-NL" smtClean="0"/>
              <a:t>19-4-2023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D94AB-7156-429E-82B1-BA1C788BAA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22098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C95BA-C709-4F1C-A084-95D5C1D32705}" type="datetimeFigureOut">
              <a:rPr lang="nl-NL" smtClean="0"/>
              <a:t>19-4-2023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D94AB-7156-429E-82B1-BA1C788BAA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38009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C95BA-C709-4F1C-A084-95D5C1D32705}" type="datetimeFigureOut">
              <a:rPr lang="nl-NL" smtClean="0"/>
              <a:t>19-4-2023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D94AB-7156-429E-82B1-BA1C788BAA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7572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F6ACDB-094E-7DBE-817E-1D83A0E1C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7B64001-3A5D-1AE9-4DFB-936DADCFB0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FB17722-E867-0F2F-080E-19EF6E1F8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403C6-ABDC-4A21-828C-B70BC7BD3752}" type="datetime1">
              <a:rPr lang="nl-NL" smtClean="0"/>
              <a:t>19-4-2023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F7C90E2-D48A-291C-DA44-09810CAE9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Remco van Elburg VS oncologie ZGV Ede. Met dank aan AvL en BMS.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6FFE87F-5952-5322-283C-CD2EE423C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C4858-454E-4F65-A79F-172801E502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77171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C95BA-C709-4F1C-A084-95D5C1D32705}" type="datetimeFigureOut">
              <a:rPr lang="nl-NL" smtClean="0"/>
              <a:t>19-4-2023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D94AB-7156-429E-82B1-BA1C788BAA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19255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C95BA-C709-4F1C-A084-95D5C1D32705}" type="datetimeFigureOut">
              <a:rPr lang="nl-NL" smtClean="0"/>
              <a:t>19-4-2023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D94AB-7156-429E-82B1-BA1C788BAA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49114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C95BA-C709-4F1C-A084-95D5C1D32705}" type="datetimeFigureOut">
              <a:rPr lang="nl-NL" smtClean="0"/>
              <a:t>19-4-2023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D94AB-7156-429E-82B1-BA1C788BAA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79118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C95BA-C709-4F1C-A084-95D5C1D32705}" type="datetimeFigureOut">
              <a:rPr lang="nl-NL" smtClean="0"/>
              <a:t>19-4-2023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D94AB-7156-429E-82B1-BA1C788BAA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06104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213633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93B9E0-7A83-7C2E-52CF-988E11B04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5B8175D-A12B-9818-5015-13C69FD8D6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B434E76-4856-4AEC-3901-54E4AAE735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42A46A7-BB22-25FE-3619-E0507DB9C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027EA-F904-4125-97B2-7EDEBB2FE49B}" type="datetime1">
              <a:rPr lang="nl-NL" smtClean="0"/>
              <a:t>19-4-2023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63D93F2-5EF2-AAA6-ED76-4D747D9E0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Remco van Elburg VS oncologie ZGV Ede. Met dank aan AvL en BMS.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BBC7374-CAD9-6524-562F-242CF8095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C4858-454E-4F65-A79F-172801E502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150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4C9D88-95F3-344F-A246-13E239547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C599EF3-5D4C-528B-A729-FA17AC19B6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A0BB0B3-3BA9-840A-D4A0-03BEC881FF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F73262A-86E8-8D17-3594-3B404CD12E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FFAF3EA-DD48-86EA-11D0-F3C298B5C1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181B302C-08BC-8B8A-BB2D-004015933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42E3F-F92D-4137-95B6-925FA4257FB0}" type="datetime1">
              <a:rPr lang="nl-NL" smtClean="0"/>
              <a:t>19-4-2023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BAB5D1C6-DDF5-CB1C-136C-2FE8903C8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Remco van Elburg VS oncologie ZGV Ede. Met dank aan AvL en BMS.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A7A0CE1-5E89-0EDF-DFB6-C80A5A95F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C4858-454E-4F65-A79F-172801E502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753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309D13-B390-D99E-3DE4-5DA70F269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5093351-5A17-39F5-6F60-34A9BEDF6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509F5-0DF4-4BB7-9234-F286A98A2851}" type="datetime1">
              <a:rPr lang="nl-NL" smtClean="0"/>
              <a:t>19-4-2023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7502C7A-6C0E-652F-3F27-C7D331C9B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Remco van Elburg VS oncologie ZGV Ede. Met dank aan AvL en BMS.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AD075F6-2C4B-EF59-57B5-8C74C500D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C4858-454E-4F65-A79F-172801E502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648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CF3FB3E-1199-A2AA-C967-566E44FDD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B5F69-3B56-49B8-AD50-DB94057F29A0}" type="datetime1">
              <a:rPr lang="nl-NL" smtClean="0"/>
              <a:t>19-4-2023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717858C-5148-AF00-D4CF-4CCB05DB4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Remco van Elburg VS oncologie ZGV Ede. Met dank aan AvL en BMS.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0A88CF5-985F-E4BA-3947-B5CFFD767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C4858-454E-4F65-A79F-172801E502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4985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2874AC-5E9C-D922-5C7B-AE29B43C6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7A9C112-5DDB-9527-D6E2-A226325A64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000A7DD-7EEE-3FEA-B0A6-D7D03B7E29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2EA9723-7C0C-DFA7-92A5-5C6CC8A97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57914-6A47-4A30-9EB4-586B6113D05D}" type="datetime1">
              <a:rPr lang="nl-NL" smtClean="0"/>
              <a:t>19-4-2023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7978902-6049-F2C2-E749-185C4B458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Remco van Elburg VS oncologie ZGV Ede. Met dank aan AvL en BMS.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D7B969D-35B7-9FA3-0E0B-222C9D34F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C4858-454E-4F65-A79F-172801E502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7973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EBE9B9-50B7-739F-D7D7-4DDDEE910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838A6D24-24F9-C5B1-9238-AF704DDAE6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A4141BE-C8B3-E4D4-30B9-78CEECF0BA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8FDD5D5-4885-6B43-5B77-9AF958043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3F4D3-A015-4EBE-A4AA-B4653E620687}" type="datetime1">
              <a:rPr lang="nl-NL" smtClean="0"/>
              <a:t>19-4-2023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61BFB95-3EE0-3950-0A7E-A7BE79850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Remco van Elburg VS oncologie ZGV Ede. Met dank aan AvL en BMS.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22BE5D0-1F4D-C188-D3A6-C38713674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C4858-454E-4F65-A79F-172801E502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7414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4B27E07-5DBC-6DB5-050D-817F7DE98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1C30474-3C4B-035F-9E79-0D7908C08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6BBF8F8-1393-5713-28C1-3AE5309BB6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E187A4-9E6B-43A9-9113-62243E5B963F}" type="datetime1">
              <a:rPr lang="nl-NL" smtClean="0"/>
              <a:t>19-4-2023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6D7E66A-6D02-89C1-8D3D-00E95C7BD5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/>
              <a:t>Presentatie Remco van Elburg VS oncologie ZGV Ede. Met dank aan AvL en BMS.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FF374C3-09D3-332F-1E49-FBF76892E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C4858-454E-4F65-A79F-172801E502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0343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6A0A785-0CB9-454C-8A92-F65A44AF7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FF1901F-2B13-3241-A3B5-47301A41A6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E4D50AE-898E-554D-AEC7-3084D4D051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1AF165-A7C5-E842-BC5A-EF7709C9120E}" type="datetimeFigureOut">
              <a:rPr lang="nl-NL" smtClean="0"/>
              <a:t>19-4-2023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CB716CA-E476-674D-AA7B-978D460A77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8801E23-79C0-8D42-BA32-614D2312BC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DE1579-F9B0-F845-9C83-A747028F51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6249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8C95BA-C709-4F1C-A084-95D5C1D32705}" type="datetimeFigureOut">
              <a:rPr lang="nl-NL" smtClean="0"/>
              <a:t>19-4-2023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D94AB-7156-429E-82B1-BA1C788BAA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7751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bcove.video/41mk8PW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rmacotherapeutischkompas.nl/bladeren/groepsteksten/monoklonale_antilichamen_bij_maligniteiten#monoklonale_antilichamen_bij_maligniteiten_overzicht_groepstekst" TargetMode="Externa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6" Type="http://schemas.openxmlformats.org/officeDocument/2006/relationships/hyperlink" Target="https://www.esmo.org/content/download/151567/2718664/file/Clinical-Practice-Guidelines-Slideset-ToxicitiesImmunotherapy.pdf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rmacotherapeutischkompas.nl/bladeren/groepsteksten/monoklonale_antilichamen_bij_maligniteiten#monoklonale_antilichamen_bij_maligniteiten_overzicht_groepstekst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rmacotherapeutischkompas.nl/bladeren/groepsteksten/monoklonale_antilichamen_bij_maligniteiten#monoklonale_antilichamen_bij_maligniteiten_overzicht_groepstekst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A9EF34E2-612B-53E4-DF27-F34D5DC784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6448" b="355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2E0E9CF-A88A-9CBF-F67B-0D07F3C2D9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nl-NL">
                <a:solidFill>
                  <a:srgbClr val="FFFFFF"/>
                </a:solidFill>
              </a:rPr>
              <a:t>Workshop bijwerkingen immunotherapie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BA216B9-100C-C599-740B-ABA2CAB8EE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endParaRPr lang="nl-NL" sz="1700">
              <a:solidFill>
                <a:srgbClr val="FFFFFF"/>
              </a:solidFill>
            </a:endParaRPr>
          </a:p>
          <a:p>
            <a:r>
              <a:rPr lang="nl-NL" sz="1700">
                <a:solidFill>
                  <a:srgbClr val="FFFFFF"/>
                </a:solidFill>
              </a:rPr>
              <a:t>3</a:t>
            </a:r>
            <a:r>
              <a:rPr lang="nl-NL" sz="1700" baseline="30000">
                <a:solidFill>
                  <a:srgbClr val="FFFFFF"/>
                </a:solidFill>
              </a:rPr>
              <a:t>de</a:t>
            </a:r>
            <a:r>
              <a:rPr lang="nl-NL" sz="1700">
                <a:solidFill>
                  <a:srgbClr val="FFFFFF"/>
                </a:solidFill>
              </a:rPr>
              <a:t> 1</a:t>
            </a:r>
            <a:r>
              <a:rPr lang="nl-NL" sz="1700" baseline="30000">
                <a:solidFill>
                  <a:srgbClr val="FFFFFF"/>
                </a:solidFill>
              </a:rPr>
              <a:t>e</a:t>
            </a:r>
            <a:r>
              <a:rPr lang="nl-NL" sz="1700">
                <a:solidFill>
                  <a:srgbClr val="FFFFFF"/>
                </a:solidFill>
              </a:rPr>
              <a:t>lijns minisymposium</a:t>
            </a:r>
          </a:p>
          <a:p>
            <a:r>
              <a:rPr lang="nl-NL" sz="1700">
                <a:solidFill>
                  <a:srgbClr val="FFFFFF"/>
                </a:solidFill>
              </a:rPr>
              <a:t>Veenendaal, 18-04-2023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5D24DB8-6A7A-0816-7730-A8C831EBA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l-NL" sz="700">
                <a:solidFill>
                  <a:srgbClr val="FFFFFF"/>
                </a:solidFill>
              </a:rPr>
              <a:t>Presentatie Remco van Elburg VS oncologie ZGV Ede.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l-NL" sz="700">
                <a:solidFill>
                  <a:srgbClr val="FFFFFF"/>
                </a:solidFill>
              </a:rPr>
              <a:t>Met dank aan AvL en BMS.</a:t>
            </a:r>
          </a:p>
        </p:txBody>
      </p:sp>
    </p:spTree>
    <p:extLst>
      <p:ext uri="{BB962C8B-B14F-4D97-AF65-F5344CB8AC3E}">
        <p14:creationId xmlns:p14="http://schemas.microsoft.com/office/powerpoint/2010/main" val="32040766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BD7F5E4-A9E4-4B1E-44CC-9CD6E50690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595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35ECBB5-FCFA-C55B-63C8-FA68277D80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605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95C535D-5DD0-6784-329D-E8AF578E3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rgbClr val="FFFFFF"/>
                </a:solidFill>
              </a:rPr>
              <a:t>Patiënten</a:t>
            </a:r>
            <a:r>
              <a:rPr lang="en-US" sz="3600" dirty="0">
                <a:solidFill>
                  <a:srgbClr val="FFFFFF"/>
                </a:solidFill>
              </a:rPr>
              <a:t> info-film over </a:t>
            </a:r>
            <a:r>
              <a:rPr lang="en-US" sz="3600" dirty="0" err="1">
                <a:solidFill>
                  <a:srgbClr val="FFFFFF"/>
                </a:solidFill>
              </a:rPr>
              <a:t>b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ijwerkingen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695E27B-60B5-5C46-1CE6-058855722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8700" y="6356350"/>
            <a:ext cx="62103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Presentatie Remco van Elburg VS oncologie ZGV Ede. Met dank aan AvL en BMS.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67E2C12F-8B6A-A721-863F-BD6467BF6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0270" y="2822447"/>
            <a:ext cx="5217459" cy="836893"/>
          </a:xfrm>
        </p:spPr>
        <p:txBody>
          <a:bodyPr/>
          <a:lstStyle/>
          <a:p>
            <a:pPr marL="0" indent="0">
              <a:buNone/>
            </a:pPr>
            <a:r>
              <a:rPr lang="nl-NL" sz="2800" u="sng" dirty="0">
                <a:solidFill>
                  <a:srgbClr val="0052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https://bcove.video/41mk8PW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0777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36DA219F-5CC1-404C-89F3-FED89FFBC5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2215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18142E-BC91-E35B-0A3C-599D11835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/>
              <a:t>Algemeen typerende bijwerkingen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98CD7B1-7A47-FFB9-F5D9-CBF33E4DE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Remco van Elburg VS oncologie ZGV Ede. Met dank aan AvL en BMS.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561CCE1-845C-10CC-504E-82F323D000EF}"/>
              </a:ext>
            </a:extLst>
          </p:cNvPr>
          <p:cNvSpPr txBox="1"/>
          <p:nvPr/>
        </p:nvSpPr>
        <p:spPr>
          <a:xfrm>
            <a:off x="838200" y="5976216"/>
            <a:ext cx="105155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>
                <a:hlinkClick r:id="rId2"/>
              </a:rPr>
              <a:t>https://www.farmacotherapeutischkompas.nl/bladeren/groepsteksten/monoklonale_antilichamen_bij_maligniteiten#monoklonale_antilichamen_bij_maligniteiten_overzicht_groepstekst</a:t>
            </a:r>
            <a:r>
              <a:rPr lang="nl-NL" sz="1000" dirty="0"/>
              <a:t> </a:t>
            </a:r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FA9CE312-AF6C-1987-EAB6-D71887A42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62884"/>
            <a:ext cx="10515600" cy="4279417"/>
          </a:xfrm>
        </p:spPr>
        <p:txBody>
          <a:bodyPr>
            <a:normAutofit fontScale="85000" lnSpcReduction="10000"/>
          </a:bodyPr>
          <a:lstStyle/>
          <a:p>
            <a:pPr marL="0" indent="0" algn="l">
              <a:buNone/>
            </a:pPr>
            <a:r>
              <a:rPr lang="nl-NL" b="1" i="0" u="none" strike="noStrike" dirty="0">
                <a:solidFill>
                  <a:srgbClr val="000000"/>
                </a:solidFill>
                <a:effectLst/>
                <a:latin typeface="RO Sans"/>
              </a:rPr>
              <a:t>Relatief frequent: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l-NL" b="0" i="0" u="none" strike="noStrike" dirty="0" err="1">
                <a:solidFill>
                  <a:srgbClr val="000000"/>
                </a:solidFill>
                <a:effectLst/>
                <a:latin typeface="RO Sans"/>
              </a:rPr>
              <a:t>infusiegerelateerde</a:t>
            </a:r>
            <a:r>
              <a:rPr lang="nl-NL" b="0" i="0" u="none" strike="noStrike" dirty="0">
                <a:solidFill>
                  <a:srgbClr val="000000"/>
                </a:solidFill>
                <a:effectLst/>
                <a:latin typeface="RO Sans"/>
              </a:rPr>
              <a:t> reacties, zoals koorts, koude rillingen, algehele malaise, spierpijn, dyspneu, misselijkheid, hoofdpijn en buikpijn; ook ernstige reacties als bronchospasmen, supraventriculaire tachycardie en hypotensie komen voor;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l-NL" b="0" i="0" u="none" strike="noStrike" dirty="0">
                <a:solidFill>
                  <a:srgbClr val="000000"/>
                </a:solidFill>
                <a:effectLst/>
                <a:latin typeface="RO Sans"/>
              </a:rPr>
              <a:t>huidreacties, zoals huiduitslag (o.a. erytheem, </a:t>
            </a:r>
            <a:r>
              <a:rPr lang="nl-NL" b="0" i="0" u="none" strike="noStrike" dirty="0" err="1">
                <a:solidFill>
                  <a:srgbClr val="000000"/>
                </a:solidFill>
                <a:effectLst/>
                <a:latin typeface="RO Sans"/>
              </a:rPr>
              <a:t>maculeuze</a:t>
            </a:r>
            <a:r>
              <a:rPr lang="nl-NL" b="0" i="0" u="none" strike="noStrike" dirty="0">
                <a:solidFill>
                  <a:srgbClr val="000000"/>
                </a:solidFill>
                <a:effectLst/>
                <a:latin typeface="RO Sans"/>
              </a:rPr>
              <a:t> of </a:t>
            </a:r>
            <a:r>
              <a:rPr lang="nl-NL" b="0" i="0" u="none" strike="noStrike" dirty="0" err="1">
                <a:solidFill>
                  <a:srgbClr val="000000"/>
                </a:solidFill>
                <a:effectLst/>
                <a:latin typeface="RO Sans"/>
              </a:rPr>
              <a:t>maculopapuleuze</a:t>
            </a:r>
            <a:r>
              <a:rPr lang="nl-NL" b="0" i="0" u="none" strike="noStrike" dirty="0">
                <a:solidFill>
                  <a:srgbClr val="000000"/>
                </a:solidFill>
                <a:effectLst/>
                <a:latin typeface="RO Sans"/>
              </a:rPr>
              <a:t> uitslag), jeuk, droge huid, schilfering of hand-voetsyndroom; ook zeer ernstige gevallen zoals Stevens-Johnsonsyndroom en toxische epidermale necrolyse zijn gemeld;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l-NL" b="0" i="0" u="none" strike="noStrike" dirty="0">
                <a:solidFill>
                  <a:srgbClr val="000000"/>
                </a:solidFill>
                <a:effectLst/>
                <a:latin typeface="RO Sans"/>
              </a:rPr>
              <a:t>gastro-intestinale klachten, zoals misselijkheid, diarree, braken; soms ernstig;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l-NL" b="0" i="0" u="none" strike="noStrike" dirty="0">
                <a:solidFill>
                  <a:srgbClr val="000000"/>
                </a:solidFill>
                <a:effectLst/>
                <a:latin typeface="RO Sans"/>
              </a:rPr>
              <a:t>beenmergdepressie, met meer kans op infecties;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l-NL" b="0" i="0" u="none" strike="noStrike" dirty="0">
                <a:solidFill>
                  <a:srgbClr val="000000"/>
                </a:solidFill>
                <a:effectLst/>
                <a:latin typeface="RO Sans"/>
              </a:rPr>
              <a:t>perifere neuropathie.</a:t>
            </a:r>
          </a:p>
        </p:txBody>
      </p:sp>
    </p:spTree>
    <p:extLst>
      <p:ext uri="{BB962C8B-B14F-4D97-AF65-F5344CB8AC3E}">
        <p14:creationId xmlns:p14="http://schemas.microsoft.com/office/powerpoint/2010/main" val="22997415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635" y="5589240"/>
            <a:ext cx="1835944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244" y="5751718"/>
            <a:ext cx="1392788" cy="107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40" y="918535"/>
            <a:ext cx="3645024" cy="78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41518" y="2294875"/>
            <a:ext cx="2056860" cy="21620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634" y="1808820"/>
            <a:ext cx="4759910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602" y="1310959"/>
            <a:ext cx="3218124" cy="55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48197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AE379E0-FCA7-ED49-27D7-2A20A731D6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2689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55ECB1C-6A10-63CB-B4CD-3DB403FAD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Casus 1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5A0D14A-7215-C0A7-CF65-B2593BA0F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8700" y="6356350"/>
            <a:ext cx="62103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Remco van Elburg VS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oncologie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ZGV Ede. Met dank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en BMS.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3BE3B9D-FEBB-C093-3DE9-A4B2117C7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8529" y="1065224"/>
            <a:ext cx="7060769" cy="5106976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Mevr. R. 61 jr.</a:t>
            </a:r>
            <a:r>
              <a:rPr lang="nl-NL" sz="1800" b="1" dirty="0">
                <a:solidFill>
                  <a:prstClr val="black"/>
                </a:solidFill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Gemetasaseerd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oesofagus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carcinoom</a:t>
            </a:r>
            <a:endParaRPr lang="en-US" sz="1800" b="1" dirty="0">
              <a:solidFill>
                <a:srgbClr val="000000"/>
              </a:solidFill>
            </a:endParaRPr>
          </a:p>
          <a:p>
            <a:pPr marL="0" indent="0">
              <a:buNone/>
              <a:defRPr/>
            </a:pPr>
            <a:r>
              <a:rPr kumimoji="0" lang="nl-NL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PA: adenocarcinoom </a:t>
            </a:r>
            <a:r>
              <a:rPr kumimoji="0" lang="nl-NL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grd</a:t>
            </a:r>
            <a:r>
              <a:rPr kumimoji="0" lang="nl-NL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2.  PDL-1 expressie: &gt;10. Her2Neu negatief. </a:t>
            </a:r>
          </a:p>
          <a:p>
            <a:pPr marL="0" indent="0">
              <a:buNone/>
              <a:defRPr/>
            </a:pPr>
            <a:r>
              <a:rPr lang="en-US" sz="1800" b="0" i="0" u="none" strike="noStrike" baseline="0" dirty="0">
                <a:solidFill>
                  <a:srgbClr val="404040"/>
                </a:solidFill>
              </a:rPr>
              <a:t>2022-7 </a:t>
            </a:r>
            <a:r>
              <a:rPr lang="en-US" sz="1800" b="0" i="0" u="none" strike="noStrike" baseline="0" dirty="0" err="1">
                <a:solidFill>
                  <a:srgbClr val="404040"/>
                </a:solidFill>
              </a:rPr>
              <a:t>gestart</a:t>
            </a:r>
            <a:r>
              <a:rPr lang="en-US" sz="1800" b="0" i="0" u="none" strike="noStrike" baseline="0" dirty="0">
                <a:solidFill>
                  <a:srgbClr val="404040"/>
                </a:solidFill>
              </a:rPr>
              <a:t> met Capecitabine/</a:t>
            </a:r>
            <a:r>
              <a:rPr lang="en-US" sz="1800" b="0" i="0" u="none" strike="noStrike" baseline="0" dirty="0" err="1">
                <a:solidFill>
                  <a:srgbClr val="404040"/>
                </a:solidFill>
              </a:rPr>
              <a:t>Oxaliplatine</a:t>
            </a:r>
            <a:r>
              <a:rPr lang="en-US" sz="1800" b="0" i="0" u="none" strike="noStrike" baseline="0" dirty="0">
                <a:solidFill>
                  <a:srgbClr val="404040"/>
                </a:solidFill>
              </a:rPr>
              <a:t> (CAPOX). </a:t>
            </a:r>
            <a:br>
              <a:rPr lang="en-US" sz="1800" b="0" i="0" u="none" strike="noStrike" baseline="0" dirty="0">
                <a:solidFill>
                  <a:srgbClr val="404040"/>
                </a:solidFill>
              </a:rPr>
            </a:br>
            <a:r>
              <a:rPr lang="en-US" sz="1800" b="0" i="0" u="none" strike="noStrike" baseline="0" dirty="0">
                <a:solidFill>
                  <a:srgbClr val="404040"/>
                </a:solidFill>
              </a:rPr>
              <a:t>2022-10 </a:t>
            </a:r>
            <a:r>
              <a:rPr lang="en-US" sz="1800" b="0" i="0" u="none" strike="noStrike" baseline="0" dirty="0" err="1">
                <a:solidFill>
                  <a:srgbClr val="404040"/>
                </a:solidFill>
              </a:rPr>
              <a:t>Dosismodificatie</a:t>
            </a:r>
            <a:r>
              <a:rPr lang="en-US" sz="1800" b="0" i="0" u="none" strike="noStrike" baseline="0" dirty="0">
                <a:solidFill>
                  <a:srgbClr val="404040"/>
                </a:solidFill>
              </a:rPr>
              <a:t> </a:t>
            </a:r>
            <a:r>
              <a:rPr lang="en-US" sz="1800" b="0" i="0" u="none" strike="noStrike" baseline="0" dirty="0" err="1">
                <a:solidFill>
                  <a:srgbClr val="404040"/>
                </a:solidFill>
              </a:rPr>
              <a:t>Oxaliplatine</a:t>
            </a:r>
            <a:r>
              <a:rPr lang="en-US" sz="1800" b="0" i="0" u="none" strike="noStrike" baseline="0" dirty="0">
                <a:solidFill>
                  <a:srgbClr val="404040"/>
                </a:solidFill>
              </a:rPr>
              <a:t> 80% </a:t>
            </a:r>
            <a:r>
              <a:rPr lang="en-US" sz="1800" b="0" i="0" u="none" strike="noStrike" baseline="0" dirty="0" err="1">
                <a:solidFill>
                  <a:srgbClr val="404040"/>
                </a:solidFill>
              </a:rPr>
              <a:t>ivm</a:t>
            </a:r>
            <a:r>
              <a:rPr lang="en-US" sz="1800" b="0" i="0" u="none" strike="noStrike" baseline="0" dirty="0">
                <a:solidFill>
                  <a:srgbClr val="404040"/>
                </a:solidFill>
              </a:rPr>
              <a:t> </a:t>
            </a:r>
            <a:r>
              <a:rPr lang="en-US" sz="1800" b="0" i="0" u="none" strike="noStrike" baseline="0" dirty="0" err="1">
                <a:solidFill>
                  <a:srgbClr val="404040"/>
                </a:solidFill>
              </a:rPr>
              <a:t>koudeneuropathie</a:t>
            </a:r>
            <a:r>
              <a:rPr lang="en-US" sz="1800" b="0" i="0" u="none" strike="noStrike" baseline="0" dirty="0">
                <a:solidFill>
                  <a:srgbClr val="404040"/>
                </a:solidFill>
              </a:rPr>
              <a:t>. </a:t>
            </a:r>
          </a:p>
          <a:p>
            <a:pPr marL="0" indent="0">
              <a:buNone/>
              <a:defRPr/>
            </a:pPr>
            <a:r>
              <a:rPr lang="en-US" sz="1800" b="0" i="0" u="none" strike="noStrike" baseline="0" dirty="0">
                <a:solidFill>
                  <a:srgbClr val="404040"/>
                </a:solidFill>
              </a:rPr>
              <a:t>2022-11 </a:t>
            </a:r>
            <a:r>
              <a:rPr lang="en-US" sz="1800" b="0" i="0" u="none" strike="noStrike" baseline="0" dirty="0" err="1">
                <a:solidFill>
                  <a:srgbClr val="404040"/>
                </a:solidFill>
              </a:rPr>
              <a:t>Vanaf</a:t>
            </a:r>
            <a:r>
              <a:rPr lang="en-US" sz="1800" b="0" i="0" u="none" strike="noStrike" baseline="0" dirty="0">
                <a:solidFill>
                  <a:srgbClr val="404040"/>
                </a:solidFill>
              </a:rPr>
              <a:t> </a:t>
            </a:r>
            <a:r>
              <a:rPr lang="en-US" sz="1800" b="0" i="0" u="none" strike="noStrike" baseline="0" dirty="0" err="1">
                <a:solidFill>
                  <a:srgbClr val="404040"/>
                </a:solidFill>
              </a:rPr>
              <a:t>cycli</a:t>
            </a:r>
            <a:r>
              <a:rPr lang="en-US" sz="1800" b="0" i="0" u="none" strike="noStrike" baseline="0" dirty="0">
                <a:solidFill>
                  <a:srgbClr val="404040"/>
                </a:solidFill>
              </a:rPr>
              <a:t> 6 Nivolumab </a:t>
            </a:r>
            <a:r>
              <a:rPr lang="en-US" sz="1800" b="0" i="0" u="none" strike="noStrike" baseline="0" dirty="0" err="1">
                <a:solidFill>
                  <a:srgbClr val="404040"/>
                </a:solidFill>
              </a:rPr>
              <a:t>toegevoegd</a:t>
            </a:r>
            <a:r>
              <a:rPr lang="en-US" sz="1800" b="0" i="0" u="none" strike="noStrike" baseline="0" dirty="0">
                <a:solidFill>
                  <a:srgbClr val="404040"/>
                </a:solidFill>
              </a:rPr>
              <a:t> </a:t>
            </a:r>
            <a:r>
              <a:rPr lang="en-US" sz="1800" b="0" i="0" u="none" strike="noStrike" baseline="0" dirty="0" err="1">
                <a:solidFill>
                  <a:srgbClr val="404040"/>
                </a:solidFill>
              </a:rPr>
              <a:t>aan</a:t>
            </a:r>
            <a:r>
              <a:rPr lang="en-US" sz="1800" b="0" i="0" u="none" strike="noStrike" baseline="0" dirty="0">
                <a:solidFill>
                  <a:srgbClr val="404040"/>
                </a:solidFill>
              </a:rPr>
              <a:t> de CAPOX. </a:t>
            </a:r>
            <a:br>
              <a:rPr lang="en-US" sz="1800" b="0" i="0" u="none" strike="noStrike" baseline="0" dirty="0">
                <a:solidFill>
                  <a:srgbClr val="404040"/>
                </a:solidFill>
              </a:rPr>
            </a:br>
            <a:r>
              <a:rPr lang="en-US" sz="1800" b="0" i="0" u="none" strike="noStrike" baseline="0" dirty="0">
                <a:solidFill>
                  <a:srgbClr val="404040"/>
                </a:solidFill>
              </a:rPr>
              <a:t>2022-11 1 </a:t>
            </a:r>
            <a:r>
              <a:rPr lang="en-US" sz="1800" b="0" i="0" u="none" strike="noStrike" baseline="0" dirty="0" err="1">
                <a:solidFill>
                  <a:srgbClr val="404040"/>
                </a:solidFill>
              </a:rPr>
              <a:t>cyclus</a:t>
            </a:r>
            <a:r>
              <a:rPr lang="en-US" sz="1800" b="0" i="0" u="none" strike="noStrike" baseline="0" dirty="0">
                <a:solidFill>
                  <a:srgbClr val="404040"/>
                </a:solidFill>
              </a:rPr>
              <a:t> Nivolumab </a:t>
            </a:r>
            <a:r>
              <a:rPr lang="en-US" sz="1800" b="0" i="0" u="none" strike="noStrike" baseline="0" dirty="0" err="1">
                <a:solidFill>
                  <a:srgbClr val="404040"/>
                </a:solidFill>
              </a:rPr>
              <a:t>monotherapie</a:t>
            </a:r>
            <a:r>
              <a:rPr lang="en-US" sz="1800" b="0" i="0" u="none" strike="noStrike" baseline="0" dirty="0">
                <a:solidFill>
                  <a:srgbClr val="404040"/>
                </a:solidFill>
              </a:rPr>
              <a:t> </a:t>
            </a:r>
            <a:r>
              <a:rPr lang="en-US" sz="1800" b="0" i="0" u="none" strike="noStrike" baseline="0" dirty="0" err="1">
                <a:solidFill>
                  <a:srgbClr val="404040"/>
                </a:solidFill>
              </a:rPr>
              <a:t>wegens</a:t>
            </a:r>
            <a:r>
              <a:rPr lang="en-US" sz="1800" b="0" i="0" u="none" strike="noStrike" baseline="0" dirty="0">
                <a:solidFill>
                  <a:srgbClr val="404040"/>
                </a:solidFill>
              </a:rPr>
              <a:t> </a:t>
            </a:r>
            <a:r>
              <a:rPr lang="en-US" sz="1800" b="0" i="0" u="none" strike="noStrike" baseline="0" dirty="0" err="1">
                <a:solidFill>
                  <a:srgbClr val="404040"/>
                </a:solidFill>
              </a:rPr>
              <a:t>vakantie</a:t>
            </a:r>
            <a:r>
              <a:rPr lang="en-US" sz="1800" b="0" i="0" u="none" strike="noStrike" baseline="0" dirty="0">
                <a:solidFill>
                  <a:srgbClr val="404040"/>
                </a:solidFill>
              </a:rPr>
              <a:t> </a:t>
            </a:r>
            <a:r>
              <a:rPr lang="en-US" sz="1800" b="0" i="0" u="none" strike="noStrike" baseline="0" dirty="0" err="1">
                <a:solidFill>
                  <a:srgbClr val="404040"/>
                </a:solidFill>
              </a:rPr>
              <a:t>ter</a:t>
            </a:r>
            <a:r>
              <a:rPr lang="en-US" sz="1800" b="0" i="0" u="none" strike="noStrike" baseline="0" dirty="0">
                <a:solidFill>
                  <a:srgbClr val="404040"/>
                </a:solidFill>
              </a:rPr>
              <a:t> </a:t>
            </a:r>
            <a:r>
              <a:rPr lang="en-US" sz="1800" b="0" i="0" u="none" strike="noStrike" baseline="0" dirty="0" err="1">
                <a:solidFill>
                  <a:srgbClr val="404040"/>
                </a:solidFill>
              </a:rPr>
              <a:t>overbrugging</a:t>
            </a:r>
            <a:r>
              <a:rPr lang="en-US" sz="1800" b="0" i="0" u="none" strike="noStrike" baseline="0" dirty="0">
                <a:solidFill>
                  <a:srgbClr val="404040"/>
                </a:solidFill>
              </a:rPr>
              <a:t>.  </a:t>
            </a:r>
            <a:br>
              <a:rPr lang="en-US" sz="1800" b="0" i="0" u="none" strike="noStrike" baseline="0" dirty="0">
                <a:solidFill>
                  <a:srgbClr val="404040"/>
                </a:solidFill>
              </a:rPr>
            </a:br>
            <a:r>
              <a:rPr lang="en-US" sz="1800" b="0" i="0" u="none" strike="noStrike" baseline="0" dirty="0">
                <a:solidFill>
                  <a:srgbClr val="404040"/>
                </a:solidFill>
              </a:rPr>
              <a:t>2022-12 Door met Capecitabine en Nivolumab Oxaliplatin </a:t>
            </a:r>
            <a:r>
              <a:rPr lang="en-US" sz="1800" b="0" i="0" u="none" strike="noStrike" baseline="0" dirty="0" err="1">
                <a:solidFill>
                  <a:srgbClr val="404040"/>
                </a:solidFill>
              </a:rPr>
              <a:t>werd</a:t>
            </a:r>
            <a:r>
              <a:rPr lang="en-US" sz="1800" b="0" i="0" u="none" strike="noStrike" baseline="0" dirty="0">
                <a:solidFill>
                  <a:srgbClr val="404040"/>
                </a:solidFill>
              </a:rPr>
              <a:t> </a:t>
            </a:r>
            <a:r>
              <a:rPr lang="en-US" sz="1800" b="0" i="0" u="none" strike="noStrike" baseline="0" dirty="0" err="1">
                <a:solidFill>
                  <a:srgbClr val="404040"/>
                </a:solidFill>
              </a:rPr>
              <a:t>gestaakt</a:t>
            </a:r>
            <a:r>
              <a:rPr lang="en-US" sz="1800" b="0" i="0" u="none" strike="noStrike" baseline="0" dirty="0">
                <a:solidFill>
                  <a:srgbClr val="404040"/>
                </a:solidFill>
              </a:rPr>
              <a:t> </a:t>
            </a:r>
            <a:r>
              <a:rPr lang="en-US" sz="1800" b="0" i="0" u="none" strike="noStrike" baseline="0" dirty="0" err="1">
                <a:solidFill>
                  <a:srgbClr val="404040"/>
                </a:solidFill>
              </a:rPr>
              <a:t>wegens</a:t>
            </a:r>
            <a:r>
              <a:rPr lang="en-US" sz="1800" b="0" i="0" u="none" strike="noStrike" baseline="0" dirty="0">
                <a:solidFill>
                  <a:srgbClr val="404040"/>
                </a:solidFill>
              </a:rPr>
              <a:t> </a:t>
            </a:r>
            <a:r>
              <a:rPr lang="en-US" sz="1800" b="1" i="0" u="none" strike="noStrike" baseline="0" dirty="0" err="1">
                <a:solidFill>
                  <a:srgbClr val="404040"/>
                </a:solidFill>
              </a:rPr>
              <a:t>sensorische</a:t>
            </a:r>
            <a:r>
              <a:rPr lang="en-US" sz="1800" b="1" i="0" u="none" strike="noStrike" baseline="0" dirty="0">
                <a:solidFill>
                  <a:srgbClr val="404040"/>
                </a:solidFill>
              </a:rPr>
              <a:t> </a:t>
            </a:r>
            <a:r>
              <a:rPr lang="en-US" sz="1800" b="1" i="0" u="none" strike="noStrike" baseline="0" dirty="0" err="1">
                <a:solidFill>
                  <a:srgbClr val="404040"/>
                </a:solidFill>
              </a:rPr>
              <a:t>neuropathie</a:t>
            </a:r>
            <a:r>
              <a:rPr lang="en-US" sz="1800" b="0" i="0" u="none" strike="noStrike" baseline="0" dirty="0">
                <a:solidFill>
                  <a:srgbClr val="404040"/>
                </a:solidFill>
              </a:rPr>
              <a:t>.  </a:t>
            </a:r>
            <a:br>
              <a:rPr lang="en-US" sz="1800" b="0" i="0" u="none" strike="noStrike" baseline="0" dirty="0">
                <a:solidFill>
                  <a:srgbClr val="404040"/>
                </a:solidFill>
              </a:rPr>
            </a:br>
            <a:r>
              <a:rPr lang="en-US" sz="1800" b="0" i="0" u="none" strike="noStrike" baseline="0" dirty="0">
                <a:solidFill>
                  <a:srgbClr val="404040"/>
                </a:solidFill>
              </a:rPr>
              <a:t>2023-1 </a:t>
            </a:r>
            <a:r>
              <a:rPr lang="en-US" sz="1800" b="0" i="0" u="none" strike="noStrike" baseline="0" dirty="0" err="1">
                <a:solidFill>
                  <a:srgbClr val="404040"/>
                </a:solidFill>
              </a:rPr>
              <a:t>Klachten</a:t>
            </a:r>
            <a:r>
              <a:rPr lang="en-US" sz="1800" b="0" i="0" u="none" strike="noStrike" baseline="0" dirty="0">
                <a:solidFill>
                  <a:srgbClr val="404040"/>
                </a:solidFill>
              </a:rPr>
              <a:t> van </a:t>
            </a:r>
            <a:r>
              <a:rPr lang="en-US" sz="1800" b="1" i="0" u="none" strike="noStrike" baseline="0" dirty="0" err="1">
                <a:solidFill>
                  <a:srgbClr val="404040"/>
                </a:solidFill>
              </a:rPr>
              <a:t>optrekkende</a:t>
            </a:r>
            <a:r>
              <a:rPr lang="en-US" sz="1800" b="1" i="0" u="none" strike="noStrike" baseline="0" dirty="0">
                <a:solidFill>
                  <a:srgbClr val="404040"/>
                </a:solidFill>
              </a:rPr>
              <a:t> </a:t>
            </a:r>
            <a:r>
              <a:rPr lang="en-US" sz="1800" b="1" i="0" u="none" strike="noStrike" baseline="0" dirty="0" err="1">
                <a:solidFill>
                  <a:srgbClr val="404040"/>
                </a:solidFill>
              </a:rPr>
              <a:t>polyneuropathie</a:t>
            </a:r>
            <a:r>
              <a:rPr lang="en-US" sz="1800" b="1" i="0" u="none" strike="noStrike" baseline="0" dirty="0">
                <a:solidFill>
                  <a:srgbClr val="404040"/>
                </a:solidFill>
              </a:rPr>
              <a:t> </a:t>
            </a:r>
            <a:r>
              <a:rPr lang="en-US" sz="1800" b="0" i="0" u="none" strike="noStrike" baseline="0" dirty="0">
                <a:solidFill>
                  <a:srgbClr val="404040"/>
                </a:solidFill>
              </a:rPr>
              <a:t>tot </a:t>
            </a:r>
            <a:r>
              <a:rPr lang="en-US" sz="1800" b="0" i="0" u="none" strike="noStrike" baseline="0" dirty="0" err="1">
                <a:solidFill>
                  <a:srgbClr val="404040"/>
                </a:solidFill>
              </a:rPr>
              <a:t>aan</a:t>
            </a:r>
            <a:r>
              <a:rPr lang="en-US" sz="1800" b="0" i="0" u="none" strike="noStrike" baseline="0" dirty="0">
                <a:solidFill>
                  <a:srgbClr val="404040"/>
                </a:solidFill>
              </a:rPr>
              <a:t> de </a:t>
            </a:r>
            <a:r>
              <a:rPr lang="en-US" sz="1800" b="0" i="0" u="none" strike="noStrike" baseline="0" dirty="0" err="1">
                <a:solidFill>
                  <a:srgbClr val="404040"/>
                </a:solidFill>
              </a:rPr>
              <a:t>billen</a:t>
            </a:r>
            <a:r>
              <a:rPr lang="en-US" sz="1800" b="0" i="0" u="none" strike="noStrike" baseline="0" dirty="0">
                <a:solidFill>
                  <a:srgbClr val="404040"/>
                </a:solidFill>
              </a:rPr>
              <a:t>. DD door de Oxaliplatin (flair </a:t>
            </a:r>
            <a:r>
              <a:rPr lang="en-US" sz="1800" b="0" i="0" u="none" strike="noStrike" baseline="0" dirty="0" err="1">
                <a:solidFill>
                  <a:srgbClr val="404040"/>
                </a:solidFill>
              </a:rPr>
              <a:t>na</a:t>
            </a:r>
            <a:r>
              <a:rPr lang="en-US" sz="1800" b="0" i="0" u="none" strike="noStrike" baseline="0" dirty="0">
                <a:solidFill>
                  <a:srgbClr val="404040"/>
                </a:solidFill>
              </a:rPr>
              <a:t> </a:t>
            </a:r>
            <a:r>
              <a:rPr lang="en-US" sz="1800" b="0" i="0" u="none" strike="noStrike" baseline="0" dirty="0" err="1">
                <a:solidFill>
                  <a:srgbClr val="404040"/>
                </a:solidFill>
              </a:rPr>
              <a:t>staken</a:t>
            </a:r>
            <a:r>
              <a:rPr lang="en-US" sz="1800" b="0" i="0" u="none" strike="noStrike" baseline="0" dirty="0">
                <a:solidFill>
                  <a:srgbClr val="404040"/>
                </a:solidFill>
              </a:rPr>
              <a:t>) of </a:t>
            </a:r>
            <a:r>
              <a:rPr lang="en-US" sz="1800" b="1" i="0" u="none" strike="noStrike" baseline="0" dirty="0">
                <a:solidFill>
                  <a:srgbClr val="404040"/>
                </a:solidFill>
              </a:rPr>
              <a:t>auto </a:t>
            </a:r>
            <a:r>
              <a:rPr lang="en-US" sz="1800" b="1" i="0" u="none" strike="noStrike" baseline="0" dirty="0" err="1">
                <a:solidFill>
                  <a:srgbClr val="404040"/>
                </a:solidFill>
              </a:rPr>
              <a:t>immuun</a:t>
            </a:r>
            <a:r>
              <a:rPr lang="en-US" sz="1800" b="1" i="0" u="none" strike="noStrike" baseline="0" dirty="0">
                <a:solidFill>
                  <a:srgbClr val="404040"/>
                </a:solidFill>
              </a:rPr>
              <a:t> </a:t>
            </a:r>
            <a:r>
              <a:rPr lang="en-US" sz="1800" b="1" i="0" u="none" strike="noStrike" baseline="0" dirty="0" err="1">
                <a:solidFill>
                  <a:srgbClr val="404040"/>
                </a:solidFill>
              </a:rPr>
              <a:t>toxiciteit</a:t>
            </a:r>
            <a:r>
              <a:rPr lang="en-US" sz="1800" b="1" i="0" u="none" strike="noStrike" baseline="0" dirty="0">
                <a:solidFill>
                  <a:srgbClr val="404040"/>
                </a:solidFill>
              </a:rPr>
              <a:t> van Nivolumab?  </a:t>
            </a:r>
            <a:br>
              <a:rPr lang="en-US" sz="1800" b="0" i="0" u="none" strike="noStrike" baseline="0" dirty="0">
                <a:solidFill>
                  <a:srgbClr val="404040"/>
                </a:solidFill>
              </a:rPr>
            </a:br>
            <a:r>
              <a:rPr lang="en-US" sz="1800" b="0" i="0" u="none" strike="noStrike" baseline="0" dirty="0" err="1">
                <a:solidFill>
                  <a:srgbClr val="404040"/>
                </a:solidFill>
              </a:rPr>
              <a:t>iom</a:t>
            </a:r>
            <a:r>
              <a:rPr lang="en-US" sz="1800" b="0" i="0" u="none" strike="noStrike" baseline="0" dirty="0">
                <a:solidFill>
                  <a:srgbClr val="404040"/>
                </a:solidFill>
              </a:rPr>
              <a:t> </a:t>
            </a:r>
            <a:r>
              <a:rPr lang="en-US" sz="1800" b="0" i="0" u="none" strike="noStrike" baseline="0" dirty="0" err="1">
                <a:solidFill>
                  <a:srgbClr val="404040"/>
                </a:solidFill>
              </a:rPr>
              <a:t>Neuroloog</a:t>
            </a:r>
            <a:r>
              <a:rPr lang="en-US" sz="1800" b="0" i="0" u="none" strike="noStrike" baseline="0" dirty="0">
                <a:solidFill>
                  <a:srgbClr val="404040"/>
                </a:solidFill>
              </a:rPr>
              <a:t>: </a:t>
            </a:r>
            <a:r>
              <a:rPr lang="en-US" sz="1800" b="0" i="0" u="none" strike="noStrike" baseline="0" dirty="0" err="1">
                <a:solidFill>
                  <a:srgbClr val="404040"/>
                </a:solidFill>
              </a:rPr>
              <a:t>staken</a:t>
            </a:r>
            <a:r>
              <a:rPr lang="en-US" sz="1800" b="0" i="0" u="none" strike="noStrike" baseline="0" dirty="0">
                <a:solidFill>
                  <a:srgbClr val="404040"/>
                </a:solidFill>
              </a:rPr>
              <a:t> Nivolumab. </a:t>
            </a:r>
            <a:r>
              <a:rPr lang="en-US" sz="1800" b="0" i="0" u="none" strike="noStrike" baseline="0" dirty="0" err="1">
                <a:solidFill>
                  <a:srgbClr val="404040"/>
                </a:solidFill>
              </a:rPr>
              <a:t>Iom</a:t>
            </a:r>
            <a:r>
              <a:rPr lang="en-US" sz="1800" b="0" i="0" u="none" strike="noStrike" baseline="0" dirty="0">
                <a:solidFill>
                  <a:srgbClr val="404040"/>
                </a:solidFill>
              </a:rPr>
              <a:t> Antoni van Leeuwenhoek </a:t>
            </a:r>
            <a:r>
              <a:rPr lang="en-US" sz="1800" b="0" i="0" u="none" strike="noStrike" baseline="0" dirty="0" err="1">
                <a:solidFill>
                  <a:srgbClr val="404040"/>
                </a:solidFill>
              </a:rPr>
              <a:t>Ziekenhuis</a:t>
            </a:r>
            <a:r>
              <a:rPr lang="en-US" sz="1800" b="0" i="0" u="none" strike="noStrike" baseline="0" dirty="0">
                <a:solidFill>
                  <a:srgbClr val="404040"/>
                </a:solidFill>
              </a:rPr>
              <a:t> start pred 1 mg/kg (70 mg/</a:t>
            </a:r>
            <a:r>
              <a:rPr lang="en-US" sz="1800" b="0" i="0" u="none" strike="noStrike" baseline="0" dirty="0" err="1">
                <a:solidFill>
                  <a:srgbClr val="404040"/>
                </a:solidFill>
              </a:rPr>
              <a:t>dag</a:t>
            </a:r>
            <a:r>
              <a:rPr lang="en-US" sz="1800" b="0" i="0" u="none" strike="noStrike" baseline="0" dirty="0">
                <a:solidFill>
                  <a:srgbClr val="404040"/>
                </a:solidFill>
              </a:rPr>
              <a:t>). Door met Capecitabine </a:t>
            </a:r>
            <a:r>
              <a:rPr lang="en-US" sz="1800" b="0" i="0" u="none" strike="noStrike" baseline="0" dirty="0" err="1">
                <a:solidFill>
                  <a:srgbClr val="404040"/>
                </a:solidFill>
              </a:rPr>
              <a:t>monotherapie</a:t>
            </a:r>
            <a:r>
              <a:rPr lang="en-US" sz="1800" b="0" i="0" u="none" strike="noStrike" baseline="0" dirty="0">
                <a:solidFill>
                  <a:srgbClr val="404040"/>
                </a:solidFill>
              </a:rPr>
              <a:t> </a:t>
            </a:r>
          </a:p>
          <a:p>
            <a:pPr marL="0" indent="0">
              <a:buNone/>
              <a:defRPr/>
            </a:pPr>
            <a:br>
              <a:rPr lang="en-US" sz="1800" b="0" i="0" u="none" strike="noStrike" baseline="0" dirty="0">
                <a:solidFill>
                  <a:srgbClr val="404040"/>
                </a:solidFill>
              </a:rPr>
            </a:br>
            <a:r>
              <a:rPr lang="en-US" sz="1800" b="0" i="0" u="none" strike="noStrike" baseline="0" dirty="0">
                <a:solidFill>
                  <a:srgbClr val="404040"/>
                </a:solidFill>
              </a:rPr>
              <a:t>2023-2 </a:t>
            </a:r>
            <a:r>
              <a:rPr lang="en-US" sz="1800" b="1" i="0" u="none" strike="noStrike" baseline="0" dirty="0">
                <a:solidFill>
                  <a:srgbClr val="404040"/>
                </a:solidFill>
              </a:rPr>
              <a:t>CT </a:t>
            </a:r>
            <a:r>
              <a:rPr lang="en-US" sz="1800" b="1" i="0" u="none" strike="noStrike" baseline="0" dirty="0" err="1">
                <a:solidFill>
                  <a:srgbClr val="404040"/>
                </a:solidFill>
              </a:rPr>
              <a:t>zeer</a:t>
            </a:r>
            <a:r>
              <a:rPr lang="en-US" sz="1800" b="1" i="0" u="none" strike="noStrike" baseline="0" dirty="0">
                <a:solidFill>
                  <a:srgbClr val="404040"/>
                </a:solidFill>
              </a:rPr>
              <a:t> </a:t>
            </a:r>
            <a:r>
              <a:rPr lang="en-US" sz="1800" b="1" i="0" u="none" strike="noStrike" baseline="0" dirty="0" err="1">
                <a:solidFill>
                  <a:srgbClr val="404040"/>
                </a:solidFill>
              </a:rPr>
              <a:t>weinig</a:t>
            </a:r>
            <a:r>
              <a:rPr lang="en-US" sz="1800" b="1" i="0" u="none" strike="noStrike" baseline="0" dirty="0">
                <a:solidFill>
                  <a:srgbClr val="404040"/>
                </a:solidFill>
              </a:rPr>
              <a:t> </a:t>
            </a:r>
            <a:r>
              <a:rPr lang="en-US" sz="1800" b="1" i="0" u="none" strike="noStrike" baseline="0" dirty="0" err="1">
                <a:solidFill>
                  <a:srgbClr val="404040"/>
                </a:solidFill>
              </a:rPr>
              <a:t>ziekte</a:t>
            </a:r>
            <a:r>
              <a:rPr lang="en-US" sz="1800" b="1" i="0" u="none" strike="noStrike" baseline="0" dirty="0">
                <a:solidFill>
                  <a:srgbClr val="404040"/>
                </a:solidFill>
              </a:rPr>
              <a:t> load</a:t>
            </a:r>
            <a:r>
              <a:rPr lang="en-US" sz="1800" b="0" i="0" u="none" strike="noStrike" baseline="0" dirty="0">
                <a:solidFill>
                  <a:srgbClr val="404040"/>
                </a:solidFill>
              </a:rPr>
              <a:t>. </a:t>
            </a:r>
            <a:r>
              <a:rPr lang="en-US" sz="1800" b="0" i="0" u="none" strike="noStrike" baseline="0" dirty="0" err="1">
                <a:solidFill>
                  <a:srgbClr val="404040"/>
                </a:solidFill>
              </a:rPr>
              <a:t>polyneuropathie</a:t>
            </a:r>
            <a:r>
              <a:rPr lang="en-US" sz="1800" b="0" i="0" u="none" strike="noStrike" baseline="0" dirty="0">
                <a:solidFill>
                  <a:srgbClr val="404040"/>
                </a:solidFill>
              </a:rPr>
              <a:t> </a:t>
            </a:r>
            <a:r>
              <a:rPr lang="en-US" sz="1800" b="0" i="0" u="none" strike="noStrike" baseline="0" dirty="0" err="1">
                <a:solidFill>
                  <a:srgbClr val="404040"/>
                </a:solidFill>
              </a:rPr>
              <a:t>moeiljk</a:t>
            </a:r>
            <a:r>
              <a:rPr lang="en-US" sz="1800" b="0" i="0" u="none" strike="noStrike" baseline="0" dirty="0">
                <a:solidFill>
                  <a:srgbClr val="404040"/>
                </a:solidFill>
              </a:rPr>
              <a:t> </a:t>
            </a:r>
            <a:r>
              <a:rPr lang="en-US" sz="1800" b="0" i="0" u="none" strike="noStrike" baseline="0" dirty="0" err="1">
                <a:solidFill>
                  <a:srgbClr val="404040"/>
                </a:solidFill>
              </a:rPr>
              <a:t>te</a:t>
            </a:r>
            <a:r>
              <a:rPr lang="en-US" sz="1800" b="0" i="0" u="none" strike="noStrike" baseline="0" dirty="0">
                <a:solidFill>
                  <a:srgbClr val="404040"/>
                </a:solidFill>
              </a:rPr>
              <a:t> </a:t>
            </a:r>
            <a:r>
              <a:rPr lang="en-US" sz="1800" b="0" i="0" u="none" strike="noStrike" baseline="0" dirty="0" err="1">
                <a:solidFill>
                  <a:srgbClr val="404040"/>
                </a:solidFill>
              </a:rPr>
              <a:t>beoordelen</a:t>
            </a:r>
            <a:r>
              <a:rPr lang="en-US" sz="1800" b="0" i="0" u="none" strike="noStrike" baseline="0" dirty="0">
                <a:solidFill>
                  <a:srgbClr val="404040"/>
                </a:solidFill>
              </a:rPr>
              <a:t>. Stop Capecitabine </a:t>
            </a:r>
            <a:r>
              <a:rPr lang="en-US" sz="1800" b="0" i="0" u="none" strike="noStrike" baseline="0" dirty="0" err="1">
                <a:solidFill>
                  <a:srgbClr val="404040"/>
                </a:solidFill>
              </a:rPr>
              <a:t>tno</a:t>
            </a:r>
            <a:r>
              <a:rPr lang="en-US" sz="1800" b="0" i="0" u="none" strike="noStrike" baseline="0" dirty="0">
                <a:solidFill>
                  <a:srgbClr val="404040"/>
                </a:solidFill>
              </a:rPr>
              <a:t>. </a:t>
            </a:r>
            <a:r>
              <a:rPr lang="en-US" sz="1800" b="1" i="0" u="none" strike="noStrike" baseline="0" dirty="0" err="1">
                <a:solidFill>
                  <a:srgbClr val="404040"/>
                </a:solidFill>
              </a:rPr>
              <a:t>Chemopauze</a:t>
            </a:r>
            <a:r>
              <a:rPr lang="en-US" sz="1800" b="1" i="0" u="none" strike="noStrike" baseline="0" dirty="0">
                <a:solidFill>
                  <a:srgbClr val="404040"/>
                </a:solidFill>
              </a:rPr>
              <a:t>.</a:t>
            </a:r>
            <a:r>
              <a:rPr lang="en-US" sz="1800" b="0" i="0" u="none" strike="noStrike" baseline="0" dirty="0">
                <a:solidFill>
                  <a:srgbClr val="404040"/>
                </a:solidFill>
              </a:rPr>
              <a:t> </a:t>
            </a:r>
            <a:r>
              <a:rPr lang="en-US" sz="1800" b="0" i="0" u="none" strike="noStrike" baseline="0" dirty="0" err="1">
                <a:solidFill>
                  <a:srgbClr val="404040"/>
                </a:solidFill>
              </a:rPr>
              <a:t>Prednison</a:t>
            </a:r>
            <a:r>
              <a:rPr lang="en-US" sz="1800" b="0" i="0" u="none" strike="noStrike" baseline="0" dirty="0">
                <a:solidFill>
                  <a:srgbClr val="404040"/>
                </a:solidFill>
              </a:rPr>
              <a:t> </a:t>
            </a:r>
            <a:r>
              <a:rPr lang="en-US" sz="1800" b="0" i="0" u="none" strike="noStrike" baseline="0" dirty="0" err="1">
                <a:solidFill>
                  <a:srgbClr val="404040"/>
                </a:solidFill>
              </a:rPr>
              <a:t>naar</a:t>
            </a:r>
            <a:r>
              <a:rPr lang="en-US" sz="1800" b="0" i="0" u="none" strike="noStrike" baseline="0" dirty="0">
                <a:solidFill>
                  <a:srgbClr val="404040"/>
                </a:solidFill>
              </a:rPr>
              <a:t> 60 mg.</a:t>
            </a: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9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55ECB1C-6A10-63CB-B4CD-3DB403FAD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Casus 2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5A0D14A-7215-C0A7-CF65-B2593BA0F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8700" y="6356350"/>
            <a:ext cx="62103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Remco van Elburg VS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oncologie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ZGV Ede. Met dank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en BMS.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3BE3B9D-FEBB-C093-3DE9-A4B2117C7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8529" y="1065224"/>
            <a:ext cx="7060769" cy="517421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sz="1800" b="1" i="0" u="none" strike="noStrike" baseline="0" dirty="0"/>
              <a:t>62-jarige patiënt </a:t>
            </a:r>
            <a:r>
              <a:rPr lang="nl-NL" sz="1800" b="0" i="0" u="none" strike="noStrike" baseline="0" dirty="0"/>
              <a:t>met een voorgeschiedenis van eczeem, 2023-01 PA bevestigd </a:t>
            </a:r>
            <a:r>
              <a:rPr lang="nl-NL" sz="1800" b="0" i="0" u="none" strike="noStrike" baseline="0" dirty="0" err="1"/>
              <a:t>oesofaguscarcinoom</a:t>
            </a:r>
            <a:r>
              <a:rPr lang="nl-NL" sz="1800" dirty="0"/>
              <a:t> </a:t>
            </a:r>
            <a:r>
              <a:rPr lang="nl-NL" sz="1800" b="0" i="0" u="none" strike="noStrike" baseline="0" dirty="0"/>
              <a:t>met lymfkliermetastasen (plaveiselcelcarcinoom, proximaal en distaal) , tevens schildkliernodus. PA: weinig gedifferentieerd carcinoom. 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</a:rPr>
              <a:t>PA: </a:t>
            </a:r>
            <a:r>
              <a:rPr lang="en-US" sz="1800" b="1" dirty="0">
                <a:solidFill>
                  <a:srgbClr val="000000"/>
                </a:solidFill>
              </a:rPr>
              <a:t>basaloid </a:t>
            </a:r>
            <a:r>
              <a:rPr lang="en-US" sz="1800" b="1" dirty="0" err="1">
                <a:solidFill>
                  <a:srgbClr val="000000"/>
                </a:solidFill>
              </a:rPr>
              <a:t>plaveiselcelca</a:t>
            </a:r>
            <a:r>
              <a:rPr lang="en-US" sz="1800" dirty="0" err="1">
                <a:solidFill>
                  <a:srgbClr val="000000"/>
                </a:solidFill>
              </a:rPr>
              <a:t>rcinoom</a:t>
            </a:r>
            <a:r>
              <a:rPr lang="en-US" sz="1800" dirty="0">
                <a:solidFill>
                  <a:srgbClr val="000000"/>
                </a:solidFill>
              </a:rPr>
              <a:t>, </a:t>
            </a:r>
            <a:r>
              <a:rPr lang="en-US" sz="1800" dirty="0" err="1">
                <a:solidFill>
                  <a:srgbClr val="000000"/>
                </a:solidFill>
              </a:rPr>
              <a:t>graad</a:t>
            </a:r>
            <a:r>
              <a:rPr lang="en-US" sz="1800" dirty="0">
                <a:solidFill>
                  <a:srgbClr val="000000"/>
                </a:solidFill>
              </a:rPr>
              <a:t> 3. CPS score is </a:t>
            </a:r>
            <a:r>
              <a:rPr lang="en-US" sz="1800" dirty="0" err="1">
                <a:solidFill>
                  <a:srgbClr val="000000"/>
                </a:solidFill>
              </a:rPr>
              <a:t>positief</a:t>
            </a:r>
            <a:r>
              <a:rPr lang="en-US" sz="1800" dirty="0">
                <a:solidFill>
                  <a:srgbClr val="000000"/>
                </a:solidFill>
              </a:rPr>
              <a:t> (&gt;5, exact 12%). </a:t>
            </a:r>
          </a:p>
          <a:p>
            <a:pPr marL="0" indent="0" algn="l">
              <a:buNone/>
            </a:pPr>
            <a:r>
              <a:rPr lang="nl-NL" sz="1800" dirty="0"/>
              <a:t>O</a:t>
            </a:r>
            <a:r>
              <a:rPr lang="nl-NL" sz="1800" b="0" i="0" u="none" strike="noStrike" baseline="0" dirty="0"/>
              <a:t>p 2023-01 </a:t>
            </a:r>
            <a:r>
              <a:rPr lang="nl-NL" sz="1800" b="1" i="0" u="none" strike="noStrike" baseline="0" dirty="0"/>
              <a:t>gegeneraliseerd huidbeeld </a:t>
            </a:r>
            <a:r>
              <a:rPr lang="nl-NL" sz="1800" b="0" i="0" u="none" strike="noStrike" baseline="0" dirty="0"/>
              <a:t>mogelijk bijwerking immunotherapie (</a:t>
            </a:r>
            <a:r>
              <a:rPr lang="nl-NL" sz="1800" b="0" i="0" u="none" strike="noStrike" baseline="0" dirty="0" err="1"/>
              <a:t>nivolumab</a:t>
            </a:r>
            <a:r>
              <a:rPr lang="nl-NL" sz="1800" b="0" i="0" u="none" strike="noStrike" baseline="0" dirty="0"/>
              <a:t>) of </a:t>
            </a:r>
            <a:r>
              <a:rPr lang="nl-NL" sz="1800" b="0" i="0" u="none" strike="noStrike" baseline="0" dirty="0" err="1"/>
              <a:t>capecitabine</a:t>
            </a:r>
            <a:r>
              <a:rPr lang="nl-NL" sz="1800" b="0" i="0" u="none" strike="noStrike" baseline="0" dirty="0"/>
              <a:t>, nu </a:t>
            </a:r>
            <a:r>
              <a:rPr lang="nl-NL" sz="1800" b="0" i="0" u="none" strike="noStrike" baseline="0" dirty="0" err="1"/>
              <a:t>teysuno</a:t>
            </a:r>
            <a:r>
              <a:rPr lang="nl-NL" sz="1800" b="0" i="0" u="none" strike="noStrike" baseline="0" dirty="0"/>
              <a:t>/</a:t>
            </a:r>
            <a:r>
              <a:rPr lang="nl-NL" sz="1800" b="0" i="0" u="none" strike="noStrike" baseline="0" dirty="0" err="1"/>
              <a:t>oxaliplatin</a:t>
            </a:r>
            <a:r>
              <a:rPr lang="nl-NL" sz="1800" b="0" i="0" u="none" strike="noStrike" baseline="0" dirty="0"/>
              <a:t> (op dag van opname 3e kuur),opgenomen op 24-3 via de SEH in verband met: koorts, misselijkheid, braken en diarree. Geduid als reactie op </a:t>
            </a:r>
            <a:r>
              <a:rPr lang="nl-NL" sz="1800" b="0" i="0" u="none" strike="noStrike" baseline="0" dirty="0" err="1"/>
              <a:t>Oxaliplatine</a:t>
            </a:r>
            <a:r>
              <a:rPr lang="nl-NL" sz="1800" b="0" i="0" u="none" strike="noStrike" baseline="0" dirty="0"/>
              <a:t>. 3</a:t>
            </a:r>
            <a:r>
              <a:rPr lang="nl-NL" sz="1800" b="0" i="0" u="none" strike="noStrike" baseline="30000" dirty="0"/>
              <a:t>de</a:t>
            </a:r>
            <a:r>
              <a:rPr lang="nl-NL" sz="1800" b="0" i="0" u="none" strike="noStrike" baseline="0" dirty="0"/>
              <a:t> kuur niet afgemaakt. </a:t>
            </a:r>
            <a:endParaRPr lang="en-US" sz="1800" dirty="0">
              <a:solidFill>
                <a:srgbClr val="0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1800" dirty="0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  <a:r>
              <a:rPr lang="en-US" sz="1800" dirty="0">
                <a:solidFill>
                  <a:srgbClr val="000000"/>
                </a:solidFill>
              </a:rPr>
              <a:t>Na 3 (</a:t>
            </a:r>
            <a:r>
              <a:rPr lang="en-US" sz="1800" dirty="0" err="1">
                <a:solidFill>
                  <a:srgbClr val="000000"/>
                </a:solidFill>
              </a:rPr>
              <a:t>niet</a:t>
            </a:r>
            <a:r>
              <a:rPr lang="en-US" sz="1800" dirty="0">
                <a:solidFill>
                  <a:srgbClr val="000000"/>
                </a:solidFill>
              </a:rPr>
              <a:t> complete </a:t>
            </a:r>
            <a:r>
              <a:rPr lang="en-US" sz="1800" dirty="0" err="1">
                <a:solidFill>
                  <a:srgbClr val="000000"/>
                </a:solidFill>
              </a:rPr>
              <a:t>kuren</a:t>
            </a:r>
            <a:r>
              <a:rPr lang="en-US" sz="1800" dirty="0">
                <a:solidFill>
                  <a:srgbClr val="000000"/>
                </a:solidFill>
              </a:rPr>
              <a:t>) met 1x Nivolumab op de PET: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nl-NL" sz="1800" dirty="0" err="1">
                <a:solidFill>
                  <a:srgbClr val="000000"/>
                </a:solidFill>
              </a:rPr>
              <a:t>Scintigrafisch</a:t>
            </a:r>
            <a:r>
              <a:rPr lang="nl-NL" sz="1800" dirty="0">
                <a:solidFill>
                  <a:srgbClr val="000000"/>
                </a:solidFill>
              </a:rPr>
              <a:t> zeer goede reactie op chemotherapie- immunotherapie.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nl-NL" sz="1800" dirty="0">
                <a:solidFill>
                  <a:srgbClr val="000000"/>
                </a:solidFill>
              </a:rPr>
              <a:t>Slechts nog onveranderd licht verhoogde activiteit in lymfeklieren axillair en </a:t>
            </a:r>
            <a:r>
              <a:rPr lang="nl-NL" sz="1800" dirty="0" err="1">
                <a:solidFill>
                  <a:srgbClr val="000000"/>
                </a:solidFill>
              </a:rPr>
              <a:t>inguïnaal</a:t>
            </a:r>
            <a:r>
              <a:rPr lang="nl-NL" sz="1800" dirty="0">
                <a:solidFill>
                  <a:srgbClr val="000000"/>
                </a:solidFill>
              </a:rPr>
              <a:t>. In essentie conform eerder. Mogelijk reactief?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nl-NL" sz="1800" dirty="0">
                <a:solidFill>
                  <a:srgbClr val="000000"/>
                </a:solidFill>
              </a:rPr>
              <a:t>Daarnaast nog lichte metabole activiteit mediastinaal station 7.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nl-NL" sz="1800" b="1" dirty="0">
                <a:solidFill>
                  <a:srgbClr val="000000"/>
                </a:solidFill>
              </a:rPr>
              <a:t>Elders beeld van complete metabole remissie.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nl-NL" sz="1800" dirty="0">
                <a:solidFill>
                  <a:srgbClr val="000000"/>
                </a:solidFill>
              </a:rPr>
              <a:t>Thans wel lichte FDG-stapeling in de huid </a:t>
            </a:r>
            <a:r>
              <a:rPr lang="nl-NL" sz="1800" dirty="0" err="1">
                <a:solidFill>
                  <a:srgbClr val="000000"/>
                </a:solidFill>
              </a:rPr>
              <a:t>t.p.v</a:t>
            </a:r>
            <a:r>
              <a:rPr lang="nl-NL" sz="1800" dirty="0">
                <a:solidFill>
                  <a:srgbClr val="000000"/>
                </a:solidFill>
              </a:rPr>
              <a:t>. de schouders, mogelijk ontsteking ter plaatse? </a:t>
            </a:r>
            <a:r>
              <a:rPr lang="nl-NL" sz="1800" b="1" dirty="0">
                <a:solidFill>
                  <a:srgbClr val="000000"/>
                </a:solidFill>
              </a:rPr>
              <a:t>Huid reactie op therapie?</a:t>
            </a:r>
            <a:endParaRPr lang="en-US" sz="1800" b="1" dirty="0">
              <a:solidFill>
                <a:srgbClr val="0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1800" dirty="0">
              <a:solidFill>
                <a:srgbClr val="0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nl-NL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97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55ECB1C-6A10-63CB-B4CD-3DB403FAD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Casus 3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5A0D14A-7215-C0A7-CF65-B2593BA0F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8700" y="6356350"/>
            <a:ext cx="62103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Remco van Elburg VS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oncologie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ZGV Ede. Met dank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en BMS.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3BE3B9D-FEBB-C093-3DE9-A4B2117C7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8529" y="1065224"/>
            <a:ext cx="7060769" cy="5291126"/>
          </a:xfrm>
        </p:spPr>
        <p:txBody>
          <a:bodyPr>
            <a:normAutofit fontScale="9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nl-NL" sz="1800" b="1" dirty="0">
                <a:solidFill>
                  <a:prstClr val="black"/>
                </a:solidFill>
                <a:latin typeface="Calibri" panose="020F0502020204030204"/>
              </a:rPr>
              <a:t>Dhr. W, 58jr.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nl-NL" sz="1800" dirty="0">
                <a:solidFill>
                  <a:prstClr val="black"/>
                </a:solidFill>
                <a:latin typeface="Calibri" panose="020F0502020204030204"/>
              </a:rPr>
              <a:t>2021 </a:t>
            </a:r>
            <a:r>
              <a:rPr lang="nl-NL" sz="1800" dirty="0" err="1">
                <a:solidFill>
                  <a:prstClr val="black"/>
                </a:solidFill>
                <a:latin typeface="Calibri" panose="020F0502020204030204"/>
              </a:rPr>
              <a:t>febr</a:t>
            </a:r>
            <a:r>
              <a:rPr lang="nl-NL" sz="1800" dirty="0">
                <a:solidFill>
                  <a:prstClr val="black"/>
                </a:solidFill>
                <a:latin typeface="Calibri" panose="020F0502020204030204"/>
              </a:rPr>
              <a:t>: </a:t>
            </a:r>
            <a:r>
              <a:rPr lang="nl-NL" sz="1800" dirty="0" err="1">
                <a:solidFill>
                  <a:prstClr val="black"/>
                </a:solidFill>
                <a:latin typeface="Calibri" panose="020F0502020204030204"/>
              </a:rPr>
              <a:t>hemicolectomie</a:t>
            </a:r>
            <a:r>
              <a:rPr lang="nl-NL" sz="1800" dirty="0">
                <a:solidFill>
                  <a:prstClr val="black"/>
                </a:solidFill>
                <a:latin typeface="Calibri" panose="020F0502020204030204"/>
              </a:rPr>
              <a:t> rechts </a:t>
            </a:r>
            <a:r>
              <a:rPr lang="nl-NL" sz="1800" dirty="0" err="1">
                <a:solidFill>
                  <a:prstClr val="black"/>
                </a:solidFill>
                <a:latin typeface="Calibri" panose="020F0502020204030204"/>
              </a:rPr>
              <a:t>ivm</a:t>
            </a:r>
            <a:r>
              <a:rPr lang="nl-NL" sz="1800" dirty="0">
                <a:solidFill>
                  <a:prstClr val="black"/>
                </a:solidFill>
                <a:latin typeface="Calibri" panose="020F0502020204030204"/>
              </a:rPr>
              <a:t> ileus bij </a:t>
            </a:r>
            <a:r>
              <a:rPr lang="nl-NL" sz="1800" b="1" dirty="0">
                <a:solidFill>
                  <a:prstClr val="black"/>
                </a:solidFill>
                <a:latin typeface="Calibri" panose="020F0502020204030204"/>
              </a:rPr>
              <a:t>pT3N2bM0 coloncarcinoom</a:t>
            </a:r>
            <a:r>
              <a:rPr lang="nl-NL" sz="1800" dirty="0">
                <a:solidFill>
                  <a:prstClr val="black"/>
                </a:solidFill>
                <a:latin typeface="Calibri" panose="020F0502020204030204"/>
              </a:rPr>
              <a:t>. Indicatie voor </a:t>
            </a:r>
            <a:r>
              <a:rPr lang="nl-NL" sz="1800" dirty="0" err="1">
                <a:solidFill>
                  <a:prstClr val="black"/>
                </a:solidFill>
                <a:latin typeface="Calibri" panose="020F0502020204030204"/>
              </a:rPr>
              <a:t>adjuvante</a:t>
            </a:r>
            <a:r>
              <a:rPr lang="nl-NL" sz="1800" dirty="0">
                <a:solidFill>
                  <a:prstClr val="black"/>
                </a:solidFill>
                <a:latin typeface="Calibri" panose="020F0502020204030204"/>
              </a:rPr>
              <a:t> chemotherapie met 4 cycli  </a:t>
            </a:r>
            <a:r>
              <a:rPr lang="nl-NL" sz="1800" dirty="0" err="1">
                <a:solidFill>
                  <a:prstClr val="black"/>
                </a:solidFill>
                <a:latin typeface="Calibri" panose="020F0502020204030204"/>
              </a:rPr>
              <a:t>capecitabine</a:t>
            </a:r>
            <a:r>
              <a:rPr lang="nl-NL" sz="1800" dirty="0">
                <a:solidFill>
                  <a:prstClr val="black"/>
                </a:solidFill>
                <a:latin typeface="Calibri" panose="020F0502020204030204"/>
              </a:rPr>
              <a:t>/</a:t>
            </a:r>
            <a:r>
              <a:rPr lang="nl-NL" sz="1800" dirty="0" err="1">
                <a:solidFill>
                  <a:prstClr val="black"/>
                </a:solidFill>
                <a:latin typeface="Calibri" panose="020F0502020204030204"/>
              </a:rPr>
              <a:t>oxaliplatin</a:t>
            </a:r>
            <a:r>
              <a:rPr lang="nl-NL" sz="1800" dirty="0">
                <a:solidFill>
                  <a:prstClr val="black"/>
                </a:solidFill>
                <a:latin typeface="Calibri" panose="020F0502020204030204"/>
              </a:rPr>
              <a:t> (</a:t>
            </a:r>
            <a:r>
              <a:rPr lang="nl-NL" sz="1800" dirty="0" err="1">
                <a:solidFill>
                  <a:prstClr val="black"/>
                </a:solidFill>
                <a:latin typeface="Calibri" panose="020F0502020204030204"/>
              </a:rPr>
              <a:t>capox</a:t>
            </a:r>
            <a:r>
              <a:rPr lang="nl-NL" sz="1800" dirty="0">
                <a:solidFill>
                  <a:prstClr val="black"/>
                </a:solidFill>
                <a:latin typeface="Calibri" panose="020F0502020204030204"/>
              </a:rPr>
              <a:t>).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nl-NL" sz="1800" dirty="0" err="1">
                <a:solidFill>
                  <a:prstClr val="black"/>
                </a:solidFill>
                <a:latin typeface="Calibri" panose="020F0502020204030204"/>
              </a:rPr>
              <a:t>AvL</a:t>
            </a:r>
            <a:r>
              <a:rPr lang="nl-NL" sz="1800" dirty="0">
                <a:solidFill>
                  <a:prstClr val="black"/>
                </a:solidFill>
                <a:latin typeface="Calibri" panose="020F0502020204030204"/>
              </a:rPr>
              <a:t>: geen studies met </a:t>
            </a:r>
            <a:r>
              <a:rPr lang="nl-NL" sz="1800" dirty="0" err="1">
                <a:solidFill>
                  <a:prstClr val="black"/>
                </a:solidFill>
                <a:latin typeface="Calibri" panose="020F0502020204030204"/>
              </a:rPr>
              <a:t>adjuvant</a:t>
            </a:r>
            <a:r>
              <a:rPr lang="nl-NL" sz="1800" dirty="0">
                <a:solidFill>
                  <a:prstClr val="black"/>
                </a:solidFill>
                <a:latin typeface="Calibri" panose="020F0502020204030204"/>
              </a:rPr>
              <a:t> immuuntherapie bij </a:t>
            </a:r>
            <a:r>
              <a:rPr lang="nl-NL" sz="1800" b="1" dirty="0">
                <a:solidFill>
                  <a:prstClr val="black"/>
                </a:solidFill>
                <a:latin typeface="Calibri" panose="020F0502020204030204"/>
              </a:rPr>
              <a:t>MSI</a:t>
            </a:r>
            <a:r>
              <a:rPr lang="nl-NL" sz="1800" dirty="0">
                <a:solidFill>
                  <a:prstClr val="black"/>
                </a:solidFill>
                <a:latin typeface="Calibri" panose="020F0502020204030204"/>
              </a:rPr>
              <a:t>. Tevens laesie blaas waarvoor cystoscopie volgt.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nl-NL" sz="1800" dirty="0" err="1">
                <a:solidFill>
                  <a:prstClr val="black"/>
                </a:solidFill>
                <a:latin typeface="Calibri" panose="020F0502020204030204"/>
              </a:rPr>
              <a:t>Microsateliet</a:t>
            </a:r>
            <a:r>
              <a:rPr lang="nl-NL" sz="1800" dirty="0">
                <a:solidFill>
                  <a:prstClr val="black"/>
                </a:solidFill>
                <a:latin typeface="Calibri" panose="020F0502020204030204"/>
              </a:rPr>
              <a:t> instabiliteit (MSI).  klinisch </a:t>
            </a:r>
            <a:r>
              <a:rPr lang="nl-NL" sz="1800" dirty="0" err="1">
                <a:solidFill>
                  <a:prstClr val="black"/>
                </a:solidFill>
                <a:latin typeface="Calibri" panose="020F0502020204030204"/>
              </a:rPr>
              <a:t>genetich</a:t>
            </a:r>
            <a:r>
              <a:rPr lang="nl-NL" sz="1800" dirty="0">
                <a:solidFill>
                  <a:prstClr val="black"/>
                </a:solidFill>
                <a:latin typeface="Calibri" panose="020F0502020204030204"/>
              </a:rPr>
              <a:t> onderzoek: geen lynch syndroom DPD mutatie afwezig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nl-NL" sz="1800" b="1" dirty="0">
                <a:solidFill>
                  <a:prstClr val="black"/>
                </a:solidFill>
                <a:latin typeface="Calibri" panose="020F0502020204030204"/>
              </a:rPr>
              <a:t>2021 maart-mei: </a:t>
            </a:r>
            <a:r>
              <a:rPr lang="nl-NL" sz="1800" b="1" dirty="0" err="1">
                <a:solidFill>
                  <a:prstClr val="black"/>
                </a:solidFill>
                <a:latin typeface="Calibri" panose="020F0502020204030204"/>
              </a:rPr>
              <a:t>adjuvante</a:t>
            </a:r>
            <a:r>
              <a:rPr lang="nl-NL" sz="1800" b="1" dirty="0">
                <a:solidFill>
                  <a:prstClr val="black"/>
                </a:solidFill>
                <a:latin typeface="Calibri" panose="020F0502020204030204"/>
              </a:rPr>
              <a:t> chemotherapie 4x C</a:t>
            </a:r>
            <a:r>
              <a:rPr lang="nl-NL" sz="1800" dirty="0">
                <a:solidFill>
                  <a:prstClr val="black"/>
                </a:solidFill>
                <a:latin typeface="Calibri" panose="020F0502020204030204"/>
              </a:rPr>
              <a:t>APOX, kuren. 2x dosismodificatie </a:t>
            </a:r>
            <a:r>
              <a:rPr lang="nl-NL" sz="1800" dirty="0" err="1">
                <a:solidFill>
                  <a:prstClr val="black"/>
                </a:solidFill>
                <a:latin typeface="Calibri" panose="020F0502020204030204"/>
              </a:rPr>
              <a:t>Oxaliplatine</a:t>
            </a:r>
            <a:r>
              <a:rPr lang="nl-NL" sz="1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nl-NL" sz="1800" dirty="0" err="1">
                <a:solidFill>
                  <a:prstClr val="black"/>
                </a:solidFill>
                <a:latin typeface="Calibri" panose="020F0502020204030204"/>
              </a:rPr>
              <a:t>ivm</a:t>
            </a:r>
            <a:r>
              <a:rPr lang="nl-NL" sz="1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nl-NL" sz="1800" dirty="0" err="1">
                <a:solidFill>
                  <a:prstClr val="black"/>
                </a:solidFill>
                <a:latin typeface="Calibri" panose="020F0502020204030204"/>
              </a:rPr>
              <a:t>koudeneuropathie</a:t>
            </a:r>
            <a:r>
              <a:rPr lang="nl-NL" sz="1800" dirty="0">
                <a:solidFill>
                  <a:prstClr val="black"/>
                </a:solidFill>
                <a:latin typeface="Calibri" panose="020F0502020204030204"/>
              </a:rPr>
              <a:t> na </a:t>
            </a:r>
            <a:r>
              <a:rPr lang="nl-NL" sz="1800" dirty="0" err="1">
                <a:solidFill>
                  <a:prstClr val="black"/>
                </a:solidFill>
                <a:latin typeface="Calibri" panose="020F0502020204030204"/>
              </a:rPr>
              <a:t>cyslus</a:t>
            </a:r>
            <a:r>
              <a:rPr lang="nl-NL" sz="1800" dirty="0">
                <a:solidFill>
                  <a:prstClr val="black"/>
                </a:solidFill>
                <a:latin typeface="Calibri" panose="020F0502020204030204"/>
              </a:rPr>
              <a:t> 2 en 3.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nl-NL" sz="1800" dirty="0">
                <a:solidFill>
                  <a:prstClr val="black"/>
                </a:solidFill>
                <a:latin typeface="Calibri" panose="020F0502020204030204"/>
              </a:rPr>
              <a:t>2021 maart: cystoscopie papillaire </a:t>
            </a:r>
            <a:r>
              <a:rPr lang="nl-NL" sz="1800" dirty="0" err="1">
                <a:solidFill>
                  <a:prstClr val="black"/>
                </a:solidFill>
                <a:latin typeface="Calibri" panose="020F0502020204030204"/>
              </a:rPr>
              <a:t>lesie</a:t>
            </a:r>
            <a:r>
              <a:rPr lang="nl-NL" sz="1800" dirty="0">
                <a:solidFill>
                  <a:prstClr val="black"/>
                </a:solidFill>
                <a:latin typeface="Calibri" panose="020F0502020204030204"/>
              </a:rPr>
              <a:t> achter het rechter ostium, TURBT: </a:t>
            </a:r>
            <a:r>
              <a:rPr lang="nl-NL" sz="1800" dirty="0" err="1">
                <a:solidFill>
                  <a:prstClr val="black"/>
                </a:solidFill>
                <a:latin typeface="Calibri" panose="020F0502020204030204"/>
              </a:rPr>
              <a:t>urotheelcelcarcinoom</a:t>
            </a:r>
            <a:r>
              <a:rPr lang="nl-NL" sz="1800" dirty="0">
                <a:solidFill>
                  <a:prstClr val="black"/>
                </a:solidFill>
                <a:latin typeface="Calibri" panose="020F0502020204030204"/>
              </a:rPr>
              <a:t> pTaG1, eenmalig epirubicine gehad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nl-NL" sz="1800" dirty="0">
                <a:solidFill>
                  <a:prstClr val="black"/>
                </a:solidFill>
                <a:latin typeface="Calibri" panose="020F0502020204030204"/>
              </a:rPr>
              <a:t>2022 mei: naar lymfklieren gemetastaseerd coloncarcinoom, </a:t>
            </a:r>
            <a:r>
              <a:rPr lang="nl-NL" sz="1800" b="1" dirty="0">
                <a:solidFill>
                  <a:prstClr val="black"/>
                </a:solidFill>
                <a:latin typeface="Calibri" panose="020F0502020204030204"/>
              </a:rPr>
              <a:t>MSI+</a:t>
            </a:r>
            <a:r>
              <a:rPr lang="nl-NL" sz="1800" dirty="0">
                <a:solidFill>
                  <a:prstClr val="black"/>
                </a:solidFill>
                <a:latin typeface="Calibri" panose="020F0502020204030204"/>
              </a:rPr>
              <a:t> waarvoor start </a:t>
            </a:r>
            <a:r>
              <a:rPr lang="nl-NL" sz="1800" b="1" dirty="0" err="1">
                <a:solidFill>
                  <a:prstClr val="black"/>
                </a:solidFill>
                <a:latin typeface="Calibri" panose="020F0502020204030204"/>
              </a:rPr>
              <a:t>pembrolizumab</a:t>
            </a:r>
            <a:r>
              <a:rPr lang="nl-NL" sz="1800" b="1" dirty="0">
                <a:solidFill>
                  <a:prstClr val="black"/>
                </a:solidFill>
                <a:latin typeface="Calibri" panose="020F0502020204030204"/>
              </a:rPr>
              <a:t> (PD1 receptor blokker).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nl-NL" sz="1800" dirty="0">
                <a:solidFill>
                  <a:prstClr val="black"/>
                </a:solidFill>
                <a:latin typeface="Calibri" panose="020F0502020204030204"/>
              </a:rPr>
              <a:t>2022 juli: na 3 cycli partiele respons. </a:t>
            </a:r>
            <a:r>
              <a:rPr lang="nl-NL" sz="1800" dirty="0" err="1">
                <a:solidFill>
                  <a:prstClr val="black"/>
                </a:solidFill>
                <a:latin typeface="Calibri" panose="020F0502020204030204"/>
              </a:rPr>
              <a:t>Pembrolizumab</a:t>
            </a:r>
            <a:r>
              <a:rPr lang="nl-NL" sz="1800" dirty="0">
                <a:solidFill>
                  <a:prstClr val="black"/>
                </a:solidFill>
                <a:latin typeface="Calibri" panose="020F0502020204030204"/>
              </a:rPr>
              <a:t> continueren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nl-NL" sz="1800" dirty="0">
                <a:solidFill>
                  <a:prstClr val="black"/>
                </a:solidFill>
                <a:latin typeface="Calibri" panose="020F0502020204030204"/>
              </a:rPr>
              <a:t>2023-03: veel spierpijn, </a:t>
            </a:r>
            <a:r>
              <a:rPr lang="nl-NL" sz="1800" dirty="0" err="1">
                <a:solidFill>
                  <a:prstClr val="black"/>
                </a:solidFill>
                <a:latin typeface="Calibri" panose="020F0502020204030204"/>
              </a:rPr>
              <a:t>lusteloosheid,beetje</a:t>
            </a:r>
            <a:r>
              <a:rPr lang="nl-NL" sz="1800" dirty="0">
                <a:solidFill>
                  <a:prstClr val="black"/>
                </a:solidFill>
                <a:latin typeface="Calibri" panose="020F0502020204030204"/>
              </a:rPr>
              <a:t> duizeligheid, brandende voeten. Iets misselijk, niet overgeven. Geen hoofdpijn of visusklachten, geen polyurie.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nl-NL" sz="1800" dirty="0">
                <a:solidFill>
                  <a:prstClr val="black"/>
                </a:solidFill>
                <a:latin typeface="Calibri" panose="020F0502020204030204"/>
              </a:rPr>
              <a:t>Cortisol tussen 08.00-09.00: 56 (normaal tussen 165-604)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nl-NL" sz="1800" dirty="0">
                <a:solidFill>
                  <a:prstClr val="black"/>
                </a:solidFill>
                <a:latin typeface="Calibri" panose="020F0502020204030204"/>
              </a:rPr>
              <a:t>2023 maart: </a:t>
            </a:r>
            <a:r>
              <a:rPr lang="nl-NL" sz="1800" b="1" dirty="0" err="1">
                <a:solidFill>
                  <a:prstClr val="black"/>
                </a:solidFill>
                <a:latin typeface="Calibri" panose="020F0502020204030204"/>
              </a:rPr>
              <a:t>bijnierschorsinsufficientie</a:t>
            </a:r>
            <a:r>
              <a:rPr lang="nl-NL" sz="1800" b="1" dirty="0">
                <a:solidFill>
                  <a:prstClr val="black"/>
                </a:solidFill>
                <a:latin typeface="Calibri" panose="020F0502020204030204"/>
              </a:rPr>
              <a:t> tgv </a:t>
            </a:r>
            <a:r>
              <a:rPr lang="nl-NL" sz="1800" b="1" dirty="0" err="1">
                <a:solidFill>
                  <a:prstClr val="black"/>
                </a:solidFill>
                <a:latin typeface="Calibri" panose="020F0502020204030204"/>
              </a:rPr>
              <a:t>pembrolizumab</a:t>
            </a:r>
            <a:r>
              <a:rPr lang="nl-NL" sz="1800" dirty="0">
                <a:solidFill>
                  <a:prstClr val="black"/>
                </a:solidFill>
                <a:latin typeface="Calibri" panose="020F0502020204030204"/>
              </a:rPr>
              <a:t>: start </a:t>
            </a:r>
            <a:r>
              <a:rPr lang="nl-NL" sz="1800" dirty="0" err="1">
                <a:solidFill>
                  <a:prstClr val="black"/>
                </a:solidFill>
                <a:latin typeface="Calibri" panose="020F0502020204030204"/>
              </a:rPr>
              <a:t>Acecort</a:t>
            </a:r>
            <a:r>
              <a:rPr lang="nl-NL" sz="1800" dirty="0">
                <a:solidFill>
                  <a:prstClr val="black"/>
                </a:solidFill>
                <a:latin typeface="Calibri" panose="020F0502020204030204"/>
              </a:rPr>
              <a:t> (synthetische vorm van cortisol). Snel verbetering klachten, maar ook snel terugval bij minderen. Dus levenslang nodig? </a:t>
            </a:r>
          </a:p>
        </p:txBody>
      </p:sp>
    </p:spTree>
    <p:extLst>
      <p:ext uri="{BB962C8B-B14F-4D97-AF65-F5344CB8AC3E}">
        <p14:creationId xmlns:p14="http://schemas.microsoft.com/office/powerpoint/2010/main" val="1398821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55ECB1C-6A10-63CB-B4CD-3DB403FAD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Korte terugblik op presentatie Immunotherapie door Wouter Westendorp, longarts ZGV. </a:t>
            </a:r>
          </a:p>
        </p:txBody>
      </p:sp>
      <p:pic>
        <p:nvPicPr>
          <p:cNvPr id="5" name="immuuntherapie_nederlands (720p)">
            <a:hlinkClick r:id="" action="ppaction://media"/>
            <a:extLst>
              <a:ext uri="{FF2B5EF4-FFF2-40B4-BE49-F238E27FC236}">
                <a16:creationId xmlns:a16="http://schemas.microsoft.com/office/drawing/2014/main" id="{4787FAAA-12F7-D5F1-9201-8A2B04EBC15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77316" y="1520764"/>
            <a:ext cx="6780700" cy="3814143"/>
          </a:xfrm>
          <a:prstGeom prst="rect">
            <a:avLst/>
          </a:prstGeom>
        </p:spPr>
      </p:pic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5A0D14A-7215-C0A7-CF65-B2593BA0F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8700" y="6356350"/>
            <a:ext cx="62103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 dirty="0" err="1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Presentatie</a:t>
            </a:r>
            <a:r>
              <a:rPr lang="en-US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 Remco van Elburg VS </a:t>
            </a:r>
            <a:r>
              <a:rPr lang="en-US" kern="1200" dirty="0" err="1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oncologie</a:t>
            </a:r>
            <a:r>
              <a:rPr lang="en-US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 ZGV Ede. Met dank </a:t>
            </a:r>
            <a:r>
              <a:rPr lang="en-US" kern="1200" dirty="0" err="1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aan</a:t>
            </a:r>
            <a:r>
              <a:rPr lang="en-US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AvL</a:t>
            </a:r>
            <a:r>
              <a:rPr lang="en-US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 en BMS.</a:t>
            </a:r>
          </a:p>
        </p:txBody>
      </p:sp>
    </p:spTree>
    <p:extLst>
      <p:ext uri="{BB962C8B-B14F-4D97-AF65-F5344CB8AC3E}">
        <p14:creationId xmlns:p14="http://schemas.microsoft.com/office/powerpoint/2010/main" val="296258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6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391" y="2788605"/>
            <a:ext cx="6626611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127" y="311253"/>
            <a:ext cx="9922967" cy="3341932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0871" y="1340990"/>
            <a:ext cx="2308813" cy="278024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23DE5711-E478-0C2E-5276-7020AE413800}"/>
              </a:ext>
            </a:extLst>
          </p:cNvPr>
          <p:cNvSpPr txBox="1"/>
          <p:nvPr/>
        </p:nvSpPr>
        <p:spPr>
          <a:xfrm>
            <a:off x="1139715" y="3984694"/>
            <a:ext cx="1014755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Bijvoorbeeld: Huidtoxiciteit:</a:t>
            </a:r>
          </a:p>
          <a:p>
            <a:pPr marL="285750" indent="-285750">
              <a:buFontTx/>
              <a:buChar char="-"/>
            </a:pPr>
            <a:r>
              <a:rPr lang="nl-NL" dirty="0" err="1"/>
              <a:t>Rash</a:t>
            </a:r>
            <a:r>
              <a:rPr lang="nl-NL" dirty="0"/>
              <a:t> &gt; 30% BSA of - graad 2 met duidelijke symptomen 3 - Onderbreek immunotherapie - Lokale </a:t>
            </a:r>
            <a:r>
              <a:rPr lang="nl-NL" dirty="0" err="1"/>
              <a:t>steroiden</a:t>
            </a:r>
            <a:r>
              <a:rPr lang="nl-NL" dirty="0"/>
              <a:t> (gemiddeld of sterk) en antihistaminicum bij jeuk. - Start </a:t>
            </a:r>
            <a:r>
              <a:rPr lang="nl-NL" dirty="0" err="1"/>
              <a:t>steroiden</a:t>
            </a:r>
            <a:r>
              <a:rPr lang="nl-NL" dirty="0"/>
              <a:t>: Bij milde tot matige symptomen </a:t>
            </a:r>
            <a:r>
              <a:rPr lang="nl-NL" dirty="0" err="1"/>
              <a:t>prednisolon</a:t>
            </a:r>
            <a:r>
              <a:rPr lang="nl-NL" dirty="0"/>
              <a:t> 0,5-1 mg/kg gedurende 3 dagen en dan afbouwen. Bij ernstige symptomen IV (methyl)</a:t>
            </a:r>
            <a:r>
              <a:rPr lang="nl-NL" dirty="0" err="1"/>
              <a:t>prednisolon</a:t>
            </a:r>
            <a:r>
              <a:rPr lang="nl-NL" dirty="0"/>
              <a:t> 0.5 – 1 mg/kg en wijzig naar orale corticosteroïden bij respons. - Overweeg herstart immunotherapie bij graad 1/ milde graad 2 na overleg met dermatoloog en patiënt</a:t>
            </a:r>
          </a:p>
          <a:p>
            <a:pPr marL="285750" indent="-285750">
              <a:buFontTx/>
              <a:buChar char="-"/>
            </a:pPr>
            <a:endParaRPr lang="nl-NL" dirty="0"/>
          </a:p>
          <a:p>
            <a:r>
              <a:rPr lang="nl-NL" dirty="0"/>
              <a:t>Zie: </a:t>
            </a:r>
            <a:r>
              <a:rPr lang="nl-NL" dirty="0">
                <a:hlinkClick r:id="rId6"/>
              </a:rPr>
              <a:t>https://www.esmo.org/content/download/151567/2718664/file/Clinical-Practice-Guidelines-Slideset-ToxicitiesImmunotherapy.pdf</a:t>
            </a:r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186164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55ECB1C-6A10-63CB-B4CD-3DB403FAD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Take Home Message</a:t>
            </a:r>
            <a:endParaRPr lang="en-US" sz="2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5A0D14A-7215-C0A7-CF65-B2593BA0F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8700" y="6356350"/>
            <a:ext cx="62103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Remco van Elburg VS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oncologie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ZGV Ede. Met dank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en BMS.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3BE3B9D-FEBB-C093-3DE9-A4B2117C7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8529" y="1065224"/>
            <a:ext cx="7060769" cy="4808633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nl-NL" sz="3300" b="1" dirty="0">
                <a:solidFill>
                  <a:srgbClr val="000000"/>
                </a:solidFill>
                <a:latin typeface="RO Sans"/>
              </a:rPr>
              <a:t>Klachten kunnen (op-)nieuw ontstaan ruim na staken immunotherapie</a:t>
            </a:r>
          </a:p>
          <a:p>
            <a:pPr>
              <a:defRPr/>
            </a:pPr>
            <a:r>
              <a:rPr lang="nl-NL" sz="3300" b="1" dirty="0">
                <a:solidFill>
                  <a:srgbClr val="000000"/>
                </a:solidFill>
                <a:latin typeface="RO Sans"/>
              </a:rPr>
              <a:t>Vraag door bij vroege of late niet direct verklaarbare klachten </a:t>
            </a:r>
            <a:r>
              <a:rPr lang="nl-NL" sz="2200" b="1" dirty="0">
                <a:solidFill>
                  <a:srgbClr val="000000"/>
                </a:solidFill>
                <a:latin typeface="RO Sans"/>
              </a:rPr>
              <a:t>(Als het goed is weet de patiënt dat hij met immunotherapie behandeld wordt)</a:t>
            </a:r>
          </a:p>
          <a:p>
            <a:pPr>
              <a:defRPr/>
            </a:pPr>
            <a:r>
              <a:rPr lang="nl-NL" sz="3300" b="1" dirty="0">
                <a:solidFill>
                  <a:srgbClr val="000000"/>
                </a:solidFill>
                <a:latin typeface="RO Sans"/>
              </a:rPr>
              <a:t>Start nooit met bv. prednison of loperamide zonder overleg</a:t>
            </a:r>
          </a:p>
          <a:p>
            <a:pPr>
              <a:defRPr/>
            </a:pPr>
            <a:r>
              <a:rPr lang="nl-NL" sz="3300" b="1" dirty="0">
                <a:solidFill>
                  <a:srgbClr val="000000"/>
                </a:solidFill>
                <a:latin typeface="RO Sans"/>
              </a:rPr>
              <a:t>Bij twijfel mag altijd 24/7 overlegd worden met de medisch specialist of verpleegkundig specialist</a:t>
            </a:r>
          </a:p>
          <a:p>
            <a:pPr>
              <a:defRPr/>
            </a:pPr>
            <a:endParaRPr lang="nl-NL" sz="3300" b="1" dirty="0">
              <a:solidFill>
                <a:srgbClr val="000000"/>
              </a:solidFill>
              <a:latin typeface="RO Sans"/>
            </a:endParaRPr>
          </a:p>
          <a:p>
            <a:pPr marL="0" indent="0">
              <a:buNone/>
              <a:defRPr/>
            </a:pPr>
            <a:endParaRPr lang="nl-NL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392369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A9EF34E2-612B-53E4-DF27-F34D5DC784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6448" b="3552"/>
          <a:stretch/>
        </p:blipFill>
        <p:spPr>
          <a:xfrm>
            <a:off x="-41329" y="-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2E0E9CF-A88A-9CBF-F67B-0D07F3C2D9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51312" y="1829496"/>
            <a:ext cx="5806698" cy="962027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FFFFFF"/>
                </a:solidFill>
              </a:rPr>
              <a:t>Vragen?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BA216B9-100C-C599-740B-ABA2CAB8EE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endParaRPr lang="nl-NL" sz="1700">
              <a:solidFill>
                <a:srgbClr val="FFFFFF"/>
              </a:solidFill>
            </a:endParaRPr>
          </a:p>
          <a:p>
            <a:r>
              <a:rPr lang="nl-NL" sz="1700">
                <a:solidFill>
                  <a:srgbClr val="FFFFFF"/>
                </a:solidFill>
              </a:rPr>
              <a:t>3</a:t>
            </a:r>
            <a:r>
              <a:rPr lang="nl-NL" sz="1700" baseline="30000">
                <a:solidFill>
                  <a:srgbClr val="FFFFFF"/>
                </a:solidFill>
              </a:rPr>
              <a:t>de</a:t>
            </a:r>
            <a:r>
              <a:rPr lang="nl-NL" sz="1700">
                <a:solidFill>
                  <a:srgbClr val="FFFFFF"/>
                </a:solidFill>
              </a:rPr>
              <a:t> 1</a:t>
            </a:r>
            <a:r>
              <a:rPr lang="nl-NL" sz="1700" baseline="30000">
                <a:solidFill>
                  <a:srgbClr val="FFFFFF"/>
                </a:solidFill>
              </a:rPr>
              <a:t>e</a:t>
            </a:r>
            <a:r>
              <a:rPr lang="nl-NL" sz="1700">
                <a:solidFill>
                  <a:srgbClr val="FFFFFF"/>
                </a:solidFill>
              </a:rPr>
              <a:t>lijns minisymposium</a:t>
            </a:r>
          </a:p>
          <a:p>
            <a:r>
              <a:rPr lang="nl-NL" sz="1700">
                <a:solidFill>
                  <a:srgbClr val="FFFFFF"/>
                </a:solidFill>
              </a:rPr>
              <a:t>Veenendaal, 18-04-2023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5D24DB8-6A7A-0816-7730-A8C831EBA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l-NL" sz="700">
                <a:solidFill>
                  <a:srgbClr val="FFFFFF"/>
                </a:solidFill>
              </a:rPr>
              <a:t>Presentatie Remco van Elburg VS oncologie ZGV Ede.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l-NL" sz="700">
                <a:solidFill>
                  <a:srgbClr val="FFFFFF"/>
                </a:solidFill>
              </a:rPr>
              <a:t>Met dank aan AvL en BMS.</a:t>
            </a:r>
          </a:p>
        </p:txBody>
      </p:sp>
    </p:spTree>
    <p:extLst>
      <p:ext uri="{BB962C8B-B14F-4D97-AF65-F5344CB8AC3E}">
        <p14:creationId xmlns:p14="http://schemas.microsoft.com/office/powerpoint/2010/main" val="24416972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95C535D-5DD0-6784-329D-E8AF578E3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Hoofdfilmpje nogmaals laten zien?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695E27B-60B5-5C46-1CE6-058855722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8700" y="6356350"/>
            <a:ext cx="62103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Presentatie Remco van Elburg VS oncologie ZGV Ede. Met dank aan AvL en BMS.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C526B80-C17E-F329-C976-5CDC5271FB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8925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D6DBD5B-1093-87C0-DF8F-A0FBD88984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157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55ECB1C-6A10-63CB-B4CD-3DB403FAD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Uitleg</a:t>
            </a: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en </a:t>
            </a:r>
            <a:r>
              <a:rPr lang="en-US" sz="2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Verdieping</a:t>
            </a:r>
            <a:endParaRPr lang="en-US" sz="2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5A0D14A-7215-C0A7-CF65-B2593BA0F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8700" y="6356350"/>
            <a:ext cx="62103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Remco van Elburg VS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oncologie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ZGV Ede. Met dank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en BMS.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3BE3B9D-FEBB-C093-3DE9-A4B2117C7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8529" y="1065224"/>
            <a:ext cx="7060769" cy="4808633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nl-NL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 Sans"/>
                <a:ea typeface="+mn-ea"/>
                <a:cs typeface="+mn-cs"/>
              </a:rPr>
              <a:t>Monoklonale antilichamen bij maligniteiten</a:t>
            </a:r>
            <a:endParaRPr kumimoji="0" lang="nl-NL" sz="3300" b="1" i="0" u="none" strike="noStrike" kern="1200" cap="none" spc="0" normalizeH="0" baseline="0" noProof="0" dirty="0">
              <a:ln>
                <a:noFill/>
              </a:ln>
              <a:solidFill>
                <a:srgbClr val="E17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nl-NL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Werkingsmechanisme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nl-NL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monoklonale antilichamen (bij maligniteiten) hechten aan eiwitten die zich bevinden op het oppervlak van cellen zoals lymfocyten (bv. </a:t>
            </a:r>
            <a:r>
              <a:rPr kumimoji="0" lang="nl-NL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rituximab</a:t>
            </a:r>
            <a:r>
              <a:rPr kumimoji="0" lang="nl-NL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), of aan vrij bewegende eiwitten die zich in de bloedbaan bevinden (bv. </a:t>
            </a:r>
            <a:r>
              <a:rPr kumimoji="0" lang="nl-NL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bevacizumab</a:t>
            </a:r>
            <a:r>
              <a:rPr kumimoji="0" lang="nl-NL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nl-NL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5C1781E0-0268-1720-0051-200D37DA85FD}"/>
              </a:ext>
            </a:extLst>
          </p:cNvPr>
          <p:cNvSpPr txBox="1"/>
          <p:nvPr/>
        </p:nvSpPr>
        <p:spPr>
          <a:xfrm>
            <a:off x="1028700" y="5945497"/>
            <a:ext cx="105155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>
                <a:hlinkClick r:id="rId3"/>
              </a:rPr>
              <a:t>https://www.farmacotherapeutischkompas.nl/bladeren/groepsteksten/monoklonale_antilichamen_bij_maligniteiten#monoklonale_antilichamen_bij_maligniteiten_overzicht_groepstekst</a:t>
            </a:r>
            <a:r>
              <a:rPr lang="nl-NL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53419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18142E-BC91-E35B-0A3C-599D11835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graphicFrame>
        <p:nvGraphicFramePr>
          <p:cNvPr id="5" name="Tijdelijke aanduiding voor inhoud 4">
            <a:extLst>
              <a:ext uri="{FF2B5EF4-FFF2-40B4-BE49-F238E27FC236}">
                <a16:creationId xmlns:a16="http://schemas.microsoft.com/office/drawing/2014/main" id="{C5EE2C91-CA5B-A829-D0FF-7A94994F7D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3708897"/>
              </p:ext>
            </p:extLst>
          </p:nvPr>
        </p:nvGraphicFramePr>
        <p:xfrm>
          <a:off x="838200" y="1762804"/>
          <a:ext cx="10515600" cy="1314450"/>
        </p:xfrm>
        <a:graphic>
          <a:graphicData uri="http://schemas.openxmlformats.org/drawingml/2006/table">
            <a:tbl>
              <a:tblPr/>
              <a:tblGrid>
                <a:gridCol w="3505200">
                  <a:extLst>
                    <a:ext uri="{9D8B030D-6E8A-4147-A177-3AD203B41FA5}">
                      <a16:colId xmlns:a16="http://schemas.microsoft.com/office/drawing/2014/main" val="2686089713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869520564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73613832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nl-NL" sz="1600" u="none" strike="noStrike">
                          <a:effectLst/>
                        </a:rPr>
                        <a:t>Vasculaire endotheliale groeifactor (VEGF)</a:t>
                      </a:r>
                    </a:p>
                  </a:txBody>
                  <a:tcPr marL="95250" marR="95250" marT="47625" marB="47625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NL" sz="1600" u="none" strike="noStrike" dirty="0" err="1">
                          <a:effectLst/>
                        </a:rPr>
                        <a:t>bevacizumab</a:t>
                      </a:r>
                      <a:endParaRPr lang="nl-NL" sz="1600" u="none" strike="noStrike" dirty="0">
                        <a:effectLst/>
                      </a:endParaRPr>
                    </a:p>
                  </a:txBody>
                  <a:tcPr marL="95250" marR="95250" marT="47625" marB="47625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NL" sz="1600" u="none" strike="noStrike" dirty="0">
                          <a:effectLst/>
                        </a:rPr>
                        <a:t>Binding aan VEGF </a:t>
                      </a:r>
                      <a:r>
                        <a:rPr lang="nl-NL" sz="1600" b="1" u="sng" strike="noStrike" dirty="0">
                          <a:effectLst/>
                        </a:rPr>
                        <a:t>verhindert aangrijping </a:t>
                      </a:r>
                      <a:r>
                        <a:rPr lang="nl-NL" sz="1600" u="none" strike="noStrike" dirty="0">
                          <a:effectLst/>
                        </a:rPr>
                        <a:t>hiervan op de receptoren VEGFR-1 en VEGFR-2 op endotheelcellen. Gevolg is remming van de angiogenese en de tumorgroei.</a:t>
                      </a:r>
                    </a:p>
                  </a:txBody>
                  <a:tcPr marL="95250" marR="95250" marT="47625" marB="47625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8105850"/>
                  </a:ext>
                </a:extLst>
              </a:tr>
            </a:tbl>
          </a:graphicData>
        </a:graphic>
      </p:graphicFrame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98CD7B1-7A47-FFB9-F5D9-CBF33E4DE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Remco van Elburg VS oncologie ZGV Ede. Met dank aan AvL en BMS.</a:t>
            </a:r>
          </a:p>
        </p:txBody>
      </p:sp>
      <p:graphicFrame>
        <p:nvGraphicFramePr>
          <p:cNvPr id="6" name="Tabel 5">
            <a:extLst>
              <a:ext uri="{FF2B5EF4-FFF2-40B4-BE49-F238E27FC236}">
                <a16:creationId xmlns:a16="http://schemas.microsoft.com/office/drawing/2014/main" id="{91AE4787-52E8-007A-EECE-C7AD11FA96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5907144"/>
              </p:ext>
            </p:extLst>
          </p:nvPr>
        </p:nvGraphicFramePr>
        <p:xfrm>
          <a:off x="838200" y="1027906"/>
          <a:ext cx="10515600" cy="369570"/>
        </p:xfrm>
        <a:graphic>
          <a:graphicData uri="http://schemas.openxmlformats.org/drawingml/2006/table">
            <a:tbl>
              <a:tblPr/>
              <a:tblGrid>
                <a:gridCol w="3505200">
                  <a:extLst>
                    <a:ext uri="{9D8B030D-6E8A-4147-A177-3AD203B41FA5}">
                      <a16:colId xmlns:a16="http://schemas.microsoft.com/office/drawing/2014/main" val="1367909954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4258716256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1209317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nl-NL" b="1" u="none" strike="noStrike">
                          <a:effectLst/>
                        </a:rPr>
                        <a:t>Aangrijpingspunt</a:t>
                      </a:r>
                      <a:endParaRPr lang="nl-NL" u="none" strike="noStrike">
                        <a:effectLst/>
                      </a:endParaRPr>
                    </a:p>
                  </a:txBody>
                  <a:tcPr marL="95250" marR="95250" marT="47625" marB="47625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NL" b="1" u="none" strike="noStrike" dirty="0">
                          <a:effectLst/>
                        </a:rPr>
                        <a:t>Middelen</a:t>
                      </a:r>
                      <a:endParaRPr lang="nl-NL" u="none" strike="noStrike" dirty="0">
                        <a:effectLst/>
                      </a:endParaRPr>
                    </a:p>
                  </a:txBody>
                  <a:tcPr marL="95250" marR="95250" marT="47625" marB="47625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NL" b="1" u="none" strike="noStrike" dirty="0">
                          <a:effectLst/>
                        </a:rPr>
                        <a:t>Werking</a:t>
                      </a:r>
                      <a:endParaRPr lang="nl-NL" u="none" strike="noStrike" dirty="0">
                        <a:effectLst/>
                      </a:endParaRPr>
                    </a:p>
                  </a:txBody>
                  <a:tcPr marL="95250" marR="95250" marT="47625" marB="47625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1572766"/>
                  </a:ext>
                </a:extLst>
              </a:tr>
            </a:tbl>
          </a:graphicData>
        </a:graphic>
      </p:graphicFrame>
      <p:graphicFrame>
        <p:nvGraphicFramePr>
          <p:cNvPr id="7" name="Tabel 6">
            <a:extLst>
              <a:ext uri="{FF2B5EF4-FFF2-40B4-BE49-F238E27FC236}">
                <a16:creationId xmlns:a16="http://schemas.microsoft.com/office/drawing/2014/main" id="{359FE558-00AA-1D0E-A908-FFB4E93E31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0870958"/>
              </p:ext>
            </p:extLst>
          </p:nvPr>
        </p:nvGraphicFramePr>
        <p:xfrm>
          <a:off x="838200" y="3576090"/>
          <a:ext cx="10515600" cy="2265336"/>
        </p:xfrm>
        <a:graphic>
          <a:graphicData uri="http://schemas.openxmlformats.org/drawingml/2006/table">
            <a:tbl>
              <a:tblPr/>
              <a:tblGrid>
                <a:gridCol w="3505200">
                  <a:extLst>
                    <a:ext uri="{9D8B030D-6E8A-4147-A177-3AD203B41FA5}">
                      <a16:colId xmlns:a16="http://schemas.microsoft.com/office/drawing/2014/main" val="2981052785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4219192029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586193390"/>
                    </a:ext>
                  </a:extLst>
                </a:gridCol>
              </a:tblGrid>
              <a:tr h="1540856">
                <a:tc>
                  <a:txBody>
                    <a:bodyPr/>
                    <a:lstStyle/>
                    <a:p>
                      <a:pPr algn="l" fontAlgn="t"/>
                      <a:r>
                        <a:rPr lang="nl-NL" sz="1600" u="none" strike="noStrike">
                          <a:effectLst/>
                        </a:rPr>
                        <a:t>Geprogrammeerde celdoodreceptor (PD)-1</a:t>
                      </a:r>
                    </a:p>
                  </a:txBody>
                  <a:tcPr marL="70776" marR="70776" marT="35388" marB="35388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NL" sz="1600" u="none" strike="noStrike" dirty="0" err="1">
                          <a:effectLst/>
                        </a:rPr>
                        <a:t>cemiplimab</a:t>
                      </a:r>
                      <a:r>
                        <a:rPr lang="nl-NL" sz="1600" u="none" strike="noStrike" dirty="0">
                          <a:effectLst/>
                        </a:rPr>
                        <a:t>, </a:t>
                      </a:r>
                      <a:r>
                        <a:rPr lang="nl-NL" sz="1600" u="none" strike="noStrike" dirty="0" err="1">
                          <a:effectLst/>
                        </a:rPr>
                        <a:t>nivolumab</a:t>
                      </a:r>
                      <a:r>
                        <a:rPr lang="nl-NL" sz="1600" u="none" strike="noStrike" dirty="0">
                          <a:effectLst/>
                        </a:rPr>
                        <a:t>, </a:t>
                      </a:r>
                      <a:r>
                        <a:rPr lang="nl-NL" sz="1600" u="none" strike="noStrike" dirty="0" err="1">
                          <a:effectLst/>
                        </a:rPr>
                        <a:t>pembrolizumab</a:t>
                      </a:r>
                      <a:endParaRPr lang="nl-NL" sz="1600" u="none" strike="noStrike" dirty="0">
                        <a:effectLst/>
                      </a:endParaRPr>
                    </a:p>
                  </a:txBody>
                  <a:tcPr marL="70776" marR="70776" marT="35388" marB="35388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NL" sz="1600" u="none" strike="noStrike" dirty="0">
                          <a:effectLst/>
                        </a:rPr>
                        <a:t>Binding aan de PD-1-receptor </a:t>
                      </a:r>
                      <a:r>
                        <a:rPr lang="nl-NL" sz="1600" b="1" u="sng" strike="noStrike" dirty="0">
                          <a:effectLst/>
                        </a:rPr>
                        <a:t>voorkomt de interactie</a:t>
                      </a:r>
                      <a:r>
                        <a:rPr lang="nl-NL" sz="1600" u="none" strike="noStrike" dirty="0">
                          <a:effectLst/>
                        </a:rPr>
                        <a:t> tussen de PD-1-receptor en de liganden PDL-1 en PDL-2. Deze interactie zorgt normaal gesproken voor remming van T-celproliferatie en secretie van cytokinen. </a:t>
                      </a:r>
                      <a:r>
                        <a:rPr lang="nl-NL" sz="1600" b="1" u="sng" strike="noStrike" dirty="0">
                          <a:effectLst/>
                        </a:rPr>
                        <a:t>Door blokkering hiervan worden T-celresponsen mogelijk gemaakt, waaronder anti-tumorresponsen</a:t>
                      </a:r>
                      <a:r>
                        <a:rPr lang="nl-NL" sz="1600" u="none" strike="noStrike" dirty="0">
                          <a:effectLst/>
                        </a:rPr>
                        <a:t>.</a:t>
                      </a:r>
                    </a:p>
                  </a:txBody>
                  <a:tcPr marL="70776" marR="70776" marT="35388" marB="35388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8848359"/>
                  </a:ext>
                </a:extLst>
              </a:tr>
            </a:tbl>
          </a:graphicData>
        </a:graphic>
      </p:graphicFrame>
      <p:sp>
        <p:nvSpPr>
          <p:cNvPr id="8" name="Tekstvak 7">
            <a:extLst>
              <a:ext uri="{FF2B5EF4-FFF2-40B4-BE49-F238E27FC236}">
                <a16:creationId xmlns:a16="http://schemas.microsoft.com/office/drawing/2014/main" id="{8561CCE1-845C-10CC-504E-82F323D000EF}"/>
              </a:ext>
            </a:extLst>
          </p:cNvPr>
          <p:cNvSpPr txBox="1"/>
          <p:nvPr/>
        </p:nvSpPr>
        <p:spPr>
          <a:xfrm>
            <a:off x="838200" y="5914222"/>
            <a:ext cx="105155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>
                <a:hlinkClick r:id="rId2"/>
              </a:rPr>
              <a:t>https://www.farmacotherapeutischkompas.nl/bladeren/groepsteksten/monoklonale_antilichamen_bij_maligniteiten#monoklonale_antilichamen_bij_maligniteiten_overzicht_groepstekst</a:t>
            </a:r>
            <a:r>
              <a:rPr lang="nl-NL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06647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127449" y="113830"/>
            <a:ext cx="9217024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dirty="0"/>
              <a:t>Targeted therapies &amp; </a:t>
            </a:r>
            <a:r>
              <a:rPr lang="en-GB" dirty="0" err="1"/>
              <a:t>immuuntherapie</a:t>
            </a:r>
            <a:endParaRPr lang="en-GB" dirty="0"/>
          </a:p>
        </p:txBody>
      </p:sp>
      <p:sp>
        <p:nvSpPr>
          <p:cNvPr id="2" name="Rechthoek 1"/>
          <p:cNvSpPr/>
          <p:nvPr/>
        </p:nvSpPr>
        <p:spPr>
          <a:xfrm>
            <a:off x="2406724" y="2394274"/>
            <a:ext cx="2813968" cy="15080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1400" dirty="0"/>
              <a:t>PROTEINE KINASEREMMERS</a:t>
            </a:r>
          </a:p>
          <a:p>
            <a:pPr>
              <a:defRPr/>
            </a:pPr>
            <a:r>
              <a:rPr lang="en-GB" sz="1400" dirty="0"/>
              <a:t>M-TORREMMERS</a:t>
            </a:r>
            <a:br>
              <a:rPr lang="en-GB" sz="1400" dirty="0"/>
            </a:br>
            <a:r>
              <a:rPr lang="en-GB" sz="1400" dirty="0"/>
              <a:t>PROTEASOOMREMMERS, etc.</a:t>
            </a:r>
          </a:p>
          <a:p>
            <a:pPr algn="ctr">
              <a:defRPr/>
            </a:pPr>
            <a:endParaRPr lang="en-GB" sz="1400" dirty="0"/>
          </a:p>
        </p:txBody>
      </p:sp>
      <p:sp>
        <p:nvSpPr>
          <p:cNvPr id="3" name="Rechthoek 2"/>
          <p:cNvSpPr/>
          <p:nvPr/>
        </p:nvSpPr>
        <p:spPr>
          <a:xfrm>
            <a:off x="5238552" y="2394273"/>
            <a:ext cx="1981274" cy="152362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1400" dirty="0"/>
              <a:t>VEGF, VEGF-R, </a:t>
            </a:r>
          </a:p>
          <a:p>
            <a:pPr>
              <a:defRPr/>
            </a:pPr>
            <a:r>
              <a:rPr lang="en-GB" sz="1400" dirty="0"/>
              <a:t>HER-2, </a:t>
            </a:r>
          </a:p>
          <a:p>
            <a:pPr>
              <a:defRPr/>
            </a:pPr>
            <a:r>
              <a:rPr lang="en-GB" sz="1400" dirty="0"/>
              <a:t>EGFR, </a:t>
            </a:r>
          </a:p>
          <a:p>
            <a:pPr>
              <a:defRPr/>
            </a:pPr>
            <a:r>
              <a:rPr lang="en-GB" sz="1400" dirty="0"/>
              <a:t>CD-20, CD-33, CD-38, </a:t>
            </a:r>
          </a:p>
          <a:p>
            <a:pPr>
              <a:defRPr/>
            </a:pPr>
            <a:r>
              <a:rPr lang="en-GB" sz="1400" dirty="0"/>
              <a:t>PDGF-R</a:t>
            </a:r>
            <a:endParaRPr lang="nl-NL" sz="1400" dirty="0"/>
          </a:p>
        </p:txBody>
      </p:sp>
      <p:sp>
        <p:nvSpPr>
          <p:cNvPr id="5" name="Rechthoek 4"/>
          <p:cNvSpPr/>
          <p:nvPr/>
        </p:nvSpPr>
        <p:spPr>
          <a:xfrm>
            <a:off x="5238552" y="3914552"/>
            <a:ext cx="1981274" cy="91417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1400" dirty="0"/>
              <a:t>ANTI-CTLA-4, ANTI-PD-1, ANTI-PD-L1</a:t>
            </a:r>
          </a:p>
        </p:txBody>
      </p:sp>
      <p:sp>
        <p:nvSpPr>
          <p:cNvPr id="12" name="Rechthoek 11"/>
          <p:cNvSpPr/>
          <p:nvPr/>
        </p:nvSpPr>
        <p:spPr>
          <a:xfrm>
            <a:off x="7680176" y="4873253"/>
            <a:ext cx="1981274" cy="107602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1400" dirty="0"/>
              <a:t>T-VEC, TIL, CYTOKINEN</a:t>
            </a:r>
          </a:p>
        </p:txBody>
      </p:sp>
      <p:cxnSp>
        <p:nvCxnSpPr>
          <p:cNvPr id="14" name="Rechte verbindingslijn 13"/>
          <p:cNvCxnSpPr/>
          <p:nvPr/>
        </p:nvCxnSpPr>
        <p:spPr>
          <a:xfrm>
            <a:off x="1703512" y="4828730"/>
            <a:ext cx="7957938" cy="7821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20"/>
          <p:cNvCxnSpPr/>
          <p:nvPr/>
        </p:nvCxnSpPr>
        <p:spPr>
          <a:xfrm>
            <a:off x="1703512" y="3930179"/>
            <a:ext cx="7957938" cy="1662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hthoek 25"/>
          <p:cNvSpPr/>
          <p:nvPr/>
        </p:nvSpPr>
        <p:spPr>
          <a:xfrm>
            <a:off x="5238552" y="1916832"/>
            <a:ext cx="1981274" cy="45653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1400"/>
              <a:t>MONOKLONALE ANTILICHAMEN </a:t>
            </a:r>
          </a:p>
        </p:txBody>
      </p:sp>
      <p:sp>
        <p:nvSpPr>
          <p:cNvPr id="27" name="Rechthoek 26"/>
          <p:cNvSpPr/>
          <p:nvPr/>
        </p:nvSpPr>
        <p:spPr>
          <a:xfrm>
            <a:off x="2406724" y="1922116"/>
            <a:ext cx="2813968" cy="45429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1400"/>
              <a:t>‘SMALL MOLECULES’</a:t>
            </a:r>
          </a:p>
        </p:txBody>
      </p:sp>
      <p:sp>
        <p:nvSpPr>
          <p:cNvPr id="9" name="Afgeronde rechthoek 8"/>
          <p:cNvSpPr/>
          <p:nvPr/>
        </p:nvSpPr>
        <p:spPr>
          <a:xfrm>
            <a:off x="1962647" y="2378409"/>
            <a:ext cx="370176" cy="2465633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GB" sz="1600"/>
              <a:t>TARGETED THERAPIES</a:t>
            </a:r>
          </a:p>
        </p:txBody>
      </p:sp>
      <p:sp>
        <p:nvSpPr>
          <p:cNvPr id="8" name="Afgeronde rechthoek 7"/>
          <p:cNvSpPr/>
          <p:nvPr/>
        </p:nvSpPr>
        <p:spPr>
          <a:xfrm>
            <a:off x="7248128" y="3962446"/>
            <a:ext cx="401770" cy="1986834"/>
          </a:xfrm>
          <a:prstGeom prst="roundRect">
            <a:avLst/>
          </a:prstGeom>
          <a:solidFill>
            <a:srgbClr val="0070C0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GB" sz="1600" dirty="0"/>
              <a:t>IMMUUNTHERAPIE</a:t>
            </a:r>
          </a:p>
        </p:txBody>
      </p:sp>
      <p:cxnSp>
        <p:nvCxnSpPr>
          <p:cNvPr id="17" name="Rechte verbindingslijn 16"/>
          <p:cNvCxnSpPr/>
          <p:nvPr/>
        </p:nvCxnSpPr>
        <p:spPr>
          <a:xfrm>
            <a:off x="1695128" y="2364135"/>
            <a:ext cx="7966322" cy="37131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8762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1"/>
          <p:cNvSpPr>
            <a:spLocks noGrp="1"/>
          </p:cNvSpPr>
          <p:nvPr>
            <p:ph type="title"/>
          </p:nvPr>
        </p:nvSpPr>
        <p:spPr/>
        <p:txBody>
          <a:bodyPr vert="horz" lIns="121919" tIns="60959" rIns="121919" bIns="60959" rtlCol="0" anchor="ctr">
            <a:normAutofit/>
          </a:bodyPr>
          <a:lstStyle/>
          <a:p>
            <a:pPr>
              <a:defRPr/>
            </a:pPr>
            <a:r>
              <a:rPr lang="nl-NL" altLang="nl-NL" dirty="0" err="1">
                <a:latin typeface="+mn-lt"/>
                <a:sym typeface="Gill Sans"/>
              </a:rPr>
              <a:t>Immuno</a:t>
            </a:r>
            <a:r>
              <a:rPr lang="nl-NL" altLang="nl-NL" dirty="0">
                <a:latin typeface="+mn-lt"/>
                <a:sym typeface="Gill Sans"/>
              </a:rPr>
              <a:t> </a:t>
            </a:r>
            <a:r>
              <a:rPr lang="nl-NL" altLang="nl-NL" dirty="0" err="1">
                <a:latin typeface="+mn-lt"/>
                <a:sym typeface="Gill Sans"/>
              </a:rPr>
              <a:t>checkpoints</a:t>
            </a:r>
            <a:endParaRPr lang="nl-NL" altLang="nl-NL" dirty="0">
              <a:latin typeface="+mn-lt"/>
              <a:sym typeface="Gill Sans"/>
            </a:endParaRPr>
          </a:p>
        </p:txBody>
      </p:sp>
      <p:pic>
        <p:nvPicPr>
          <p:cNvPr id="111618" name="Picture 2" descr="Targeting the immune checkpoints for cancer immunotherapy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2" y="1772816"/>
            <a:ext cx="5906793" cy="43513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9" name="Rechthoek 5"/>
          <p:cNvSpPr>
            <a:spLocks noChangeArrowheads="1"/>
          </p:cNvSpPr>
          <p:nvPr/>
        </p:nvSpPr>
        <p:spPr bwMode="auto">
          <a:xfrm>
            <a:off x="8899924" y="5337720"/>
            <a:ext cx="1726779" cy="642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marL="25400">
              <a:defRPr sz="3600" b="1">
                <a:solidFill>
                  <a:schemeClr val="bg1"/>
                </a:solidFill>
                <a:latin typeface="Arial" charset="0"/>
                <a:ea typeface="Gill Sans" charset="0"/>
                <a:cs typeface="Gill Sans" charset="0"/>
                <a:sym typeface="Gill Sans" charset="0"/>
              </a:defRPr>
            </a:lvl1pPr>
            <a:lvl2pPr marL="742950" indent="-285750">
              <a:defRPr sz="3600" b="1">
                <a:solidFill>
                  <a:schemeClr val="bg1"/>
                </a:solidFill>
                <a:latin typeface="Arial" charset="0"/>
                <a:ea typeface="Gill Sans" charset="0"/>
                <a:cs typeface="Gill Sans" charset="0"/>
                <a:sym typeface="Gill Sans" charset="0"/>
              </a:defRPr>
            </a:lvl2pPr>
            <a:lvl3pPr marL="1143000" indent="-228600">
              <a:defRPr sz="3600" b="1">
                <a:solidFill>
                  <a:schemeClr val="bg1"/>
                </a:solidFill>
                <a:latin typeface="Arial" charset="0"/>
                <a:ea typeface="Gill Sans" charset="0"/>
                <a:cs typeface="Gill Sans" charset="0"/>
                <a:sym typeface="Gill Sans" charset="0"/>
              </a:defRPr>
            </a:lvl3pPr>
            <a:lvl4pPr marL="1600200" indent="-228600">
              <a:defRPr sz="3600" b="1">
                <a:solidFill>
                  <a:schemeClr val="bg1"/>
                </a:solidFill>
                <a:latin typeface="Arial" charset="0"/>
                <a:ea typeface="Gill Sans" charset="0"/>
                <a:cs typeface="Gill Sans" charset="0"/>
                <a:sym typeface="Gill Sans" charset="0"/>
              </a:defRPr>
            </a:lvl4pPr>
            <a:lvl5pPr marL="2057400" indent="-228600">
              <a:defRPr sz="3600" b="1">
                <a:solidFill>
                  <a:schemeClr val="bg1"/>
                </a:solidFill>
                <a:latin typeface="Arial" charset="0"/>
                <a:ea typeface="Gill Sans" charset="0"/>
                <a:cs typeface="Gill Sans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  <a:ea typeface="Gill Sans" charset="0"/>
                <a:cs typeface="Gill Sans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  <a:ea typeface="Gill Sans" charset="0"/>
                <a:cs typeface="Gill Sans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  <a:ea typeface="Gill Sans" charset="0"/>
                <a:cs typeface="Gill Sans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pPr marL="254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375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sym typeface="Gill Sans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A3D197-EEB0-AF40-B9DF-02210E209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569" y="1287159"/>
            <a:ext cx="3476264" cy="272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B5BE1A-26B1-184A-B684-238C72E8A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257" y="4247793"/>
            <a:ext cx="3476265" cy="2277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1007435" y="6156014"/>
            <a:ext cx="307234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anti-CTLA4 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ipilimumab</a:t>
            </a:r>
            <a:endParaRPr kumimoji="0" lang="nl-NL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3818998" y="6156013"/>
            <a:ext cx="41009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anti-PD-1 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pembrolizumab, nivolumab</a:t>
            </a:r>
            <a:endParaRPr kumimoji="0" lang="nl-NL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Rechte verbindingslijn met pijl 6"/>
          <p:cNvCxnSpPr/>
          <p:nvPr/>
        </p:nvCxnSpPr>
        <p:spPr>
          <a:xfrm flipV="1">
            <a:off x="1871531" y="5949282"/>
            <a:ext cx="0" cy="29133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met pijl 11"/>
          <p:cNvCxnSpPr/>
          <p:nvPr/>
        </p:nvCxnSpPr>
        <p:spPr>
          <a:xfrm flipV="1">
            <a:off x="4751851" y="5949281"/>
            <a:ext cx="0" cy="29133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143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5761" y="1916832"/>
            <a:ext cx="3876943" cy="437785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Blokkeren remming immuunrespons</a:t>
            </a:r>
          </a:p>
        </p:txBody>
      </p:sp>
      <p:sp>
        <p:nvSpPr>
          <p:cNvPr id="5" name="Rechthoek 4"/>
          <p:cNvSpPr/>
          <p:nvPr/>
        </p:nvSpPr>
        <p:spPr>
          <a:xfrm>
            <a:off x="1703513" y="2852936"/>
            <a:ext cx="192629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Anti-CTLA4 (</a:t>
            </a:r>
            <a:r>
              <a:rPr kumimoji="0" lang="nl-NL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Ipilumumab</a:t>
            </a:r>
            <a:r>
              <a:rPr kumimoji="0" lang="nl-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)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8008" y="2847824"/>
            <a:ext cx="1296144" cy="1182818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947406">
            <a:off x="4167067" y="3219742"/>
            <a:ext cx="1381256" cy="853107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7649" y="3161679"/>
            <a:ext cx="1428285" cy="372076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319785">
            <a:off x="7340027" y="2693716"/>
            <a:ext cx="856339" cy="505355"/>
          </a:xfrm>
          <a:prstGeom prst="rect">
            <a:avLst/>
          </a:prstGeom>
        </p:spPr>
      </p:pic>
      <p:sp>
        <p:nvSpPr>
          <p:cNvPr id="15" name="Tekstvak 14"/>
          <p:cNvSpPr txBox="1"/>
          <p:nvPr/>
        </p:nvSpPr>
        <p:spPr>
          <a:xfrm>
            <a:off x="3227169" y="6366520"/>
            <a:ext cx="33483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© </a:t>
            </a:r>
            <a:r>
              <a:rPr kumimoji="0" lang="nl-NL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R.Beijersbergen</a:t>
            </a:r>
            <a:r>
              <a:rPr kumimoji="0" lang="nl-NL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2016</a:t>
            </a:r>
          </a:p>
        </p:txBody>
      </p:sp>
      <p:sp>
        <p:nvSpPr>
          <p:cNvPr id="16" name="Rechthoek 15"/>
          <p:cNvSpPr/>
          <p:nvPr/>
        </p:nvSpPr>
        <p:spPr>
          <a:xfrm>
            <a:off x="8328248" y="2420888"/>
            <a:ext cx="206364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Anti-PD-1 (nivolumab,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pembrolizumab)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Anti-PDL-1 (</a:t>
            </a:r>
            <a:r>
              <a:rPr kumimoji="0" lang="nl-NL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avelumab</a:t>
            </a:r>
            <a:r>
              <a:rPr kumimoji="0" lang="nl-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atezolizumab</a:t>
            </a:r>
            <a:r>
              <a:rPr kumimoji="0" lang="nl-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, </a:t>
            </a:r>
            <a:r>
              <a:rPr kumimoji="0" lang="nl-NL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durvalumab</a:t>
            </a:r>
            <a:r>
              <a:rPr kumimoji="0" lang="nl-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3142198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9bef370-51b6-4993-b020-42262f228fc3">
      <Terms xmlns="http://schemas.microsoft.com/office/infopath/2007/PartnerControls"/>
    </lcf76f155ced4ddcb4097134ff3c332f>
    <Datum xmlns="69bef370-51b6-4993-b020-42262f228fc3" xsi:nil="true"/>
    <TaxCatchAll xmlns="a91f954e-df01-48bf-89e6-e0e988bbb9a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C5A50CEA6CF44895E6219A0B8C4275" ma:contentTypeVersion="15" ma:contentTypeDescription="Een nieuw document maken." ma:contentTypeScope="" ma:versionID="5b8f1fa5843677240f9cd812babef648">
  <xsd:schema xmlns:xsd="http://www.w3.org/2001/XMLSchema" xmlns:xs="http://www.w3.org/2001/XMLSchema" xmlns:p="http://schemas.microsoft.com/office/2006/metadata/properties" xmlns:ns2="69bef370-51b6-4993-b020-42262f228fc3" xmlns:ns3="a91f954e-df01-48bf-89e6-e0e988bbb9a6" targetNamespace="http://schemas.microsoft.com/office/2006/metadata/properties" ma:root="true" ma:fieldsID="351b396bc969ec40672bd8c9a9087080" ns2:_="" ns3:_="">
    <xsd:import namespace="69bef370-51b6-4993-b020-42262f228fc3"/>
    <xsd:import namespace="a91f954e-df01-48bf-89e6-e0e988bbb9a6"/>
    <xsd:element name="properties">
      <xsd:complexType>
        <xsd:sequence>
          <xsd:element name="documentManagement">
            <xsd:complexType>
              <xsd:all>
                <xsd:element ref="ns2:Datum" minOccurs="0"/>
                <xsd:element ref="ns3:SharedWithUsers" minOccurs="0"/>
                <xsd:element ref="ns3:SharedWithDetails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bef370-51b6-4993-b020-42262f228fc3" elementFormDefault="qualified">
    <xsd:import namespace="http://schemas.microsoft.com/office/2006/documentManagement/types"/>
    <xsd:import namespace="http://schemas.microsoft.com/office/infopath/2007/PartnerControls"/>
    <xsd:element name="Datum" ma:index="8" nillable="true" ma:displayName="Datum" ma:format="DateOnly" ma:internalName="Datum">
      <xsd:simpleType>
        <xsd:restriction base="dms:DateTime"/>
      </xsd:simple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7c86a4bc-adde-482e-be58-c99968a365b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1f954e-df01-48bf-89e6-e0e988bbb9a6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232a132-e266-416c-9ec9-74ec6f842249}" ma:internalName="TaxCatchAll" ma:showField="CatchAllData" ma:web="a91f954e-df01-48bf-89e6-e0e988bbb9a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40E1E51-1A76-47DB-9F22-BD1481178B61}">
  <ds:schemaRefs>
    <ds:schemaRef ds:uri="http://schemas.microsoft.com/office/2006/metadata/properties"/>
    <ds:schemaRef ds:uri="http://schemas.microsoft.com/office/infopath/2007/PartnerControls"/>
    <ds:schemaRef ds:uri="69bef370-51b6-4993-b020-42262f228fc3"/>
    <ds:schemaRef ds:uri="a91f954e-df01-48bf-89e6-e0e988bbb9a6"/>
  </ds:schemaRefs>
</ds:datastoreItem>
</file>

<file path=customXml/itemProps2.xml><?xml version="1.0" encoding="utf-8"?>
<ds:datastoreItem xmlns:ds="http://schemas.openxmlformats.org/officeDocument/2006/customXml" ds:itemID="{D595266F-F5F4-4863-B604-71E007DFBB6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0DED4DE-3F0B-4A73-A849-07B5A9243F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9bef370-51b6-4993-b020-42262f228fc3"/>
    <ds:schemaRef ds:uri="a91f954e-df01-48bf-89e6-e0e988bbb9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1502</Words>
  <Application>Microsoft Office PowerPoint</Application>
  <PresentationFormat>Breedbeeld</PresentationFormat>
  <Paragraphs>136</Paragraphs>
  <Slides>22</Slides>
  <Notes>14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3</vt:i4>
      </vt:variant>
      <vt:variant>
        <vt:lpstr>Diatitels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RO Sans</vt:lpstr>
      <vt:lpstr>Kantoorthema</vt:lpstr>
      <vt:lpstr>1_Kantoorthema</vt:lpstr>
      <vt:lpstr>2_Kantoorthema</vt:lpstr>
      <vt:lpstr>Workshop bijwerkingen immunotherapie</vt:lpstr>
      <vt:lpstr>Korte terugblik op presentatie Immunotherapie door Wouter Westendorp, longarts ZGV. </vt:lpstr>
      <vt:lpstr>Hoofdfilmpje nogmaals laten zien?</vt:lpstr>
      <vt:lpstr>PowerPoint-presentatie</vt:lpstr>
      <vt:lpstr>Uitleg en Verdieping</vt:lpstr>
      <vt:lpstr>PowerPoint-presentatie</vt:lpstr>
      <vt:lpstr>Targeted therapies &amp; immuuntherapie</vt:lpstr>
      <vt:lpstr>Immuno checkpoints</vt:lpstr>
      <vt:lpstr>Blokkeren remming immuunrespons</vt:lpstr>
      <vt:lpstr>PowerPoint-presentatie</vt:lpstr>
      <vt:lpstr>PowerPoint-presentatie</vt:lpstr>
      <vt:lpstr>Patiënten info-film over bijwerkingen </vt:lpstr>
      <vt:lpstr>PowerPoint-presentatie</vt:lpstr>
      <vt:lpstr>Algemeen typerende bijwerkingen</vt:lpstr>
      <vt:lpstr>PowerPoint-presentatie</vt:lpstr>
      <vt:lpstr>PowerPoint-presentatie</vt:lpstr>
      <vt:lpstr>Casus 1</vt:lpstr>
      <vt:lpstr>Casus 2</vt:lpstr>
      <vt:lpstr>Casus 3</vt:lpstr>
      <vt:lpstr>PowerPoint-presentatie</vt:lpstr>
      <vt:lpstr>Take Home Message</vt:lpstr>
      <vt:lpstr>Vragen?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Workshop bijwerkingen immunotherapie</dc:title>
  <dc:creator>Remco van Elburg</dc:creator>
  <cp:lastModifiedBy>Hans Ooms</cp:lastModifiedBy>
  <cp:revision>52</cp:revision>
  <dcterms:created xsi:type="dcterms:W3CDTF">2023-04-17T07:50:37Z</dcterms:created>
  <dcterms:modified xsi:type="dcterms:W3CDTF">2023-04-19T08:46:46Z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0x01010094C5A50CEA6CF44895E6219A0B8C4275</vt:lpwstr>
  </property>
  <property fmtid="{D5CDD505-2E9C-101B-9397-08002B2CF9AE}" pid="3" name="MediaServiceImageTags">
    <vt:lpwstr/>
  </property>
</Properties>
</file>