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42" r:id="rId4"/>
  </p:sldMasterIdLst>
  <p:notesMasterIdLst>
    <p:notesMasterId r:id="rId16"/>
  </p:notesMasterIdLst>
  <p:sldIdLst>
    <p:sldId id="256" r:id="rId5"/>
    <p:sldId id="268" r:id="rId6"/>
    <p:sldId id="266" r:id="rId7"/>
    <p:sldId id="258" r:id="rId8"/>
    <p:sldId id="257" r:id="rId9"/>
    <p:sldId id="260" r:id="rId10"/>
    <p:sldId id="343" r:id="rId11"/>
    <p:sldId id="344" r:id="rId12"/>
    <p:sldId id="342" r:id="rId13"/>
    <p:sldId id="315" r:id="rId14"/>
    <p:sldId id="348" r:id="rId15"/>
  </p:sldIdLst>
  <p:sldSz cx="12192000" cy="6858000"/>
  <p:notesSz cx="6669088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53"/>
    <a:srgbClr val="49AFD0"/>
    <a:srgbClr val="064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6"/>
    <p:restoredTop sz="94694"/>
  </p:normalViewPr>
  <p:slideViewPr>
    <p:cSldViewPr snapToGrid="0">
      <p:cViewPr varScale="1">
        <p:scale>
          <a:sx n="43" d="100"/>
          <a:sy n="43" d="100"/>
        </p:scale>
        <p:origin x="950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17DF6-BDA7-482A-A0BA-772429DA219F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588873-EBEC-42D6-A4F6-00F114553EA6}">
      <dgm:prSet/>
      <dgm:spPr>
        <a:solidFill>
          <a:srgbClr val="000F53"/>
        </a:solidFill>
      </dgm:spPr>
      <dgm:t>
        <a:bodyPr/>
        <a:lstStyle/>
        <a:p>
          <a:r>
            <a:rPr lang="nl-NL" dirty="0"/>
            <a:t>Oncologische zorg wordt steeds meer chronische zorg</a:t>
          </a:r>
          <a:endParaRPr lang="en-US" dirty="0"/>
        </a:p>
      </dgm:t>
    </dgm:pt>
    <dgm:pt modelId="{399FA96E-9C54-49B4-867D-CD08C9098FA1}" type="parTrans" cxnId="{9A415C7B-27C5-4A91-B492-93B1400ECF11}">
      <dgm:prSet/>
      <dgm:spPr/>
      <dgm:t>
        <a:bodyPr/>
        <a:lstStyle/>
        <a:p>
          <a:endParaRPr lang="en-US"/>
        </a:p>
      </dgm:t>
    </dgm:pt>
    <dgm:pt modelId="{7B11E7E0-19A6-453E-94B2-F99FBE592E99}" type="sibTrans" cxnId="{9A415C7B-27C5-4A91-B492-93B1400ECF11}">
      <dgm:prSet/>
      <dgm:spPr/>
      <dgm:t>
        <a:bodyPr/>
        <a:lstStyle/>
        <a:p>
          <a:endParaRPr lang="en-US"/>
        </a:p>
      </dgm:t>
    </dgm:pt>
    <dgm:pt modelId="{C9352AB4-2E4F-449C-8BE7-09115CE4E7A2}">
      <dgm:prSet/>
      <dgm:spPr>
        <a:solidFill>
          <a:srgbClr val="000F53"/>
        </a:solidFill>
      </dgm:spPr>
      <dgm:t>
        <a:bodyPr/>
        <a:lstStyle/>
        <a:p>
          <a:r>
            <a:rPr lang="nl-NL"/>
            <a:t>Zorg dicht bij huis</a:t>
          </a:r>
          <a:endParaRPr lang="en-US"/>
        </a:p>
      </dgm:t>
    </dgm:pt>
    <dgm:pt modelId="{34847AB4-F3A0-4C7D-9EE2-3BCC9FACA411}" type="parTrans" cxnId="{AC4B20A3-C4EE-4B12-944F-F179A66C7DA7}">
      <dgm:prSet/>
      <dgm:spPr/>
      <dgm:t>
        <a:bodyPr/>
        <a:lstStyle/>
        <a:p>
          <a:endParaRPr lang="en-US"/>
        </a:p>
      </dgm:t>
    </dgm:pt>
    <dgm:pt modelId="{9006B08D-29A8-44B3-AEEC-70A656472222}" type="sibTrans" cxnId="{AC4B20A3-C4EE-4B12-944F-F179A66C7DA7}">
      <dgm:prSet/>
      <dgm:spPr/>
      <dgm:t>
        <a:bodyPr/>
        <a:lstStyle/>
        <a:p>
          <a:endParaRPr lang="en-US"/>
        </a:p>
      </dgm:t>
    </dgm:pt>
    <dgm:pt modelId="{C34659B1-2736-4057-8000-AAD1C8E76DDF}">
      <dgm:prSet/>
      <dgm:spPr>
        <a:solidFill>
          <a:srgbClr val="064571"/>
        </a:solidFill>
      </dgm:spPr>
      <dgm:t>
        <a:bodyPr/>
        <a:lstStyle/>
        <a:p>
          <a:r>
            <a:rPr lang="nl-NL" dirty="0" err="1"/>
            <a:t>Ontzorgen</a:t>
          </a:r>
          <a:r>
            <a:rPr lang="nl-NL" dirty="0"/>
            <a:t> van de huisarts</a:t>
          </a:r>
          <a:endParaRPr lang="en-US" dirty="0"/>
        </a:p>
      </dgm:t>
    </dgm:pt>
    <dgm:pt modelId="{D01728BB-65BA-42AE-82C8-0B4BCBC118AA}" type="parTrans" cxnId="{22558A1B-C92B-4E30-B76E-1CECE7599429}">
      <dgm:prSet/>
      <dgm:spPr/>
      <dgm:t>
        <a:bodyPr/>
        <a:lstStyle/>
        <a:p>
          <a:endParaRPr lang="en-US"/>
        </a:p>
      </dgm:t>
    </dgm:pt>
    <dgm:pt modelId="{DF743DAC-FD68-4C53-AB59-633CB62E252F}" type="sibTrans" cxnId="{22558A1B-C92B-4E30-B76E-1CECE7599429}">
      <dgm:prSet/>
      <dgm:spPr/>
      <dgm:t>
        <a:bodyPr/>
        <a:lstStyle/>
        <a:p>
          <a:endParaRPr lang="en-US"/>
        </a:p>
      </dgm:t>
    </dgm:pt>
    <dgm:pt modelId="{E2BC30A8-E1FD-4E2E-A10E-D76B74405572}">
      <dgm:prSet/>
      <dgm:spPr>
        <a:solidFill>
          <a:srgbClr val="49AFD0"/>
        </a:solidFill>
      </dgm:spPr>
      <dgm:t>
        <a:bodyPr/>
        <a:lstStyle/>
        <a:p>
          <a:r>
            <a:rPr lang="nl-NL"/>
            <a:t>Tijdig signaleren noodzaak inzet huisarts</a:t>
          </a:r>
          <a:endParaRPr lang="en-US"/>
        </a:p>
      </dgm:t>
    </dgm:pt>
    <dgm:pt modelId="{3DECA237-C781-47F1-8ECF-B9043B8C7B4A}" type="parTrans" cxnId="{833EEA8C-D678-4095-A5C8-EAEC5A702865}">
      <dgm:prSet/>
      <dgm:spPr/>
      <dgm:t>
        <a:bodyPr/>
        <a:lstStyle/>
        <a:p>
          <a:endParaRPr lang="en-US"/>
        </a:p>
      </dgm:t>
    </dgm:pt>
    <dgm:pt modelId="{42599C36-DEE6-4F57-ADDE-A26427C7664D}" type="sibTrans" cxnId="{833EEA8C-D678-4095-A5C8-EAEC5A702865}">
      <dgm:prSet/>
      <dgm:spPr/>
      <dgm:t>
        <a:bodyPr/>
        <a:lstStyle/>
        <a:p>
          <a:endParaRPr lang="en-US"/>
        </a:p>
      </dgm:t>
    </dgm:pt>
    <dgm:pt modelId="{3EB3C9D2-7573-4F9B-A65E-55D44212491B}">
      <dgm:prSet/>
      <dgm:spPr>
        <a:solidFill>
          <a:srgbClr val="49AFD0"/>
        </a:solidFill>
      </dgm:spPr>
      <dgm:t>
        <a:bodyPr/>
        <a:lstStyle/>
        <a:p>
          <a:r>
            <a:rPr lang="nl-NL"/>
            <a:t>Proactief in plaats van reactief</a:t>
          </a:r>
          <a:endParaRPr lang="en-US"/>
        </a:p>
      </dgm:t>
    </dgm:pt>
    <dgm:pt modelId="{C3C9D20C-3A83-426F-95B1-64914E5A380E}" type="parTrans" cxnId="{2EE5E1E9-1B85-4587-92EC-3E3129C92696}">
      <dgm:prSet/>
      <dgm:spPr/>
      <dgm:t>
        <a:bodyPr/>
        <a:lstStyle/>
        <a:p>
          <a:endParaRPr lang="en-US"/>
        </a:p>
      </dgm:t>
    </dgm:pt>
    <dgm:pt modelId="{B98B5A9F-3B5A-4AB4-802A-D020CCFF87A4}" type="sibTrans" cxnId="{2EE5E1E9-1B85-4587-92EC-3E3129C92696}">
      <dgm:prSet/>
      <dgm:spPr/>
      <dgm:t>
        <a:bodyPr/>
        <a:lstStyle/>
        <a:p>
          <a:endParaRPr lang="en-US"/>
        </a:p>
      </dgm:t>
    </dgm:pt>
    <dgm:pt modelId="{8E12A67D-A1B3-44B3-AAAC-3BB85F595EB2}" type="pres">
      <dgm:prSet presAssocID="{A7717DF6-BDA7-482A-A0BA-772429DA219F}" presName="linear" presStyleCnt="0">
        <dgm:presLayoutVars>
          <dgm:animLvl val="lvl"/>
          <dgm:resizeHandles val="exact"/>
        </dgm:presLayoutVars>
      </dgm:prSet>
      <dgm:spPr/>
    </dgm:pt>
    <dgm:pt modelId="{F71DAD3B-6F19-4E5E-A1F9-67DF726C7B07}" type="pres">
      <dgm:prSet presAssocID="{9E588873-EBEC-42D6-A4F6-00F114553EA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B3D8E6B-8EBF-4CC8-8E51-CCE92F1BC7D1}" type="pres">
      <dgm:prSet presAssocID="{7B11E7E0-19A6-453E-94B2-F99FBE592E99}" presName="spacer" presStyleCnt="0"/>
      <dgm:spPr/>
    </dgm:pt>
    <dgm:pt modelId="{D717A821-E85F-4D9F-8694-171801509088}" type="pres">
      <dgm:prSet presAssocID="{C9352AB4-2E4F-449C-8BE7-09115CE4E7A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3AB0530-8BFD-4C88-9A5B-4F77C764BF0B}" type="pres">
      <dgm:prSet presAssocID="{9006B08D-29A8-44B3-AEEC-70A656472222}" presName="spacer" presStyleCnt="0"/>
      <dgm:spPr/>
    </dgm:pt>
    <dgm:pt modelId="{42547DB4-BA41-4BE1-B8A8-33123E4EA756}" type="pres">
      <dgm:prSet presAssocID="{C34659B1-2736-4057-8000-AAD1C8E76D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21D3B84-B853-4BA8-BB83-836B6DC3BE39}" type="pres">
      <dgm:prSet presAssocID="{DF743DAC-FD68-4C53-AB59-633CB62E252F}" presName="spacer" presStyleCnt="0"/>
      <dgm:spPr/>
    </dgm:pt>
    <dgm:pt modelId="{4D523D5C-4D81-49A5-9FDD-939EB1185280}" type="pres">
      <dgm:prSet presAssocID="{E2BC30A8-E1FD-4E2E-A10E-D76B7440557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83EF4F-A234-4212-9504-662B0E2614D0}" type="pres">
      <dgm:prSet presAssocID="{42599C36-DEE6-4F57-ADDE-A26427C7664D}" presName="spacer" presStyleCnt="0"/>
      <dgm:spPr/>
    </dgm:pt>
    <dgm:pt modelId="{62A02C0A-9C8D-480B-8BB1-B8C0AA151059}" type="pres">
      <dgm:prSet presAssocID="{3EB3C9D2-7573-4F9B-A65E-55D44212491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003E016-8130-4883-8AAF-48C32DB2409E}" type="presOf" srcId="{9E588873-EBEC-42D6-A4F6-00F114553EA6}" destId="{F71DAD3B-6F19-4E5E-A1F9-67DF726C7B07}" srcOrd="0" destOrd="0" presId="urn:microsoft.com/office/officeart/2005/8/layout/vList2"/>
    <dgm:cxn modelId="{22558A1B-C92B-4E30-B76E-1CECE7599429}" srcId="{A7717DF6-BDA7-482A-A0BA-772429DA219F}" destId="{C34659B1-2736-4057-8000-AAD1C8E76DDF}" srcOrd="2" destOrd="0" parTransId="{D01728BB-65BA-42AE-82C8-0B4BCBC118AA}" sibTransId="{DF743DAC-FD68-4C53-AB59-633CB62E252F}"/>
    <dgm:cxn modelId="{5712EE33-E806-4D58-AE9C-87538641CC84}" type="presOf" srcId="{3EB3C9D2-7573-4F9B-A65E-55D44212491B}" destId="{62A02C0A-9C8D-480B-8BB1-B8C0AA151059}" srcOrd="0" destOrd="0" presId="urn:microsoft.com/office/officeart/2005/8/layout/vList2"/>
    <dgm:cxn modelId="{AE63FA38-310F-4B8C-A3F4-7E928C67445D}" type="presOf" srcId="{C9352AB4-2E4F-449C-8BE7-09115CE4E7A2}" destId="{D717A821-E85F-4D9F-8694-171801509088}" srcOrd="0" destOrd="0" presId="urn:microsoft.com/office/officeart/2005/8/layout/vList2"/>
    <dgm:cxn modelId="{50718751-65BD-4FB6-97D7-D33FFA009D89}" type="presOf" srcId="{E2BC30A8-E1FD-4E2E-A10E-D76B74405572}" destId="{4D523D5C-4D81-49A5-9FDD-939EB1185280}" srcOrd="0" destOrd="0" presId="urn:microsoft.com/office/officeart/2005/8/layout/vList2"/>
    <dgm:cxn modelId="{B0BF5272-91A8-495E-81EF-95BCF0ED07C6}" type="presOf" srcId="{C34659B1-2736-4057-8000-AAD1C8E76DDF}" destId="{42547DB4-BA41-4BE1-B8A8-33123E4EA756}" srcOrd="0" destOrd="0" presId="urn:microsoft.com/office/officeart/2005/8/layout/vList2"/>
    <dgm:cxn modelId="{9A415C7B-27C5-4A91-B492-93B1400ECF11}" srcId="{A7717DF6-BDA7-482A-A0BA-772429DA219F}" destId="{9E588873-EBEC-42D6-A4F6-00F114553EA6}" srcOrd="0" destOrd="0" parTransId="{399FA96E-9C54-49B4-867D-CD08C9098FA1}" sibTransId="{7B11E7E0-19A6-453E-94B2-F99FBE592E99}"/>
    <dgm:cxn modelId="{833EEA8C-D678-4095-A5C8-EAEC5A702865}" srcId="{A7717DF6-BDA7-482A-A0BA-772429DA219F}" destId="{E2BC30A8-E1FD-4E2E-A10E-D76B74405572}" srcOrd="3" destOrd="0" parTransId="{3DECA237-C781-47F1-8ECF-B9043B8C7B4A}" sibTransId="{42599C36-DEE6-4F57-ADDE-A26427C7664D}"/>
    <dgm:cxn modelId="{AC4B20A3-C4EE-4B12-944F-F179A66C7DA7}" srcId="{A7717DF6-BDA7-482A-A0BA-772429DA219F}" destId="{C9352AB4-2E4F-449C-8BE7-09115CE4E7A2}" srcOrd="1" destOrd="0" parTransId="{34847AB4-F3A0-4C7D-9EE2-3BCC9FACA411}" sibTransId="{9006B08D-29A8-44B3-AEEC-70A656472222}"/>
    <dgm:cxn modelId="{2EE5E1E9-1B85-4587-92EC-3E3129C92696}" srcId="{A7717DF6-BDA7-482A-A0BA-772429DA219F}" destId="{3EB3C9D2-7573-4F9B-A65E-55D44212491B}" srcOrd="4" destOrd="0" parTransId="{C3C9D20C-3A83-426F-95B1-64914E5A380E}" sibTransId="{B98B5A9F-3B5A-4AB4-802A-D020CCFF87A4}"/>
    <dgm:cxn modelId="{EA91B4F3-7141-48F8-93A1-357B7F2B61F0}" type="presOf" srcId="{A7717DF6-BDA7-482A-A0BA-772429DA219F}" destId="{8E12A67D-A1B3-44B3-AAAC-3BB85F595EB2}" srcOrd="0" destOrd="0" presId="urn:microsoft.com/office/officeart/2005/8/layout/vList2"/>
    <dgm:cxn modelId="{966D2554-77BC-4F69-B0D5-2604EE22558A}" type="presParOf" srcId="{8E12A67D-A1B3-44B3-AAAC-3BB85F595EB2}" destId="{F71DAD3B-6F19-4E5E-A1F9-67DF726C7B07}" srcOrd="0" destOrd="0" presId="urn:microsoft.com/office/officeart/2005/8/layout/vList2"/>
    <dgm:cxn modelId="{62FD144E-32DF-4AEC-81F8-586CD12E2926}" type="presParOf" srcId="{8E12A67D-A1B3-44B3-AAAC-3BB85F595EB2}" destId="{6B3D8E6B-8EBF-4CC8-8E51-CCE92F1BC7D1}" srcOrd="1" destOrd="0" presId="urn:microsoft.com/office/officeart/2005/8/layout/vList2"/>
    <dgm:cxn modelId="{39CFDFAD-3D63-4EBD-A88F-95ABDC87641E}" type="presParOf" srcId="{8E12A67D-A1B3-44B3-AAAC-3BB85F595EB2}" destId="{D717A821-E85F-4D9F-8694-171801509088}" srcOrd="2" destOrd="0" presId="urn:microsoft.com/office/officeart/2005/8/layout/vList2"/>
    <dgm:cxn modelId="{B2843C31-82EC-4175-B456-F3BB27BC33DD}" type="presParOf" srcId="{8E12A67D-A1B3-44B3-AAAC-3BB85F595EB2}" destId="{63AB0530-8BFD-4C88-9A5B-4F77C764BF0B}" srcOrd="3" destOrd="0" presId="urn:microsoft.com/office/officeart/2005/8/layout/vList2"/>
    <dgm:cxn modelId="{DB335578-691D-40DC-9CEF-A03D8F840862}" type="presParOf" srcId="{8E12A67D-A1B3-44B3-AAAC-3BB85F595EB2}" destId="{42547DB4-BA41-4BE1-B8A8-33123E4EA756}" srcOrd="4" destOrd="0" presId="urn:microsoft.com/office/officeart/2005/8/layout/vList2"/>
    <dgm:cxn modelId="{78E5ED4B-BA2D-43C3-8A1A-51D30EE5D520}" type="presParOf" srcId="{8E12A67D-A1B3-44B3-AAAC-3BB85F595EB2}" destId="{C21D3B84-B853-4BA8-BB83-836B6DC3BE39}" srcOrd="5" destOrd="0" presId="urn:microsoft.com/office/officeart/2005/8/layout/vList2"/>
    <dgm:cxn modelId="{DECB6CF7-9F08-4160-862D-CDA5F7641954}" type="presParOf" srcId="{8E12A67D-A1B3-44B3-AAAC-3BB85F595EB2}" destId="{4D523D5C-4D81-49A5-9FDD-939EB1185280}" srcOrd="6" destOrd="0" presId="urn:microsoft.com/office/officeart/2005/8/layout/vList2"/>
    <dgm:cxn modelId="{DCAA7822-B5B1-4E3B-A7CF-FA9CED5E9274}" type="presParOf" srcId="{8E12A67D-A1B3-44B3-AAAC-3BB85F595EB2}" destId="{4683EF4F-A234-4212-9504-662B0E2614D0}" srcOrd="7" destOrd="0" presId="urn:microsoft.com/office/officeart/2005/8/layout/vList2"/>
    <dgm:cxn modelId="{0A4FD999-72EA-43DD-98DE-8CDFB1F04067}" type="presParOf" srcId="{8E12A67D-A1B3-44B3-AAAC-3BB85F595EB2}" destId="{62A02C0A-9C8D-480B-8BB1-B8C0AA15105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E9E867-503D-4C1B-973D-299779C268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7579E2-8989-47CE-851A-A195B5A79E64}">
      <dgm:prSet/>
      <dgm:spPr>
        <a:solidFill>
          <a:srgbClr val="000F53"/>
        </a:solidFill>
      </dgm:spPr>
      <dgm:t>
        <a:bodyPr/>
        <a:lstStyle/>
        <a:p>
          <a:r>
            <a:rPr lang="nl-NL"/>
            <a:t>Verbeteren van de eerstelijnsbegeleiding van patiënten en hun naasten door een POH met aandachtsgebied oncologie</a:t>
          </a:r>
          <a:endParaRPr lang="en-US"/>
        </a:p>
      </dgm:t>
    </dgm:pt>
    <dgm:pt modelId="{877D4B79-1D9E-417C-89C8-27661C430F8C}" type="parTrans" cxnId="{903A110B-4137-4493-ACA8-C678C90AF56D}">
      <dgm:prSet/>
      <dgm:spPr/>
      <dgm:t>
        <a:bodyPr/>
        <a:lstStyle/>
        <a:p>
          <a:endParaRPr lang="en-US"/>
        </a:p>
      </dgm:t>
    </dgm:pt>
    <dgm:pt modelId="{4CB143D3-C8B5-4A51-9BEC-0A9896005DDA}" type="sibTrans" cxnId="{903A110B-4137-4493-ACA8-C678C90AF56D}">
      <dgm:prSet/>
      <dgm:spPr/>
      <dgm:t>
        <a:bodyPr/>
        <a:lstStyle/>
        <a:p>
          <a:endParaRPr lang="en-US"/>
        </a:p>
      </dgm:t>
    </dgm:pt>
    <dgm:pt modelId="{0129A36B-0094-49C8-BAE2-CAA869EB8C9C}">
      <dgm:prSet/>
      <dgm:spPr>
        <a:solidFill>
          <a:srgbClr val="064571"/>
        </a:solidFill>
      </dgm:spPr>
      <dgm:t>
        <a:bodyPr/>
        <a:lstStyle/>
        <a:p>
          <a:r>
            <a:rPr lang="nl-NL" dirty="0"/>
            <a:t>Met triage organiseren dat de juiste ondersteunende zorg op het juiste moment beschikbaar is</a:t>
          </a:r>
          <a:endParaRPr lang="en-US" dirty="0"/>
        </a:p>
      </dgm:t>
    </dgm:pt>
    <dgm:pt modelId="{DB937DC7-1907-400D-9199-FF5C6FC50437}" type="parTrans" cxnId="{ED32CE6D-AC5D-4D71-B2A9-0042247B1159}">
      <dgm:prSet/>
      <dgm:spPr/>
      <dgm:t>
        <a:bodyPr/>
        <a:lstStyle/>
        <a:p>
          <a:endParaRPr lang="en-US"/>
        </a:p>
      </dgm:t>
    </dgm:pt>
    <dgm:pt modelId="{1EEE1D80-86BE-4A2A-B9E0-1DCD40341BDB}" type="sibTrans" cxnId="{ED32CE6D-AC5D-4D71-B2A9-0042247B1159}">
      <dgm:prSet/>
      <dgm:spPr/>
      <dgm:t>
        <a:bodyPr/>
        <a:lstStyle/>
        <a:p>
          <a:endParaRPr lang="en-US"/>
        </a:p>
      </dgm:t>
    </dgm:pt>
    <dgm:pt modelId="{291A6E4C-7035-4AA5-858F-F0E39D076731}">
      <dgm:prSet/>
      <dgm:spPr>
        <a:solidFill>
          <a:srgbClr val="49AFD0"/>
        </a:solidFill>
      </dgm:spPr>
      <dgm:t>
        <a:bodyPr/>
        <a:lstStyle/>
        <a:p>
          <a:r>
            <a:rPr lang="nl-NL" dirty="0"/>
            <a:t>Proactief aanbieden van gestructureerde ondersteuning en nazorg in samenhang met de al goed georganiseerde medisch specialistische zorg en nacontrole</a:t>
          </a:r>
          <a:endParaRPr lang="en-US" dirty="0"/>
        </a:p>
      </dgm:t>
    </dgm:pt>
    <dgm:pt modelId="{959663FE-4F65-4F99-8339-E6B643EA6F30}" type="parTrans" cxnId="{0D230D0C-3572-4901-BB80-90BD2E27E89F}">
      <dgm:prSet/>
      <dgm:spPr/>
      <dgm:t>
        <a:bodyPr/>
        <a:lstStyle/>
        <a:p>
          <a:endParaRPr lang="en-US"/>
        </a:p>
      </dgm:t>
    </dgm:pt>
    <dgm:pt modelId="{80F7A14F-C848-4CBD-9CDD-A0A2B5465FEC}" type="sibTrans" cxnId="{0D230D0C-3572-4901-BB80-90BD2E27E89F}">
      <dgm:prSet/>
      <dgm:spPr/>
      <dgm:t>
        <a:bodyPr/>
        <a:lstStyle/>
        <a:p>
          <a:endParaRPr lang="en-US"/>
        </a:p>
      </dgm:t>
    </dgm:pt>
    <dgm:pt modelId="{4D2AA579-D3A9-47DE-BE96-7A679358EC70}" type="pres">
      <dgm:prSet presAssocID="{E0E9E867-503D-4C1B-973D-299779C268F7}" presName="linear" presStyleCnt="0">
        <dgm:presLayoutVars>
          <dgm:animLvl val="lvl"/>
          <dgm:resizeHandles val="exact"/>
        </dgm:presLayoutVars>
      </dgm:prSet>
      <dgm:spPr/>
    </dgm:pt>
    <dgm:pt modelId="{62336EBE-260F-4197-A11E-5C601B02B4D9}" type="pres">
      <dgm:prSet presAssocID="{777579E2-8989-47CE-851A-A195B5A79E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405B436-9739-4069-89FB-5D94CEF065F8}" type="pres">
      <dgm:prSet presAssocID="{4CB143D3-C8B5-4A51-9BEC-0A9896005DDA}" presName="spacer" presStyleCnt="0"/>
      <dgm:spPr/>
    </dgm:pt>
    <dgm:pt modelId="{B358594E-01D6-494E-8986-C4F76486BF93}" type="pres">
      <dgm:prSet presAssocID="{0129A36B-0094-49C8-BAE2-CAA869EB8C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8248752-6AA9-49D6-960D-802419335F82}" type="pres">
      <dgm:prSet presAssocID="{1EEE1D80-86BE-4A2A-B9E0-1DCD40341BDB}" presName="spacer" presStyleCnt="0"/>
      <dgm:spPr/>
    </dgm:pt>
    <dgm:pt modelId="{0E5D4BF8-D27C-4D6A-A551-B5F910CA63B5}" type="pres">
      <dgm:prSet presAssocID="{291A6E4C-7035-4AA5-858F-F0E39D07673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03A110B-4137-4493-ACA8-C678C90AF56D}" srcId="{E0E9E867-503D-4C1B-973D-299779C268F7}" destId="{777579E2-8989-47CE-851A-A195B5A79E64}" srcOrd="0" destOrd="0" parTransId="{877D4B79-1D9E-417C-89C8-27661C430F8C}" sibTransId="{4CB143D3-C8B5-4A51-9BEC-0A9896005DDA}"/>
    <dgm:cxn modelId="{0D230D0C-3572-4901-BB80-90BD2E27E89F}" srcId="{E0E9E867-503D-4C1B-973D-299779C268F7}" destId="{291A6E4C-7035-4AA5-858F-F0E39D076731}" srcOrd="2" destOrd="0" parTransId="{959663FE-4F65-4F99-8339-E6B643EA6F30}" sibTransId="{80F7A14F-C848-4CBD-9CDD-A0A2B5465FEC}"/>
    <dgm:cxn modelId="{ED32CE6D-AC5D-4D71-B2A9-0042247B1159}" srcId="{E0E9E867-503D-4C1B-973D-299779C268F7}" destId="{0129A36B-0094-49C8-BAE2-CAA869EB8C9C}" srcOrd="1" destOrd="0" parTransId="{DB937DC7-1907-400D-9199-FF5C6FC50437}" sibTransId="{1EEE1D80-86BE-4A2A-B9E0-1DCD40341BDB}"/>
    <dgm:cxn modelId="{4F3BBF74-A65F-450E-BA51-5D0C27A72BDB}" type="presOf" srcId="{777579E2-8989-47CE-851A-A195B5A79E64}" destId="{62336EBE-260F-4197-A11E-5C601B02B4D9}" srcOrd="0" destOrd="0" presId="urn:microsoft.com/office/officeart/2005/8/layout/vList2"/>
    <dgm:cxn modelId="{9BC36456-64C4-4630-9A88-76FB496CD932}" type="presOf" srcId="{E0E9E867-503D-4C1B-973D-299779C268F7}" destId="{4D2AA579-D3A9-47DE-BE96-7A679358EC70}" srcOrd="0" destOrd="0" presId="urn:microsoft.com/office/officeart/2005/8/layout/vList2"/>
    <dgm:cxn modelId="{67E621A4-8DF2-48C2-953D-066CA827E93A}" type="presOf" srcId="{0129A36B-0094-49C8-BAE2-CAA869EB8C9C}" destId="{B358594E-01D6-494E-8986-C4F76486BF93}" srcOrd="0" destOrd="0" presId="urn:microsoft.com/office/officeart/2005/8/layout/vList2"/>
    <dgm:cxn modelId="{901391BF-DED0-4BA8-B5A8-74661A824638}" type="presOf" srcId="{291A6E4C-7035-4AA5-858F-F0E39D076731}" destId="{0E5D4BF8-D27C-4D6A-A551-B5F910CA63B5}" srcOrd="0" destOrd="0" presId="urn:microsoft.com/office/officeart/2005/8/layout/vList2"/>
    <dgm:cxn modelId="{67C7EEE1-2D1C-459F-83BB-82DB60643984}" type="presParOf" srcId="{4D2AA579-D3A9-47DE-BE96-7A679358EC70}" destId="{62336EBE-260F-4197-A11E-5C601B02B4D9}" srcOrd="0" destOrd="0" presId="urn:microsoft.com/office/officeart/2005/8/layout/vList2"/>
    <dgm:cxn modelId="{C297FD3E-6E71-42CB-8057-174BD45DF556}" type="presParOf" srcId="{4D2AA579-D3A9-47DE-BE96-7A679358EC70}" destId="{D405B436-9739-4069-89FB-5D94CEF065F8}" srcOrd="1" destOrd="0" presId="urn:microsoft.com/office/officeart/2005/8/layout/vList2"/>
    <dgm:cxn modelId="{15C64111-5E89-4698-A43D-E3743FB257B4}" type="presParOf" srcId="{4D2AA579-D3A9-47DE-BE96-7A679358EC70}" destId="{B358594E-01D6-494E-8986-C4F76486BF93}" srcOrd="2" destOrd="0" presId="urn:microsoft.com/office/officeart/2005/8/layout/vList2"/>
    <dgm:cxn modelId="{150E2EB8-28E3-43A6-B6E6-02ACF67D568F}" type="presParOf" srcId="{4D2AA579-D3A9-47DE-BE96-7A679358EC70}" destId="{58248752-6AA9-49D6-960D-802419335F82}" srcOrd="3" destOrd="0" presId="urn:microsoft.com/office/officeart/2005/8/layout/vList2"/>
    <dgm:cxn modelId="{4050B9D5-A3F6-425C-AB35-0FC412B8F034}" type="presParOf" srcId="{4D2AA579-D3A9-47DE-BE96-7A679358EC70}" destId="{0E5D4BF8-D27C-4D6A-A551-B5F910CA63B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E9E867-503D-4C1B-973D-299779C268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7579E2-8989-47CE-851A-A195B5A79E64}">
      <dgm:prSet custT="1"/>
      <dgm:spPr>
        <a:solidFill>
          <a:srgbClr val="000F53"/>
        </a:solidFill>
      </dgm:spPr>
      <dgm:t>
        <a:bodyPr/>
        <a:lstStyle/>
        <a:p>
          <a:r>
            <a:rPr lang="en-US" sz="1800" dirty="0"/>
            <a:t>Is </a:t>
          </a:r>
          <a:r>
            <a:rPr lang="en-US" sz="1800" dirty="0" err="1"/>
            <a:t>werkzaam</a:t>
          </a:r>
          <a:r>
            <a:rPr lang="en-US" sz="1800" dirty="0"/>
            <a:t> in de </a:t>
          </a:r>
          <a:r>
            <a:rPr lang="en-US" sz="1800" dirty="0" err="1"/>
            <a:t>huisartspraktijk</a:t>
          </a:r>
          <a:endParaRPr lang="en-US" sz="1800" dirty="0"/>
        </a:p>
      </dgm:t>
    </dgm:pt>
    <dgm:pt modelId="{877D4B79-1D9E-417C-89C8-27661C430F8C}" type="parTrans" cxnId="{903A110B-4137-4493-ACA8-C678C90AF56D}">
      <dgm:prSet/>
      <dgm:spPr/>
      <dgm:t>
        <a:bodyPr/>
        <a:lstStyle/>
        <a:p>
          <a:endParaRPr lang="en-US" sz="1800"/>
        </a:p>
      </dgm:t>
    </dgm:pt>
    <dgm:pt modelId="{4CB143D3-C8B5-4A51-9BEC-0A9896005DDA}" type="sibTrans" cxnId="{903A110B-4137-4493-ACA8-C678C90AF56D}">
      <dgm:prSet/>
      <dgm:spPr/>
      <dgm:t>
        <a:bodyPr/>
        <a:lstStyle/>
        <a:p>
          <a:endParaRPr lang="en-US" sz="1800"/>
        </a:p>
      </dgm:t>
    </dgm:pt>
    <dgm:pt modelId="{0129A36B-0094-49C8-BAE2-CAA869EB8C9C}">
      <dgm:prSet custT="1"/>
      <dgm:spPr>
        <a:solidFill>
          <a:srgbClr val="064571"/>
        </a:solidFill>
      </dgm:spPr>
      <dgm:t>
        <a:bodyPr/>
        <a:lstStyle/>
        <a:p>
          <a:r>
            <a:rPr lang="en-US" sz="1800" dirty="0" err="1"/>
            <a:t>Neemt</a:t>
          </a:r>
          <a:r>
            <a:rPr lang="en-US" sz="1800" dirty="0"/>
            <a:t> </a:t>
          </a:r>
          <a:r>
            <a:rPr lang="en-US" sz="1800" dirty="0" err="1"/>
            <a:t>proactief</a:t>
          </a:r>
          <a:r>
            <a:rPr lang="en-US" sz="1800" dirty="0"/>
            <a:t> contact op met </a:t>
          </a:r>
          <a:r>
            <a:rPr lang="en-US" sz="1800" dirty="0" err="1"/>
            <a:t>mensen</a:t>
          </a:r>
          <a:r>
            <a:rPr lang="en-US" sz="1800" dirty="0"/>
            <a:t> met </a:t>
          </a:r>
          <a:r>
            <a:rPr lang="en-US" sz="1800" dirty="0" err="1"/>
            <a:t>kanker</a:t>
          </a:r>
          <a:r>
            <a:rPr lang="en-US" sz="1800" dirty="0"/>
            <a:t> </a:t>
          </a:r>
          <a:r>
            <a:rPr lang="en-US" sz="1800" dirty="0" err="1"/>
            <a:t>en</a:t>
          </a:r>
          <a:r>
            <a:rPr lang="en-US" sz="1800" dirty="0"/>
            <a:t> </a:t>
          </a:r>
          <a:r>
            <a:rPr lang="en-US" sz="1800" dirty="0" err="1"/>
            <a:t>hun</a:t>
          </a:r>
          <a:r>
            <a:rPr lang="en-US" sz="1800" dirty="0"/>
            <a:t> </a:t>
          </a:r>
          <a:r>
            <a:rPr lang="en-US" sz="1800" dirty="0" err="1"/>
            <a:t>naasten</a:t>
          </a:r>
          <a:r>
            <a:rPr lang="en-US" sz="1800" dirty="0"/>
            <a:t> op </a:t>
          </a:r>
          <a:r>
            <a:rPr lang="en-US" sz="1800" dirty="0" err="1"/>
            <a:t>vastgestelde</a:t>
          </a:r>
          <a:r>
            <a:rPr lang="en-US" sz="1800" dirty="0"/>
            <a:t> </a:t>
          </a:r>
          <a:r>
            <a:rPr lang="en-US" sz="1800" dirty="0" err="1"/>
            <a:t>momenten</a:t>
          </a:r>
          <a:r>
            <a:rPr lang="en-US" sz="1800" dirty="0"/>
            <a:t> van de “patient journey”</a:t>
          </a:r>
        </a:p>
      </dgm:t>
    </dgm:pt>
    <dgm:pt modelId="{DB937DC7-1907-400D-9199-FF5C6FC50437}" type="parTrans" cxnId="{ED32CE6D-AC5D-4D71-B2A9-0042247B1159}">
      <dgm:prSet/>
      <dgm:spPr/>
      <dgm:t>
        <a:bodyPr/>
        <a:lstStyle/>
        <a:p>
          <a:endParaRPr lang="en-US" sz="1800"/>
        </a:p>
      </dgm:t>
    </dgm:pt>
    <dgm:pt modelId="{1EEE1D80-86BE-4A2A-B9E0-1DCD40341BDB}" type="sibTrans" cxnId="{ED32CE6D-AC5D-4D71-B2A9-0042247B1159}">
      <dgm:prSet/>
      <dgm:spPr/>
      <dgm:t>
        <a:bodyPr/>
        <a:lstStyle/>
        <a:p>
          <a:endParaRPr lang="en-US" sz="1800"/>
        </a:p>
      </dgm:t>
    </dgm:pt>
    <dgm:pt modelId="{291A6E4C-7035-4AA5-858F-F0E39D076731}">
      <dgm:prSet custT="1"/>
      <dgm:spPr>
        <a:solidFill>
          <a:srgbClr val="49AFD0"/>
        </a:solidFill>
      </dgm:spPr>
      <dgm:t>
        <a:bodyPr/>
        <a:lstStyle/>
        <a:p>
          <a:r>
            <a:rPr lang="en-US" sz="1800" dirty="0" err="1"/>
            <a:t>Heeft</a:t>
          </a:r>
          <a:r>
            <a:rPr lang="en-US" sz="1800" dirty="0"/>
            <a:t> </a:t>
          </a:r>
          <a:r>
            <a:rPr lang="en-US" sz="1800" dirty="0" err="1"/>
            <a:t>altijd</a:t>
          </a:r>
          <a:r>
            <a:rPr lang="en-US" sz="1800" dirty="0"/>
            <a:t> </a:t>
          </a:r>
          <a:r>
            <a:rPr lang="en-US" sz="1800" dirty="0" err="1"/>
            <a:t>inzage</a:t>
          </a:r>
          <a:r>
            <a:rPr lang="en-US" sz="1800" dirty="0"/>
            <a:t> in het </a:t>
          </a:r>
          <a:r>
            <a:rPr lang="nl-NL" sz="1800" dirty="0"/>
            <a:t>patiënt</a:t>
          </a:r>
          <a:r>
            <a:rPr lang="en-US" sz="1800" dirty="0"/>
            <a:t>dossier</a:t>
          </a:r>
        </a:p>
      </dgm:t>
    </dgm:pt>
    <dgm:pt modelId="{959663FE-4F65-4F99-8339-E6B643EA6F30}" type="parTrans" cxnId="{0D230D0C-3572-4901-BB80-90BD2E27E89F}">
      <dgm:prSet/>
      <dgm:spPr/>
      <dgm:t>
        <a:bodyPr/>
        <a:lstStyle/>
        <a:p>
          <a:endParaRPr lang="en-US" sz="1800"/>
        </a:p>
      </dgm:t>
    </dgm:pt>
    <dgm:pt modelId="{80F7A14F-C848-4CBD-9CDD-A0A2B5465FEC}" type="sibTrans" cxnId="{0D230D0C-3572-4901-BB80-90BD2E27E89F}">
      <dgm:prSet/>
      <dgm:spPr/>
      <dgm:t>
        <a:bodyPr/>
        <a:lstStyle/>
        <a:p>
          <a:endParaRPr lang="en-US" sz="1800"/>
        </a:p>
      </dgm:t>
    </dgm:pt>
    <dgm:pt modelId="{A0B62167-314E-C94F-866E-B2E494380B43}">
      <dgm:prSet custT="1"/>
      <dgm:spPr/>
      <dgm:t>
        <a:bodyPr/>
        <a:lstStyle/>
        <a:p>
          <a:r>
            <a:rPr lang="nl-NL" sz="1800" dirty="0"/>
            <a:t>Is voor alle ingeschreven patiënten in de huisartspraktijk en hun naasten beschikbaar tijdens alle fasen van kanker</a:t>
          </a:r>
        </a:p>
      </dgm:t>
    </dgm:pt>
    <dgm:pt modelId="{F685EF9F-DD20-0B49-B2CC-7CA54062CFF4}" type="parTrans" cxnId="{E5C48735-1902-8E40-A574-2B46641914F1}">
      <dgm:prSet/>
      <dgm:spPr/>
      <dgm:t>
        <a:bodyPr/>
        <a:lstStyle/>
        <a:p>
          <a:endParaRPr lang="nl-NL" sz="1800"/>
        </a:p>
      </dgm:t>
    </dgm:pt>
    <dgm:pt modelId="{9D74F5DC-434D-B944-A288-E58869016B46}" type="sibTrans" cxnId="{E5C48735-1902-8E40-A574-2B46641914F1}">
      <dgm:prSet/>
      <dgm:spPr/>
      <dgm:t>
        <a:bodyPr/>
        <a:lstStyle/>
        <a:p>
          <a:endParaRPr lang="nl-NL" sz="1800"/>
        </a:p>
      </dgm:t>
    </dgm:pt>
    <dgm:pt modelId="{8F4360BA-E48A-A544-B9F9-DD5A1445EA7A}">
      <dgm:prSet custT="1"/>
      <dgm:spPr>
        <a:solidFill>
          <a:srgbClr val="49AFD0"/>
        </a:solidFill>
      </dgm:spPr>
      <dgm:t>
        <a:bodyPr/>
        <a:lstStyle/>
        <a:p>
          <a:r>
            <a:rPr lang="nl-NL" sz="1800" dirty="0"/>
            <a:t>Mag lichamelijk onderzoek doen</a:t>
          </a:r>
        </a:p>
      </dgm:t>
    </dgm:pt>
    <dgm:pt modelId="{C99FF93A-D5A4-AF45-A48E-D299D4FD690B}" type="parTrans" cxnId="{4AA867E1-5B4B-0D49-A2F0-B81F72CEFF5E}">
      <dgm:prSet/>
      <dgm:spPr/>
      <dgm:t>
        <a:bodyPr/>
        <a:lstStyle/>
        <a:p>
          <a:endParaRPr lang="nl-NL" sz="1800"/>
        </a:p>
      </dgm:t>
    </dgm:pt>
    <dgm:pt modelId="{EFF61A04-3905-7744-B6B7-EE74EA90648D}" type="sibTrans" cxnId="{4AA867E1-5B4B-0D49-A2F0-B81F72CEFF5E}">
      <dgm:prSet/>
      <dgm:spPr/>
      <dgm:t>
        <a:bodyPr/>
        <a:lstStyle/>
        <a:p>
          <a:endParaRPr lang="nl-NL" sz="1800"/>
        </a:p>
      </dgm:t>
    </dgm:pt>
    <dgm:pt modelId="{892338DB-1F12-3642-A2D0-21AA5B7DD5BD}">
      <dgm:prSet custT="1"/>
      <dgm:spPr/>
      <dgm:t>
        <a:bodyPr/>
        <a:lstStyle/>
        <a:p>
          <a:r>
            <a:rPr lang="nl-NL" sz="1800" dirty="0"/>
            <a:t>Mag medicatie voorschrijven (VS) of regelt dit in nauw overleg met de huisarts</a:t>
          </a:r>
        </a:p>
      </dgm:t>
    </dgm:pt>
    <dgm:pt modelId="{BDDE8105-55BF-1B41-9E00-59D16CCFD94F}" type="parTrans" cxnId="{AA36BFC0-524C-4443-98CD-542599F7E26C}">
      <dgm:prSet/>
      <dgm:spPr/>
      <dgm:t>
        <a:bodyPr/>
        <a:lstStyle/>
        <a:p>
          <a:endParaRPr lang="nl-NL" sz="1800"/>
        </a:p>
      </dgm:t>
    </dgm:pt>
    <dgm:pt modelId="{B4557E35-2F17-A142-96C1-15B34D7F8089}" type="sibTrans" cxnId="{AA36BFC0-524C-4443-98CD-542599F7E26C}">
      <dgm:prSet/>
      <dgm:spPr/>
      <dgm:t>
        <a:bodyPr/>
        <a:lstStyle/>
        <a:p>
          <a:endParaRPr lang="nl-NL" sz="1800"/>
        </a:p>
      </dgm:t>
    </dgm:pt>
    <dgm:pt modelId="{FE1489AD-71FA-6540-BF5B-3861C706C940}">
      <dgm:prSet custT="1"/>
      <dgm:spPr/>
      <dgm:t>
        <a:bodyPr/>
        <a:lstStyle/>
        <a:p>
          <a:r>
            <a:rPr lang="nl-NL" sz="1800" dirty="0"/>
            <a:t>Verwijst rechtstreeks naar noodzakelijke overige ondersteuning (VS) of doet dit in nauw overleg met de huisarts</a:t>
          </a:r>
        </a:p>
      </dgm:t>
    </dgm:pt>
    <dgm:pt modelId="{8B814F9D-2766-5B47-BFD1-45739E49F6C9}" type="parTrans" cxnId="{C6AFF233-137D-784C-83F8-791EF89B324A}">
      <dgm:prSet/>
      <dgm:spPr/>
      <dgm:t>
        <a:bodyPr/>
        <a:lstStyle/>
        <a:p>
          <a:endParaRPr lang="nl-NL" sz="1800"/>
        </a:p>
      </dgm:t>
    </dgm:pt>
    <dgm:pt modelId="{3AC95C34-A792-0748-853B-989BDEE58BB5}" type="sibTrans" cxnId="{C6AFF233-137D-784C-83F8-791EF89B324A}">
      <dgm:prSet/>
      <dgm:spPr/>
      <dgm:t>
        <a:bodyPr/>
        <a:lstStyle/>
        <a:p>
          <a:endParaRPr lang="nl-NL" sz="1800"/>
        </a:p>
      </dgm:t>
    </dgm:pt>
    <dgm:pt modelId="{4D2AA579-D3A9-47DE-BE96-7A679358EC70}" type="pres">
      <dgm:prSet presAssocID="{E0E9E867-503D-4C1B-973D-299779C268F7}" presName="linear" presStyleCnt="0">
        <dgm:presLayoutVars>
          <dgm:animLvl val="lvl"/>
          <dgm:resizeHandles val="exact"/>
        </dgm:presLayoutVars>
      </dgm:prSet>
      <dgm:spPr/>
    </dgm:pt>
    <dgm:pt modelId="{62336EBE-260F-4197-A11E-5C601B02B4D9}" type="pres">
      <dgm:prSet presAssocID="{777579E2-8989-47CE-851A-A195B5A79E6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D405B436-9739-4069-89FB-5D94CEF065F8}" type="pres">
      <dgm:prSet presAssocID="{4CB143D3-C8B5-4A51-9BEC-0A9896005DDA}" presName="spacer" presStyleCnt="0"/>
      <dgm:spPr/>
    </dgm:pt>
    <dgm:pt modelId="{B358594E-01D6-494E-8986-C4F76486BF93}" type="pres">
      <dgm:prSet presAssocID="{0129A36B-0094-49C8-BAE2-CAA869EB8C9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8248752-6AA9-49D6-960D-802419335F82}" type="pres">
      <dgm:prSet presAssocID="{1EEE1D80-86BE-4A2A-B9E0-1DCD40341BDB}" presName="spacer" presStyleCnt="0"/>
      <dgm:spPr/>
    </dgm:pt>
    <dgm:pt modelId="{0E5D4BF8-D27C-4D6A-A551-B5F910CA63B5}" type="pres">
      <dgm:prSet presAssocID="{291A6E4C-7035-4AA5-858F-F0E39D07673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03D77BC-8FD0-2B4F-9A1F-458A6613F3FF}" type="pres">
      <dgm:prSet presAssocID="{80F7A14F-C848-4CBD-9CDD-A0A2B5465FEC}" presName="spacer" presStyleCnt="0"/>
      <dgm:spPr/>
    </dgm:pt>
    <dgm:pt modelId="{5FA77508-4F13-2A4B-AD11-0CD936CD03F6}" type="pres">
      <dgm:prSet presAssocID="{A0B62167-314E-C94F-866E-B2E494380B4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33BF474-FE85-3B48-8853-9B158A4EAFB8}" type="pres">
      <dgm:prSet presAssocID="{9D74F5DC-434D-B944-A288-E58869016B46}" presName="spacer" presStyleCnt="0"/>
      <dgm:spPr/>
    </dgm:pt>
    <dgm:pt modelId="{EC616833-0361-D34D-BA5C-6E00779E1D85}" type="pres">
      <dgm:prSet presAssocID="{8F4360BA-E48A-A544-B9F9-DD5A1445EA7A}" presName="parentText" presStyleLbl="node1" presStyleIdx="4" presStyleCnt="7" custLinFactNeighborX="-7092" custLinFactNeighborY="35540">
        <dgm:presLayoutVars>
          <dgm:chMax val="0"/>
          <dgm:bulletEnabled val="1"/>
        </dgm:presLayoutVars>
      </dgm:prSet>
      <dgm:spPr/>
    </dgm:pt>
    <dgm:pt modelId="{F2749EF4-852A-4C41-86A2-732D7985B159}" type="pres">
      <dgm:prSet presAssocID="{EFF61A04-3905-7744-B6B7-EE74EA90648D}" presName="spacer" presStyleCnt="0"/>
      <dgm:spPr/>
    </dgm:pt>
    <dgm:pt modelId="{9A221372-697F-D64E-983D-FB78CE40D081}" type="pres">
      <dgm:prSet presAssocID="{892338DB-1F12-3642-A2D0-21AA5B7DD5B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873548A-BA91-3D4F-ACEE-9ABFC2BDD21D}" type="pres">
      <dgm:prSet presAssocID="{B4557E35-2F17-A142-96C1-15B34D7F8089}" presName="spacer" presStyleCnt="0"/>
      <dgm:spPr/>
    </dgm:pt>
    <dgm:pt modelId="{5D167E4D-1FE5-2C43-BB7C-CA64F1A8391D}" type="pres">
      <dgm:prSet presAssocID="{FE1489AD-71FA-6540-BF5B-3861C706C94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03A110B-4137-4493-ACA8-C678C90AF56D}" srcId="{E0E9E867-503D-4C1B-973D-299779C268F7}" destId="{777579E2-8989-47CE-851A-A195B5A79E64}" srcOrd="0" destOrd="0" parTransId="{877D4B79-1D9E-417C-89C8-27661C430F8C}" sibTransId="{4CB143D3-C8B5-4A51-9BEC-0A9896005DDA}"/>
    <dgm:cxn modelId="{0D230D0C-3572-4901-BB80-90BD2E27E89F}" srcId="{E0E9E867-503D-4C1B-973D-299779C268F7}" destId="{291A6E4C-7035-4AA5-858F-F0E39D076731}" srcOrd="2" destOrd="0" parTransId="{959663FE-4F65-4F99-8339-E6B643EA6F30}" sibTransId="{80F7A14F-C848-4CBD-9CDD-A0A2B5465FEC}"/>
    <dgm:cxn modelId="{0E402112-24E4-6C41-A7CA-8FD1F5333F86}" type="presOf" srcId="{A0B62167-314E-C94F-866E-B2E494380B43}" destId="{5FA77508-4F13-2A4B-AD11-0CD936CD03F6}" srcOrd="0" destOrd="0" presId="urn:microsoft.com/office/officeart/2005/8/layout/vList2"/>
    <dgm:cxn modelId="{FA1F152D-3D83-D347-9716-8B92D632B12A}" type="presOf" srcId="{892338DB-1F12-3642-A2D0-21AA5B7DD5BD}" destId="{9A221372-697F-D64E-983D-FB78CE40D081}" srcOrd="0" destOrd="0" presId="urn:microsoft.com/office/officeart/2005/8/layout/vList2"/>
    <dgm:cxn modelId="{C6AFF233-137D-784C-83F8-791EF89B324A}" srcId="{E0E9E867-503D-4C1B-973D-299779C268F7}" destId="{FE1489AD-71FA-6540-BF5B-3861C706C940}" srcOrd="6" destOrd="0" parTransId="{8B814F9D-2766-5B47-BFD1-45739E49F6C9}" sibTransId="{3AC95C34-A792-0748-853B-989BDEE58BB5}"/>
    <dgm:cxn modelId="{E5C48735-1902-8E40-A574-2B46641914F1}" srcId="{E0E9E867-503D-4C1B-973D-299779C268F7}" destId="{A0B62167-314E-C94F-866E-B2E494380B43}" srcOrd="3" destOrd="0" parTransId="{F685EF9F-DD20-0B49-B2CC-7CA54062CFF4}" sibTransId="{9D74F5DC-434D-B944-A288-E58869016B46}"/>
    <dgm:cxn modelId="{ED32CE6D-AC5D-4D71-B2A9-0042247B1159}" srcId="{E0E9E867-503D-4C1B-973D-299779C268F7}" destId="{0129A36B-0094-49C8-BAE2-CAA869EB8C9C}" srcOrd="1" destOrd="0" parTransId="{DB937DC7-1907-400D-9199-FF5C6FC50437}" sibTransId="{1EEE1D80-86BE-4A2A-B9E0-1DCD40341BDB}"/>
    <dgm:cxn modelId="{4F3BBF74-A65F-450E-BA51-5D0C27A72BDB}" type="presOf" srcId="{777579E2-8989-47CE-851A-A195B5A79E64}" destId="{62336EBE-260F-4197-A11E-5C601B02B4D9}" srcOrd="0" destOrd="0" presId="urn:microsoft.com/office/officeart/2005/8/layout/vList2"/>
    <dgm:cxn modelId="{9BC36456-64C4-4630-9A88-76FB496CD932}" type="presOf" srcId="{E0E9E867-503D-4C1B-973D-299779C268F7}" destId="{4D2AA579-D3A9-47DE-BE96-7A679358EC70}" srcOrd="0" destOrd="0" presId="urn:microsoft.com/office/officeart/2005/8/layout/vList2"/>
    <dgm:cxn modelId="{67E621A4-8DF2-48C2-953D-066CA827E93A}" type="presOf" srcId="{0129A36B-0094-49C8-BAE2-CAA869EB8C9C}" destId="{B358594E-01D6-494E-8986-C4F76486BF93}" srcOrd="0" destOrd="0" presId="urn:microsoft.com/office/officeart/2005/8/layout/vList2"/>
    <dgm:cxn modelId="{901391BF-DED0-4BA8-B5A8-74661A824638}" type="presOf" srcId="{291A6E4C-7035-4AA5-858F-F0E39D076731}" destId="{0E5D4BF8-D27C-4D6A-A551-B5F910CA63B5}" srcOrd="0" destOrd="0" presId="urn:microsoft.com/office/officeart/2005/8/layout/vList2"/>
    <dgm:cxn modelId="{AA36BFC0-524C-4443-98CD-542599F7E26C}" srcId="{E0E9E867-503D-4C1B-973D-299779C268F7}" destId="{892338DB-1F12-3642-A2D0-21AA5B7DD5BD}" srcOrd="5" destOrd="0" parTransId="{BDDE8105-55BF-1B41-9E00-59D16CCFD94F}" sibTransId="{B4557E35-2F17-A142-96C1-15B34D7F8089}"/>
    <dgm:cxn modelId="{B994D5C7-976F-E748-8A10-007005FE4F94}" type="presOf" srcId="{8F4360BA-E48A-A544-B9F9-DD5A1445EA7A}" destId="{EC616833-0361-D34D-BA5C-6E00779E1D85}" srcOrd="0" destOrd="0" presId="urn:microsoft.com/office/officeart/2005/8/layout/vList2"/>
    <dgm:cxn modelId="{4AA867E1-5B4B-0D49-A2F0-B81F72CEFF5E}" srcId="{E0E9E867-503D-4C1B-973D-299779C268F7}" destId="{8F4360BA-E48A-A544-B9F9-DD5A1445EA7A}" srcOrd="4" destOrd="0" parTransId="{C99FF93A-D5A4-AF45-A48E-D299D4FD690B}" sibTransId="{EFF61A04-3905-7744-B6B7-EE74EA90648D}"/>
    <dgm:cxn modelId="{8ACFCCE1-AC1B-6747-82CC-852FBCB7A7D5}" type="presOf" srcId="{FE1489AD-71FA-6540-BF5B-3861C706C940}" destId="{5D167E4D-1FE5-2C43-BB7C-CA64F1A8391D}" srcOrd="0" destOrd="0" presId="urn:microsoft.com/office/officeart/2005/8/layout/vList2"/>
    <dgm:cxn modelId="{67C7EEE1-2D1C-459F-83BB-82DB60643984}" type="presParOf" srcId="{4D2AA579-D3A9-47DE-BE96-7A679358EC70}" destId="{62336EBE-260F-4197-A11E-5C601B02B4D9}" srcOrd="0" destOrd="0" presId="urn:microsoft.com/office/officeart/2005/8/layout/vList2"/>
    <dgm:cxn modelId="{C297FD3E-6E71-42CB-8057-174BD45DF556}" type="presParOf" srcId="{4D2AA579-D3A9-47DE-BE96-7A679358EC70}" destId="{D405B436-9739-4069-89FB-5D94CEF065F8}" srcOrd="1" destOrd="0" presId="urn:microsoft.com/office/officeart/2005/8/layout/vList2"/>
    <dgm:cxn modelId="{15C64111-5E89-4698-A43D-E3743FB257B4}" type="presParOf" srcId="{4D2AA579-D3A9-47DE-BE96-7A679358EC70}" destId="{B358594E-01D6-494E-8986-C4F76486BF93}" srcOrd="2" destOrd="0" presId="urn:microsoft.com/office/officeart/2005/8/layout/vList2"/>
    <dgm:cxn modelId="{150E2EB8-28E3-43A6-B6E6-02ACF67D568F}" type="presParOf" srcId="{4D2AA579-D3A9-47DE-BE96-7A679358EC70}" destId="{58248752-6AA9-49D6-960D-802419335F82}" srcOrd="3" destOrd="0" presId="urn:microsoft.com/office/officeart/2005/8/layout/vList2"/>
    <dgm:cxn modelId="{4050B9D5-A3F6-425C-AB35-0FC412B8F034}" type="presParOf" srcId="{4D2AA579-D3A9-47DE-BE96-7A679358EC70}" destId="{0E5D4BF8-D27C-4D6A-A551-B5F910CA63B5}" srcOrd="4" destOrd="0" presId="urn:microsoft.com/office/officeart/2005/8/layout/vList2"/>
    <dgm:cxn modelId="{9B01787F-7F30-CA49-A3F9-D3A350E8594A}" type="presParOf" srcId="{4D2AA579-D3A9-47DE-BE96-7A679358EC70}" destId="{503D77BC-8FD0-2B4F-9A1F-458A6613F3FF}" srcOrd="5" destOrd="0" presId="urn:microsoft.com/office/officeart/2005/8/layout/vList2"/>
    <dgm:cxn modelId="{4DB2BBF2-F45D-1643-A506-64E87BF1E108}" type="presParOf" srcId="{4D2AA579-D3A9-47DE-BE96-7A679358EC70}" destId="{5FA77508-4F13-2A4B-AD11-0CD936CD03F6}" srcOrd="6" destOrd="0" presId="urn:microsoft.com/office/officeart/2005/8/layout/vList2"/>
    <dgm:cxn modelId="{503FE928-501E-F64B-AB85-96E65E98D80C}" type="presParOf" srcId="{4D2AA579-D3A9-47DE-BE96-7A679358EC70}" destId="{033BF474-FE85-3B48-8853-9B158A4EAFB8}" srcOrd="7" destOrd="0" presId="urn:microsoft.com/office/officeart/2005/8/layout/vList2"/>
    <dgm:cxn modelId="{F26CE964-BF70-D54E-9817-999B8C50A961}" type="presParOf" srcId="{4D2AA579-D3A9-47DE-BE96-7A679358EC70}" destId="{EC616833-0361-D34D-BA5C-6E00779E1D85}" srcOrd="8" destOrd="0" presId="urn:microsoft.com/office/officeart/2005/8/layout/vList2"/>
    <dgm:cxn modelId="{11F06513-A467-A140-89C7-9D903F82FE2D}" type="presParOf" srcId="{4D2AA579-D3A9-47DE-BE96-7A679358EC70}" destId="{F2749EF4-852A-4C41-86A2-732D7985B159}" srcOrd="9" destOrd="0" presId="urn:microsoft.com/office/officeart/2005/8/layout/vList2"/>
    <dgm:cxn modelId="{77F807ED-2F78-2041-A2E4-3BCA697D13AD}" type="presParOf" srcId="{4D2AA579-D3A9-47DE-BE96-7A679358EC70}" destId="{9A221372-697F-D64E-983D-FB78CE40D081}" srcOrd="10" destOrd="0" presId="urn:microsoft.com/office/officeart/2005/8/layout/vList2"/>
    <dgm:cxn modelId="{C3F674DB-9328-DD41-AE81-C0FEB2607861}" type="presParOf" srcId="{4D2AA579-D3A9-47DE-BE96-7A679358EC70}" destId="{1873548A-BA91-3D4F-ACEE-9ABFC2BDD21D}" srcOrd="11" destOrd="0" presId="urn:microsoft.com/office/officeart/2005/8/layout/vList2"/>
    <dgm:cxn modelId="{C6E2F353-ECAB-1045-B6A5-3FD17176AEB7}" type="presParOf" srcId="{4D2AA579-D3A9-47DE-BE96-7A679358EC70}" destId="{5D167E4D-1FE5-2C43-BB7C-CA64F1A8391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E9E867-503D-4C1B-973D-299779C268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58B158-DAE5-7C45-9C1B-FE7D355A233C}">
      <dgm:prSet/>
      <dgm:spPr>
        <a:solidFill>
          <a:srgbClr val="49AFD0"/>
        </a:solidFill>
      </dgm:spPr>
      <dgm:t>
        <a:bodyPr/>
        <a:lstStyle/>
        <a:p>
          <a:r>
            <a:rPr lang="en-GB" dirty="0" err="1">
              <a:cs typeface="Calibri"/>
            </a:rPr>
            <a:t>Gestart</a:t>
          </a:r>
          <a:r>
            <a:rPr lang="en-GB" dirty="0">
              <a:cs typeface="Calibri"/>
            </a:rPr>
            <a:t> </a:t>
          </a:r>
          <a:r>
            <a:rPr lang="en-GB" dirty="0" err="1">
              <a:cs typeface="Calibri"/>
            </a:rPr>
            <a:t>als</a:t>
          </a:r>
          <a:r>
            <a:rPr lang="en-GB" dirty="0">
              <a:cs typeface="Calibri"/>
            </a:rPr>
            <a:t> project in de  </a:t>
          </a:r>
          <a:r>
            <a:rPr lang="en-GB" dirty="0" err="1">
              <a:cs typeface="Calibri"/>
            </a:rPr>
            <a:t>huisartsenpraktijk</a:t>
          </a:r>
          <a:r>
            <a:rPr lang="en-GB" dirty="0">
              <a:cs typeface="Calibri"/>
            </a:rPr>
            <a:t> </a:t>
          </a:r>
          <a:r>
            <a:rPr lang="en-GB" dirty="0" err="1">
              <a:cs typeface="Calibri"/>
            </a:rPr>
            <a:t>Copenhaege</a:t>
          </a:r>
          <a:r>
            <a:rPr lang="en-GB" dirty="0">
              <a:cs typeface="Calibri"/>
            </a:rPr>
            <a:t> in Vlaardingen</a:t>
          </a:r>
        </a:p>
      </dgm:t>
    </dgm:pt>
    <dgm:pt modelId="{AF84A96C-675C-3844-9CD7-D7E35BBE5ED7}" type="parTrans" cxnId="{A01C22E5-7FBC-2B4F-925B-0F7AF777F7D8}">
      <dgm:prSet/>
      <dgm:spPr/>
      <dgm:t>
        <a:bodyPr/>
        <a:lstStyle/>
        <a:p>
          <a:endParaRPr lang="nl-NL"/>
        </a:p>
      </dgm:t>
    </dgm:pt>
    <dgm:pt modelId="{D9A1A5B0-0104-E642-A918-5B9B720354B9}" type="sibTrans" cxnId="{A01C22E5-7FBC-2B4F-925B-0F7AF777F7D8}">
      <dgm:prSet/>
      <dgm:spPr/>
      <dgm:t>
        <a:bodyPr/>
        <a:lstStyle/>
        <a:p>
          <a:endParaRPr lang="nl-NL"/>
        </a:p>
      </dgm:t>
    </dgm:pt>
    <dgm:pt modelId="{27B12C80-2DFB-4D4A-89AD-72B6825D9C8C}">
      <dgm:prSet/>
      <dgm:spPr/>
      <dgm:t>
        <a:bodyPr/>
        <a:lstStyle/>
        <a:p>
          <a:r>
            <a:rPr lang="en-GB" dirty="0" err="1">
              <a:cs typeface="Calibri"/>
            </a:rPr>
            <a:t>Regionaal</a:t>
          </a:r>
          <a:r>
            <a:rPr lang="en-GB" dirty="0">
              <a:cs typeface="Calibri"/>
            </a:rPr>
            <a:t> </a:t>
          </a:r>
          <a:r>
            <a:rPr lang="en-GB" dirty="0" err="1">
              <a:cs typeface="Calibri"/>
            </a:rPr>
            <a:t>Zorgplan</a:t>
          </a:r>
          <a:r>
            <a:rPr lang="en-GB" dirty="0">
              <a:cs typeface="Calibri"/>
            </a:rPr>
            <a:t> </a:t>
          </a:r>
          <a:r>
            <a:rPr lang="en-GB" dirty="0" err="1">
              <a:cs typeface="Calibri"/>
            </a:rPr>
            <a:t>oncologie</a:t>
          </a:r>
          <a:r>
            <a:rPr lang="en-GB" dirty="0">
              <a:cs typeface="Calibri"/>
            </a:rPr>
            <a:t> </a:t>
          </a:r>
          <a:r>
            <a:rPr lang="en-GB" dirty="0" err="1">
              <a:cs typeface="Calibri"/>
            </a:rPr>
            <a:t>eerste</a:t>
          </a:r>
          <a:r>
            <a:rPr lang="en-GB" dirty="0">
              <a:cs typeface="Calibri"/>
            </a:rPr>
            <a:t> </a:t>
          </a:r>
          <a:r>
            <a:rPr lang="en-GB" dirty="0" err="1">
              <a:cs typeface="Calibri"/>
            </a:rPr>
            <a:t>lijn</a:t>
          </a:r>
          <a:endParaRPr lang="en-GB" dirty="0">
            <a:cs typeface="Calibri"/>
          </a:endParaRPr>
        </a:p>
      </dgm:t>
    </dgm:pt>
    <dgm:pt modelId="{7E0FE8B1-CAC6-C54D-BACE-C509B0DDEFBD}" type="parTrans" cxnId="{DD396318-FD61-7144-9F3D-B2798770D659}">
      <dgm:prSet/>
      <dgm:spPr/>
      <dgm:t>
        <a:bodyPr/>
        <a:lstStyle/>
        <a:p>
          <a:endParaRPr lang="nl-NL"/>
        </a:p>
      </dgm:t>
    </dgm:pt>
    <dgm:pt modelId="{5B58E94F-6350-E645-8A8E-EE0D70320869}" type="sibTrans" cxnId="{DD396318-FD61-7144-9F3D-B2798770D659}">
      <dgm:prSet/>
      <dgm:spPr/>
      <dgm:t>
        <a:bodyPr/>
        <a:lstStyle/>
        <a:p>
          <a:endParaRPr lang="nl-NL"/>
        </a:p>
      </dgm:t>
    </dgm:pt>
    <dgm:pt modelId="{3D4C0BD9-3DE6-2740-A469-E309F4F99800}">
      <dgm:prSet/>
      <dgm:spPr/>
      <dgm:t>
        <a:bodyPr/>
        <a:lstStyle/>
        <a:p>
          <a:r>
            <a:rPr lang="en-GB" dirty="0" err="1">
              <a:cs typeface="Calibri"/>
            </a:rPr>
            <a:t>Handreiking</a:t>
          </a:r>
          <a:r>
            <a:rPr lang="en-GB" dirty="0">
              <a:cs typeface="Calibri"/>
            </a:rPr>
            <a:t> </a:t>
          </a:r>
          <a:r>
            <a:rPr lang="en-GB" dirty="0" err="1">
              <a:cs typeface="Calibri"/>
            </a:rPr>
            <a:t>oncologiezorg</a:t>
          </a:r>
          <a:r>
            <a:rPr lang="en-GB" dirty="0">
              <a:cs typeface="Calibri"/>
            </a:rPr>
            <a:t> </a:t>
          </a:r>
          <a:r>
            <a:rPr lang="en-GB" dirty="0" err="1">
              <a:cs typeface="Calibri"/>
            </a:rPr>
            <a:t>eerste</a:t>
          </a:r>
          <a:r>
            <a:rPr lang="en-GB" dirty="0">
              <a:cs typeface="Calibri"/>
            </a:rPr>
            <a:t> </a:t>
          </a:r>
          <a:r>
            <a:rPr lang="en-GB" dirty="0" err="1">
              <a:cs typeface="Calibri"/>
            </a:rPr>
            <a:t>lijn</a:t>
          </a:r>
          <a:endParaRPr lang="en-GB" dirty="0">
            <a:cs typeface="Calibri"/>
          </a:endParaRPr>
        </a:p>
      </dgm:t>
    </dgm:pt>
    <dgm:pt modelId="{9BB5AB69-AF3F-BA4C-A305-6652AC91816F}" type="parTrans" cxnId="{37AEA4E2-6FDF-4647-B697-B344F5B97460}">
      <dgm:prSet/>
      <dgm:spPr/>
      <dgm:t>
        <a:bodyPr/>
        <a:lstStyle/>
        <a:p>
          <a:endParaRPr lang="nl-NL"/>
        </a:p>
      </dgm:t>
    </dgm:pt>
    <dgm:pt modelId="{E2C458B9-AC88-4C4B-BEE3-09549724C63A}" type="sibTrans" cxnId="{37AEA4E2-6FDF-4647-B697-B344F5B97460}">
      <dgm:prSet/>
      <dgm:spPr/>
      <dgm:t>
        <a:bodyPr/>
        <a:lstStyle/>
        <a:p>
          <a:endParaRPr lang="nl-NL"/>
        </a:p>
      </dgm:t>
    </dgm:pt>
    <dgm:pt modelId="{E8EBC9ED-CD0B-3D44-9FB3-1EC172B8E4CA}">
      <dgm:prSet/>
      <dgm:spPr>
        <a:solidFill>
          <a:srgbClr val="000F53"/>
        </a:solidFill>
      </dgm:spPr>
      <dgm:t>
        <a:bodyPr/>
        <a:lstStyle/>
        <a:p>
          <a:r>
            <a:rPr lang="en-GB" dirty="0" err="1">
              <a:cs typeface="Calibri"/>
            </a:rPr>
            <a:t>www.zel.nl</a:t>
          </a:r>
          <a:endParaRPr lang="en-GB" dirty="0">
            <a:cs typeface="Calibri"/>
          </a:endParaRPr>
        </a:p>
      </dgm:t>
    </dgm:pt>
    <dgm:pt modelId="{F2CBD717-E65D-604F-9688-71A4D4E590A2}" type="parTrans" cxnId="{C9CDD4CD-DA33-0E4A-AB12-2DF0185F7E53}">
      <dgm:prSet/>
      <dgm:spPr/>
      <dgm:t>
        <a:bodyPr/>
        <a:lstStyle/>
        <a:p>
          <a:endParaRPr lang="nl-NL"/>
        </a:p>
      </dgm:t>
    </dgm:pt>
    <dgm:pt modelId="{3DA5C47F-6368-6B4B-8A2C-B0DAB27406A6}" type="sibTrans" cxnId="{C9CDD4CD-DA33-0E4A-AB12-2DF0185F7E53}">
      <dgm:prSet/>
      <dgm:spPr/>
      <dgm:t>
        <a:bodyPr/>
        <a:lstStyle/>
        <a:p>
          <a:endParaRPr lang="nl-NL"/>
        </a:p>
      </dgm:t>
    </dgm:pt>
    <dgm:pt modelId="{4D2AA579-D3A9-47DE-BE96-7A679358EC70}" type="pres">
      <dgm:prSet presAssocID="{E0E9E867-503D-4C1B-973D-299779C268F7}" presName="linear" presStyleCnt="0">
        <dgm:presLayoutVars>
          <dgm:animLvl val="lvl"/>
          <dgm:resizeHandles val="exact"/>
        </dgm:presLayoutVars>
      </dgm:prSet>
      <dgm:spPr/>
    </dgm:pt>
    <dgm:pt modelId="{A2B9B201-2F4C-2449-BD5D-8A2C766477A8}" type="pres">
      <dgm:prSet presAssocID="{F058B158-DAE5-7C45-9C1B-FE7D355A233C}" presName="parentText" presStyleLbl="node1" presStyleIdx="0" presStyleCnt="4" custAng="0" custLinFactY="-47301" custLinFactNeighborX="355" custLinFactNeighborY="-100000">
        <dgm:presLayoutVars>
          <dgm:chMax val="0"/>
          <dgm:bulletEnabled val="1"/>
        </dgm:presLayoutVars>
      </dgm:prSet>
      <dgm:spPr/>
    </dgm:pt>
    <dgm:pt modelId="{618BB391-178C-4340-AF6C-C40885D23DA0}" type="pres">
      <dgm:prSet presAssocID="{D9A1A5B0-0104-E642-A918-5B9B720354B9}" presName="spacer" presStyleCnt="0"/>
      <dgm:spPr/>
    </dgm:pt>
    <dgm:pt modelId="{FECC0DB2-8438-B74B-ACE8-5F613D831337}" type="pres">
      <dgm:prSet presAssocID="{27B12C80-2DFB-4D4A-89AD-72B6825D9C8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C2B607C-F479-6343-B4D6-02692030D346}" type="pres">
      <dgm:prSet presAssocID="{5B58E94F-6350-E645-8A8E-EE0D70320869}" presName="spacer" presStyleCnt="0"/>
      <dgm:spPr/>
    </dgm:pt>
    <dgm:pt modelId="{0A2960C5-0258-6446-BD74-B30386DA995B}" type="pres">
      <dgm:prSet presAssocID="{3D4C0BD9-3DE6-2740-A469-E309F4F9980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AD3DAB-C592-B344-BFB7-E9476DB5D4F4}" type="pres">
      <dgm:prSet presAssocID="{E2C458B9-AC88-4C4B-BEE3-09549724C63A}" presName="spacer" presStyleCnt="0"/>
      <dgm:spPr/>
    </dgm:pt>
    <dgm:pt modelId="{94CE1197-A21D-2749-9B16-CB8C821C8A91}" type="pres">
      <dgm:prSet presAssocID="{E8EBC9ED-CD0B-3D44-9FB3-1EC172B8E4C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D396318-FD61-7144-9F3D-B2798770D659}" srcId="{E0E9E867-503D-4C1B-973D-299779C268F7}" destId="{27B12C80-2DFB-4D4A-89AD-72B6825D9C8C}" srcOrd="1" destOrd="0" parTransId="{7E0FE8B1-CAC6-C54D-BACE-C509B0DDEFBD}" sibTransId="{5B58E94F-6350-E645-8A8E-EE0D70320869}"/>
    <dgm:cxn modelId="{9BC36456-64C4-4630-9A88-76FB496CD932}" type="presOf" srcId="{E0E9E867-503D-4C1B-973D-299779C268F7}" destId="{4D2AA579-D3A9-47DE-BE96-7A679358EC70}" srcOrd="0" destOrd="0" presId="urn:microsoft.com/office/officeart/2005/8/layout/vList2"/>
    <dgm:cxn modelId="{2971B19D-DDE7-B14F-B59E-2F81A039C15A}" type="presOf" srcId="{E8EBC9ED-CD0B-3D44-9FB3-1EC172B8E4CA}" destId="{94CE1197-A21D-2749-9B16-CB8C821C8A91}" srcOrd="0" destOrd="0" presId="urn:microsoft.com/office/officeart/2005/8/layout/vList2"/>
    <dgm:cxn modelId="{4E929FA0-5212-564C-A8D6-DA8A91445FAF}" type="presOf" srcId="{27B12C80-2DFB-4D4A-89AD-72B6825D9C8C}" destId="{FECC0DB2-8438-B74B-ACE8-5F613D831337}" srcOrd="0" destOrd="0" presId="urn:microsoft.com/office/officeart/2005/8/layout/vList2"/>
    <dgm:cxn modelId="{3E5FE2A2-0BFE-0E4A-BE32-3742E6B30A94}" type="presOf" srcId="{F058B158-DAE5-7C45-9C1B-FE7D355A233C}" destId="{A2B9B201-2F4C-2449-BD5D-8A2C766477A8}" srcOrd="0" destOrd="0" presId="urn:microsoft.com/office/officeart/2005/8/layout/vList2"/>
    <dgm:cxn modelId="{238AA9B2-2AB1-024E-92C4-E8C7BA21BB71}" type="presOf" srcId="{3D4C0BD9-3DE6-2740-A469-E309F4F99800}" destId="{0A2960C5-0258-6446-BD74-B30386DA995B}" srcOrd="0" destOrd="0" presId="urn:microsoft.com/office/officeart/2005/8/layout/vList2"/>
    <dgm:cxn modelId="{C9CDD4CD-DA33-0E4A-AB12-2DF0185F7E53}" srcId="{E0E9E867-503D-4C1B-973D-299779C268F7}" destId="{E8EBC9ED-CD0B-3D44-9FB3-1EC172B8E4CA}" srcOrd="3" destOrd="0" parTransId="{F2CBD717-E65D-604F-9688-71A4D4E590A2}" sibTransId="{3DA5C47F-6368-6B4B-8A2C-B0DAB27406A6}"/>
    <dgm:cxn modelId="{37AEA4E2-6FDF-4647-B697-B344F5B97460}" srcId="{E0E9E867-503D-4C1B-973D-299779C268F7}" destId="{3D4C0BD9-3DE6-2740-A469-E309F4F99800}" srcOrd="2" destOrd="0" parTransId="{9BB5AB69-AF3F-BA4C-A305-6652AC91816F}" sibTransId="{E2C458B9-AC88-4C4B-BEE3-09549724C63A}"/>
    <dgm:cxn modelId="{A01C22E5-7FBC-2B4F-925B-0F7AF777F7D8}" srcId="{E0E9E867-503D-4C1B-973D-299779C268F7}" destId="{F058B158-DAE5-7C45-9C1B-FE7D355A233C}" srcOrd="0" destOrd="0" parTransId="{AF84A96C-675C-3844-9CD7-D7E35BBE5ED7}" sibTransId="{D9A1A5B0-0104-E642-A918-5B9B720354B9}"/>
    <dgm:cxn modelId="{94521543-A063-FA4D-93FF-1E7541244049}" type="presParOf" srcId="{4D2AA579-D3A9-47DE-BE96-7A679358EC70}" destId="{A2B9B201-2F4C-2449-BD5D-8A2C766477A8}" srcOrd="0" destOrd="0" presId="urn:microsoft.com/office/officeart/2005/8/layout/vList2"/>
    <dgm:cxn modelId="{1CFB4135-648D-C34C-99E7-2A9AB0BA0813}" type="presParOf" srcId="{4D2AA579-D3A9-47DE-BE96-7A679358EC70}" destId="{618BB391-178C-4340-AF6C-C40885D23DA0}" srcOrd="1" destOrd="0" presId="urn:microsoft.com/office/officeart/2005/8/layout/vList2"/>
    <dgm:cxn modelId="{49E59F56-8EB0-5646-8F9D-E8C8C8CEF46C}" type="presParOf" srcId="{4D2AA579-D3A9-47DE-BE96-7A679358EC70}" destId="{FECC0DB2-8438-B74B-ACE8-5F613D831337}" srcOrd="2" destOrd="0" presId="urn:microsoft.com/office/officeart/2005/8/layout/vList2"/>
    <dgm:cxn modelId="{4CABA103-9D21-984A-BD9F-02534FB73505}" type="presParOf" srcId="{4D2AA579-D3A9-47DE-BE96-7A679358EC70}" destId="{5C2B607C-F479-6343-B4D6-02692030D346}" srcOrd="3" destOrd="0" presId="urn:microsoft.com/office/officeart/2005/8/layout/vList2"/>
    <dgm:cxn modelId="{D1758535-B9B4-8D4D-878C-B890E205A263}" type="presParOf" srcId="{4D2AA579-D3A9-47DE-BE96-7A679358EC70}" destId="{0A2960C5-0258-6446-BD74-B30386DA995B}" srcOrd="4" destOrd="0" presId="urn:microsoft.com/office/officeart/2005/8/layout/vList2"/>
    <dgm:cxn modelId="{08FAEC72-40A7-E041-AA1E-2F2658684933}" type="presParOf" srcId="{4D2AA579-D3A9-47DE-BE96-7A679358EC70}" destId="{BBAD3DAB-C592-B344-BFB7-E9476DB5D4F4}" srcOrd="5" destOrd="0" presId="urn:microsoft.com/office/officeart/2005/8/layout/vList2"/>
    <dgm:cxn modelId="{6ECF4341-EB83-2F4E-9E2C-D6660370BCBA}" type="presParOf" srcId="{4D2AA579-D3A9-47DE-BE96-7A679358EC70}" destId="{94CE1197-A21D-2749-9B16-CB8C821C8A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DAD3B-6F19-4E5E-A1F9-67DF726C7B07}">
      <dsp:nvSpPr>
        <dsp:cNvPr id="0" name=""/>
        <dsp:cNvSpPr/>
      </dsp:nvSpPr>
      <dsp:spPr>
        <a:xfrm>
          <a:off x="0" y="602031"/>
          <a:ext cx="6005933" cy="468000"/>
        </a:xfrm>
        <a:prstGeom prst="roundRect">
          <a:avLst/>
        </a:prstGeom>
        <a:solidFill>
          <a:srgbClr val="000F5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Oncologische zorg wordt steeds meer chronische zorg</a:t>
          </a:r>
          <a:endParaRPr lang="en-US" sz="2000" kern="1200" dirty="0"/>
        </a:p>
      </dsp:txBody>
      <dsp:txXfrm>
        <a:off x="22846" y="624877"/>
        <a:ext cx="5960241" cy="422308"/>
      </dsp:txXfrm>
    </dsp:sp>
    <dsp:sp modelId="{D717A821-E85F-4D9F-8694-171801509088}">
      <dsp:nvSpPr>
        <dsp:cNvPr id="0" name=""/>
        <dsp:cNvSpPr/>
      </dsp:nvSpPr>
      <dsp:spPr>
        <a:xfrm>
          <a:off x="0" y="1127632"/>
          <a:ext cx="6005933" cy="468000"/>
        </a:xfrm>
        <a:prstGeom prst="roundRect">
          <a:avLst/>
        </a:prstGeom>
        <a:solidFill>
          <a:srgbClr val="000F5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Zorg dicht bij huis</a:t>
          </a:r>
          <a:endParaRPr lang="en-US" sz="2000" kern="1200"/>
        </a:p>
      </dsp:txBody>
      <dsp:txXfrm>
        <a:off x="22846" y="1150478"/>
        <a:ext cx="5960241" cy="422308"/>
      </dsp:txXfrm>
    </dsp:sp>
    <dsp:sp modelId="{42547DB4-BA41-4BE1-B8A8-33123E4EA756}">
      <dsp:nvSpPr>
        <dsp:cNvPr id="0" name=""/>
        <dsp:cNvSpPr/>
      </dsp:nvSpPr>
      <dsp:spPr>
        <a:xfrm>
          <a:off x="0" y="1653232"/>
          <a:ext cx="6005933" cy="468000"/>
        </a:xfrm>
        <a:prstGeom prst="roundRect">
          <a:avLst/>
        </a:prstGeom>
        <a:solidFill>
          <a:srgbClr val="06457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 err="1"/>
            <a:t>Ontzorgen</a:t>
          </a:r>
          <a:r>
            <a:rPr lang="nl-NL" sz="2000" kern="1200" dirty="0"/>
            <a:t> van de huisarts</a:t>
          </a:r>
          <a:endParaRPr lang="en-US" sz="2000" kern="1200" dirty="0"/>
        </a:p>
      </dsp:txBody>
      <dsp:txXfrm>
        <a:off x="22846" y="1676078"/>
        <a:ext cx="5960241" cy="422308"/>
      </dsp:txXfrm>
    </dsp:sp>
    <dsp:sp modelId="{4D523D5C-4D81-49A5-9FDD-939EB1185280}">
      <dsp:nvSpPr>
        <dsp:cNvPr id="0" name=""/>
        <dsp:cNvSpPr/>
      </dsp:nvSpPr>
      <dsp:spPr>
        <a:xfrm>
          <a:off x="0" y="2178832"/>
          <a:ext cx="6005933" cy="468000"/>
        </a:xfrm>
        <a:prstGeom prst="roundRect">
          <a:avLst/>
        </a:prstGeom>
        <a:solidFill>
          <a:srgbClr val="49AFD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Tijdig signaleren noodzaak inzet huisarts</a:t>
          </a:r>
          <a:endParaRPr lang="en-US" sz="2000" kern="1200"/>
        </a:p>
      </dsp:txBody>
      <dsp:txXfrm>
        <a:off x="22846" y="2201678"/>
        <a:ext cx="5960241" cy="422308"/>
      </dsp:txXfrm>
    </dsp:sp>
    <dsp:sp modelId="{62A02C0A-9C8D-480B-8BB1-B8C0AA151059}">
      <dsp:nvSpPr>
        <dsp:cNvPr id="0" name=""/>
        <dsp:cNvSpPr/>
      </dsp:nvSpPr>
      <dsp:spPr>
        <a:xfrm>
          <a:off x="0" y="2704432"/>
          <a:ext cx="6005933" cy="468000"/>
        </a:xfrm>
        <a:prstGeom prst="roundRect">
          <a:avLst/>
        </a:prstGeom>
        <a:solidFill>
          <a:srgbClr val="49AFD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/>
            <a:t>Proactief in plaats van reactief</a:t>
          </a:r>
          <a:endParaRPr lang="en-US" sz="2000" kern="1200"/>
        </a:p>
      </dsp:txBody>
      <dsp:txXfrm>
        <a:off x="22846" y="2727278"/>
        <a:ext cx="5960241" cy="422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36EBE-260F-4197-A11E-5C601B02B4D9}">
      <dsp:nvSpPr>
        <dsp:cNvPr id="0" name=""/>
        <dsp:cNvSpPr/>
      </dsp:nvSpPr>
      <dsp:spPr>
        <a:xfrm>
          <a:off x="0" y="331986"/>
          <a:ext cx="6005933" cy="1000350"/>
        </a:xfrm>
        <a:prstGeom prst="roundRect">
          <a:avLst/>
        </a:prstGeom>
        <a:solidFill>
          <a:srgbClr val="000F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Verbeteren van de eerstelijnsbegeleiding van patiënten en hun naasten door een POH met aandachtsgebied oncologie</a:t>
          </a:r>
          <a:endParaRPr lang="en-US" sz="1900" kern="1200"/>
        </a:p>
      </dsp:txBody>
      <dsp:txXfrm>
        <a:off x="48833" y="380819"/>
        <a:ext cx="5908267" cy="902684"/>
      </dsp:txXfrm>
    </dsp:sp>
    <dsp:sp modelId="{B358594E-01D6-494E-8986-C4F76486BF93}">
      <dsp:nvSpPr>
        <dsp:cNvPr id="0" name=""/>
        <dsp:cNvSpPr/>
      </dsp:nvSpPr>
      <dsp:spPr>
        <a:xfrm>
          <a:off x="0" y="1387056"/>
          <a:ext cx="6005933" cy="1000350"/>
        </a:xfrm>
        <a:prstGeom prst="roundRect">
          <a:avLst/>
        </a:prstGeom>
        <a:solidFill>
          <a:srgbClr val="0645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Met triage organiseren dat de juiste ondersteunende zorg op het juiste moment beschikbaar is</a:t>
          </a:r>
          <a:endParaRPr lang="en-US" sz="1900" kern="1200" dirty="0"/>
        </a:p>
      </dsp:txBody>
      <dsp:txXfrm>
        <a:off x="48833" y="1435889"/>
        <a:ext cx="5908267" cy="902684"/>
      </dsp:txXfrm>
    </dsp:sp>
    <dsp:sp modelId="{0E5D4BF8-D27C-4D6A-A551-B5F910CA63B5}">
      <dsp:nvSpPr>
        <dsp:cNvPr id="0" name=""/>
        <dsp:cNvSpPr/>
      </dsp:nvSpPr>
      <dsp:spPr>
        <a:xfrm>
          <a:off x="0" y="2442127"/>
          <a:ext cx="6005933" cy="1000350"/>
        </a:xfrm>
        <a:prstGeom prst="roundRect">
          <a:avLst/>
        </a:prstGeom>
        <a:solidFill>
          <a:srgbClr val="49AF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Proactief aanbieden van gestructureerde ondersteuning en nazorg in samenhang met de al goed georganiseerde medisch specialistische zorg en nacontrole</a:t>
          </a:r>
          <a:endParaRPr lang="en-US" sz="1900" kern="1200" dirty="0"/>
        </a:p>
      </dsp:txBody>
      <dsp:txXfrm>
        <a:off x="48833" y="2490960"/>
        <a:ext cx="5908267" cy="902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36EBE-260F-4197-A11E-5C601B02B4D9}">
      <dsp:nvSpPr>
        <dsp:cNvPr id="0" name=""/>
        <dsp:cNvSpPr/>
      </dsp:nvSpPr>
      <dsp:spPr>
        <a:xfrm>
          <a:off x="0" y="167"/>
          <a:ext cx="10857297" cy="624396"/>
        </a:xfrm>
        <a:prstGeom prst="roundRect">
          <a:avLst/>
        </a:prstGeom>
        <a:solidFill>
          <a:srgbClr val="000F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 </a:t>
          </a:r>
          <a:r>
            <a:rPr lang="en-US" sz="1800" kern="1200" dirty="0" err="1"/>
            <a:t>werkzaam</a:t>
          </a:r>
          <a:r>
            <a:rPr lang="en-US" sz="1800" kern="1200" dirty="0"/>
            <a:t> in de </a:t>
          </a:r>
          <a:r>
            <a:rPr lang="en-US" sz="1800" kern="1200" dirty="0" err="1"/>
            <a:t>huisartspraktijk</a:t>
          </a:r>
          <a:endParaRPr lang="en-US" sz="1800" kern="1200" dirty="0"/>
        </a:p>
      </dsp:txBody>
      <dsp:txXfrm>
        <a:off x="30481" y="30648"/>
        <a:ext cx="10796335" cy="563434"/>
      </dsp:txXfrm>
    </dsp:sp>
    <dsp:sp modelId="{B358594E-01D6-494E-8986-C4F76486BF93}">
      <dsp:nvSpPr>
        <dsp:cNvPr id="0" name=""/>
        <dsp:cNvSpPr/>
      </dsp:nvSpPr>
      <dsp:spPr>
        <a:xfrm>
          <a:off x="0" y="638795"/>
          <a:ext cx="10857297" cy="624396"/>
        </a:xfrm>
        <a:prstGeom prst="roundRect">
          <a:avLst/>
        </a:prstGeom>
        <a:solidFill>
          <a:srgbClr val="06457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Neemt</a:t>
          </a:r>
          <a:r>
            <a:rPr lang="en-US" sz="1800" kern="1200" dirty="0"/>
            <a:t> </a:t>
          </a:r>
          <a:r>
            <a:rPr lang="en-US" sz="1800" kern="1200" dirty="0" err="1"/>
            <a:t>proactief</a:t>
          </a:r>
          <a:r>
            <a:rPr lang="en-US" sz="1800" kern="1200" dirty="0"/>
            <a:t> contact op met </a:t>
          </a:r>
          <a:r>
            <a:rPr lang="en-US" sz="1800" kern="1200" dirty="0" err="1"/>
            <a:t>mensen</a:t>
          </a:r>
          <a:r>
            <a:rPr lang="en-US" sz="1800" kern="1200" dirty="0"/>
            <a:t> met </a:t>
          </a:r>
          <a:r>
            <a:rPr lang="en-US" sz="1800" kern="1200" dirty="0" err="1"/>
            <a:t>kanker</a:t>
          </a:r>
          <a:r>
            <a:rPr lang="en-US" sz="1800" kern="1200" dirty="0"/>
            <a:t> </a:t>
          </a:r>
          <a:r>
            <a:rPr lang="en-US" sz="1800" kern="1200" dirty="0" err="1"/>
            <a:t>en</a:t>
          </a:r>
          <a:r>
            <a:rPr lang="en-US" sz="1800" kern="1200" dirty="0"/>
            <a:t> </a:t>
          </a:r>
          <a:r>
            <a:rPr lang="en-US" sz="1800" kern="1200" dirty="0" err="1"/>
            <a:t>hun</a:t>
          </a:r>
          <a:r>
            <a:rPr lang="en-US" sz="1800" kern="1200" dirty="0"/>
            <a:t> </a:t>
          </a:r>
          <a:r>
            <a:rPr lang="en-US" sz="1800" kern="1200" dirty="0" err="1"/>
            <a:t>naasten</a:t>
          </a:r>
          <a:r>
            <a:rPr lang="en-US" sz="1800" kern="1200" dirty="0"/>
            <a:t> op </a:t>
          </a:r>
          <a:r>
            <a:rPr lang="en-US" sz="1800" kern="1200" dirty="0" err="1"/>
            <a:t>vastgestelde</a:t>
          </a:r>
          <a:r>
            <a:rPr lang="en-US" sz="1800" kern="1200" dirty="0"/>
            <a:t> </a:t>
          </a:r>
          <a:r>
            <a:rPr lang="en-US" sz="1800" kern="1200" dirty="0" err="1"/>
            <a:t>momenten</a:t>
          </a:r>
          <a:r>
            <a:rPr lang="en-US" sz="1800" kern="1200" dirty="0"/>
            <a:t> van de “patient journey”</a:t>
          </a:r>
        </a:p>
      </dsp:txBody>
      <dsp:txXfrm>
        <a:off x="30481" y="669276"/>
        <a:ext cx="10796335" cy="563434"/>
      </dsp:txXfrm>
    </dsp:sp>
    <dsp:sp modelId="{0E5D4BF8-D27C-4D6A-A551-B5F910CA63B5}">
      <dsp:nvSpPr>
        <dsp:cNvPr id="0" name=""/>
        <dsp:cNvSpPr/>
      </dsp:nvSpPr>
      <dsp:spPr>
        <a:xfrm>
          <a:off x="0" y="1277422"/>
          <a:ext cx="10857297" cy="624396"/>
        </a:xfrm>
        <a:prstGeom prst="roundRect">
          <a:avLst/>
        </a:prstGeom>
        <a:solidFill>
          <a:srgbClr val="49AF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Heeft</a:t>
          </a:r>
          <a:r>
            <a:rPr lang="en-US" sz="1800" kern="1200" dirty="0"/>
            <a:t> </a:t>
          </a:r>
          <a:r>
            <a:rPr lang="en-US" sz="1800" kern="1200" dirty="0" err="1"/>
            <a:t>altijd</a:t>
          </a:r>
          <a:r>
            <a:rPr lang="en-US" sz="1800" kern="1200" dirty="0"/>
            <a:t> </a:t>
          </a:r>
          <a:r>
            <a:rPr lang="en-US" sz="1800" kern="1200" dirty="0" err="1"/>
            <a:t>inzage</a:t>
          </a:r>
          <a:r>
            <a:rPr lang="en-US" sz="1800" kern="1200" dirty="0"/>
            <a:t> in het </a:t>
          </a:r>
          <a:r>
            <a:rPr lang="nl-NL" sz="1800" kern="1200" dirty="0"/>
            <a:t>patiënt</a:t>
          </a:r>
          <a:r>
            <a:rPr lang="en-US" sz="1800" kern="1200" dirty="0"/>
            <a:t>dossier</a:t>
          </a:r>
        </a:p>
      </dsp:txBody>
      <dsp:txXfrm>
        <a:off x="30481" y="1307903"/>
        <a:ext cx="10796335" cy="563434"/>
      </dsp:txXfrm>
    </dsp:sp>
    <dsp:sp modelId="{5FA77508-4F13-2A4B-AD11-0CD936CD03F6}">
      <dsp:nvSpPr>
        <dsp:cNvPr id="0" name=""/>
        <dsp:cNvSpPr/>
      </dsp:nvSpPr>
      <dsp:spPr>
        <a:xfrm>
          <a:off x="0" y="1916049"/>
          <a:ext cx="10857297" cy="624396"/>
        </a:xfrm>
        <a:prstGeom prst="roundRect">
          <a:avLst/>
        </a:prstGeom>
        <a:solidFill>
          <a:schemeClr val="accent2">
            <a:hueOff val="-203606"/>
            <a:satOff val="-1745"/>
            <a:lumOff val="-1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Is voor alle ingeschreven patiënten in de huisartspraktijk en hun naasten beschikbaar tijdens alle fasen van kanker</a:t>
          </a:r>
        </a:p>
      </dsp:txBody>
      <dsp:txXfrm>
        <a:off x="30481" y="1946530"/>
        <a:ext cx="10796335" cy="563434"/>
      </dsp:txXfrm>
    </dsp:sp>
    <dsp:sp modelId="{EC616833-0361-D34D-BA5C-6E00779E1D85}">
      <dsp:nvSpPr>
        <dsp:cNvPr id="0" name=""/>
        <dsp:cNvSpPr/>
      </dsp:nvSpPr>
      <dsp:spPr>
        <a:xfrm>
          <a:off x="0" y="2559735"/>
          <a:ext cx="10857297" cy="624396"/>
        </a:xfrm>
        <a:prstGeom prst="roundRect">
          <a:avLst/>
        </a:prstGeom>
        <a:solidFill>
          <a:srgbClr val="49AF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Mag lichamelijk onderzoek doen</a:t>
          </a:r>
        </a:p>
      </dsp:txBody>
      <dsp:txXfrm>
        <a:off x="30481" y="2590216"/>
        <a:ext cx="10796335" cy="563434"/>
      </dsp:txXfrm>
    </dsp:sp>
    <dsp:sp modelId="{9A221372-697F-D64E-983D-FB78CE40D081}">
      <dsp:nvSpPr>
        <dsp:cNvPr id="0" name=""/>
        <dsp:cNvSpPr/>
      </dsp:nvSpPr>
      <dsp:spPr>
        <a:xfrm>
          <a:off x="0" y="3193304"/>
          <a:ext cx="10857297" cy="624396"/>
        </a:xfrm>
        <a:prstGeom prst="roundRect">
          <a:avLst/>
        </a:prstGeom>
        <a:solidFill>
          <a:schemeClr val="accent2">
            <a:hueOff val="-339344"/>
            <a:satOff val="-2908"/>
            <a:lumOff val="-192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Mag medicatie voorschrijven (VS) of regelt dit in nauw overleg met de huisarts</a:t>
          </a:r>
        </a:p>
      </dsp:txBody>
      <dsp:txXfrm>
        <a:off x="30481" y="3223785"/>
        <a:ext cx="10796335" cy="563434"/>
      </dsp:txXfrm>
    </dsp:sp>
    <dsp:sp modelId="{5D167E4D-1FE5-2C43-BB7C-CA64F1A8391D}">
      <dsp:nvSpPr>
        <dsp:cNvPr id="0" name=""/>
        <dsp:cNvSpPr/>
      </dsp:nvSpPr>
      <dsp:spPr>
        <a:xfrm>
          <a:off x="0" y="3831931"/>
          <a:ext cx="10857297" cy="624396"/>
        </a:xfrm>
        <a:prstGeom prst="roundRect">
          <a:avLst/>
        </a:prstGeom>
        <a:solidFill>
          <a:schemeClr val="accent2">
            <a:hueOff val="-407213"/>
            <a:satOff val="-3490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Verwijst rechtstreeks naar noodzakelijke overige ondersteuning (VS) of doet dit in nauw overleg met de huisarts</a:t>
          </a:r>
        </a:p>
      </dsp:txBody>
      <dsp:txXfrm>
        <a:off x="30481" y="3862412"/>
        <a:ext cx="10796335" cy="563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9B201-2F4C-2449-BD5D-8A2C766477A8}">
      <dsp:nvSpPr>
        <dsp:cNvPr id="0" name=""/>
        <dsp:cNvSpPr/>
      </dsp:nvSpPr>
      <dsp:spPr>
        <a:xfrm>
          <a:off x="0" y="0"/>
          <a:ext cx="5199785" cy="810809"/>
        </a:xfrm>
        <a:prstGeom prst="roundRect">
          <a:avLst/>
        </a:prstGeom>
        <a:solidFill>
          <a:srgbClr val="49AF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cs typeface="Calibri"/>
            </a:rPr>
            <a:t>Gestart</a:t>
          </a:r>
          <a:r>
            <a:rPr lang="en-GB" sz="2100" kern="1200" dirty="0">
              <a:cs typeface="Calibri"/>
            </a:rPr>
            <a:t> </a:t>
          </a:r>
          <a:r>
            <a:rPr lang="en-GB" sz="2100" kern="1200" dirty="0" err="1">
              <a:cs typeface="Calibri"/>
            </a:rPr>
            <a:t>als</a:t>
          </a:r>
          <a:r>
            <a:rPr lang="en-GB" sz="2100" kern="1200" dirty="0">
              <a:cs typeface="Calibri"/>
            </a:rPr>
            <a:t> project in de  </a:t>
          </a:r>
          <a:r>
            <a:rPr lang="en-GB" sz="2100" kern="1200" dirty="0" err="1">
              <a:cs typeface="Calibri"/>
            </a:rPr>
            <a:t>huisartsenpraktijk</a:t>
          </a:r>
          <a:r>
            <a:rPr lang="en-GB" sz="2100" kern="1200" dirty="0">
              <a:cs typeface="Calibri"/>
            </a:rPr>
            <a:t> </a:t>
          </a:r>
          <a:r>
            <a:rPr lang="en-GB" sz="2100" kern="1200" dirty="0" err="1">
              <a:cs typeface="Calibri"/>
            </a:rPr>
            <a:t>Copenhaege</a:t>
          </a:r>
          <a:r>
            <a:rPr lang="en-GB" sz="2100" kern="1200" dirty="0">
              <a:cs typeface="Calibri"/>
            </a:rPr>
            <a:t> in Vlaardingen</a:t>
          </a:r>
        </a:p>
      </dsp:txBody>
      <dsp:txXfrm>
        <a:off x="39580" y="39580"/>
        <a:ext cx="5120625" cy="731649"/>
      </dsp:txXfrm>
    </dsp:sp>
    <dsp:sp modelId="{FECC0DB2-8438-B74B-ACE8-5F613D831337}">
      <dsp:nvSpPr>
        <dsp:cNvPr id="0" name=""/>
        <dsp:cNvSpPr/>
      </dsp:nvSpPr>
      <dsp:spPr>
        <a:xfrm>
          <a:off x="0" y="879927"/>
          <a:ext cx="5199785" cy="810809"/>
        </a:xfrm>
        <a:prstGeom prst="roundRect">
          <a:avLst/>
        </a:prstGeom>
        <a:solidFill>
          <a:schemeClr val="accent2">
            <a:hueOff val="-135738"/>
            <a:satOff val="-1163"/>
            <a:lumOff val="-77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cs typeface="Calibri"/>
            </a:rPr>
            <a:t>Regionaal</a:t>
          </a:r>
          <a:r>
            <a:rPr lang="en-GB" sz="2100" kern="1200" dirty="0">
              <a:cs typeface="Calibri"/>
            </a:rPr>
            <a:t> </a:t>
          </a:r>
          <a:r>
            <a:rPr lang="en-GB" sz="2100" kern="1200" dirty="0" err="1">
              <a:cs typeface="Calibri"/>
            </a:rPr>
            <a:t>Zorgplan</a:t>
          </a:r>
          <a:r>
            <a:rPr lang="en-GB" sz="2100" kern="1200" dirty="0">
              <a:cs typeface="Calibri"/>
            </a:rPr>
            <a:t> </a:t>
          </a:r>
          <a:r>
            <a:rPr lang="en-GB" sz="2100" kern="1200" dirty="0" err="1">
              <a:cs typeface="Calibri"/>
            </a:rPr>
            <a:t>oncologie</a:t>
          </a:r>
          <a:r>
            <a:rPr lang="en-GB" sz="2100" kern="1200" dirty="0">
              <a:cs typeface="Calibri"/>
            </a:rPr>
            <a:t> </a:t>
          </a:r>
          <a:r>
            <a:rPr lang="en-GB" sz="2100" kern="1200" dirty="0" err="1">
              <a:cs typeface="Calibri"/>
            </a:rPr>
            <a:t>eerste</a:t>
          </a:r>
          <a:r>
            <a:rPr lang="en-GB" sz="2100" kern="1200" dirty="0">
              <a:cs typeface="Calibri"/>
            </a:rPr>
            <a:t> </a:t>
          </a:r>
          <a:r>
            <a:rPr lang="en-GB" sz="2100" kern="1200" dirty="0" err="1">
              <a:cs typeface="Calibri"/>
            </a:rPr>
            <a:t>lijn</a:t>
          </a:r>
          <a:endParaRPr lang="en-GB" sz="2100" kern="1200" dirty="0">
            <a:cs typeface="Calibri"/>
          </a:endParaRPr>
        </a:p>
      </dsp:txBody>
      <dsp:txXfrm>
        <a:off x="39580" y="919507"/>
        <a:ext cx="5120625" cy="731649"/>
      </dsp:txXfrm>
    </dsp:sp>
    <dsp:sp modelId="{0A2960C5-0258-6446-BD74-B30386DA995B}">
      <dsp:nvSpPr>
        <dsp:cNvPr id="0" name=""/>
        <dsp:cNvSpPr/>
      </dsp:nvSpPr>
      <dsp:spPr>
        <a:xfrm>
          <a:off x="0" y="1751217"/>
          <a:ext cx="5199785" cy="810809"/>
        </a:xfrm>
        <a:prstGeom prst="roundRect">
          <a:avLst/>
        </a:prstGeom>
        <a:solidFill>
          <a:schemeClr val="accent2">
            <a:hueOff val="-271475"/>
            <a:satOff val="-2327"/>
            <a:lumOff val="-154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cs typeface="Calibri"/>
            </a:rPr>
            <a:t>Handreiking</a:t>
          </a:r>
          <a:r>
            <a:rPr lang="en-GB" sz="2100" kern="1200" dirty="0">
              <a:cs typeface="Calibri"/>
            </a:rPr>
            <a:t> </a:t>
          </a:r>
          <a:r>
            <a:rPr lang="en-GB" sz="2100" kern="1200" dirty="0" err="1">
              <a:cs typeface="Calibri"/>
            </a:rPr>
            <a:t>oncologiezorg</a:t>
          </a:r>
          <a:r>
            <a:rPr lang="en-GB" sz="2100" kern="1200" dirty="0">
              <a:cs typeface="Calibri"/>
            </a:rPr>
            <a:t> </a:t>
          </a:r>
          <a:r>
            <a:rPr lang="en-GB" sz="2100" kern="1200" dirty="0" err="1">
              <a:cs typeface="Calibri"/>
            </a:rPr>
            <a:t>eerste</a:t>
          </a:r>
          <a:r>
            <a:rPr lang="en-GB" sz="2100" kern="1200" dirty="0">
              <a:cs typeface="Calibri"/>
            </a:rPr>
            <a:t> </a:t>
          </a:r>
          <a:r>
            <a:rPr lang="en-GB" sz="2100" kern="1200" dirty="0" err="1">
              <a:cs typeface="Calibri"/>
            </a:rPr>
            <a:t>lijn</a:t>
          </a:r>
          <a:endParaRPr lang="en-GB" sz="2100" kern="1200" dirty="0">
            <a:cs typeface="Calibri"/>
          </a:endParaRPr>
        </a:p>
      </dsp:txBody>
      <dsp:txXfrm>
        <a:off x="39580" y="1790797"/>
        <a:ext cx="5120625" cy="731649"/>
      </dsp:txXfrm>
    </dsp:sp>
    <dsp:sp modelId="{94CE1197-A21D-2749-9B16-CB8C821C8A91}">
      <dsp:nvSpPr>
        <dsp:cNvPr id="0" name=""/>
        <dsp:cNvSpPr/>
      </dsp:nvSpPr>
      <dsp:spPr>
        <a:xfrm>
          <a:off x="0" y="2622507"/>
          <a:ext cx="5199785" cy="810809"/>
        </a:xfrm>
        <a:prstGeom prst="roundRect">
          <a:avLst/>
        </a:prstGeom>
        <a:solidFill>
          <a:srgbClr val="000F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>
              <a:cs typeface="Calibri"/>
            </a:rPr>
            <a:t>www.zel.nl</a:t>
          </a:r>
          <a:endParaRPr lang="en-GB" sz="2100" kern="1200" dirty="0">
            <a:cs typeface="Calibri"/>
          </a:endParaRPr>
        </a:p>
      </dsp:txBody>
      <dsp:txXfrm>
        <a:off x="39580" y="2662087"/>
        <a:ext cx="5120625" cy="731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536E4-8C82-49A2-A712-B837E573B1F0}" type="datetimeFigureOut">
              <a:t>18-4-2023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714DE-7951-44B5-B81B-300C34C74F60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528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714DE-7951-44B5-B81B-300C34C74F60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722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714DE-7951-44B5-B81B-300C34C74F6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747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714DE-7951-44B5-B81B-300C34C74F6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34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714DE-7951-44B5-B81B-300C34C74F6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601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714DE-7951-44B5-B81B-300C34C74F6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675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72FDB8-E3D9-3D42-BCBF-BCFAF23346E9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159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5714DE-7951-44B5-B81B-300C34C74F6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94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7DA545F-84A0-1740-A71A-390A6696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D627B8-B399-E546-B70D-6FB2CA640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229266F-2065-EB46-92D1-80A9C8B7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8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2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41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44BD3F2-D946-204B-BDE8-10126ED2E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2255A45-A9FF-5A43-B9A0-88E7D7BE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</p:spTree>
    <p:extLst>
      <p:ext uri="{BB962C8B-B14F-4D97-AF65-F5344CB8AC3E}">
        <p14:creationId xmlns:p14="http://schemas.microsoft.com/office/powerpoint/2010/main" val="1412244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anderingen in/aan het Licha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B3763A-15AF-CB43-9E7D-40A5A9013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" y="0"/>
            <a:ext cx="6100764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5932238-B2B9-4645-AE85-2D71615BECB7}"/>
              </a:ext>
            </a:extLst>
          </p:cNvPr>
          <p:cNvSpPr txBox="1">
            <a:spLocks/>
          </p:cNvSpPr>
          <p:nvPr userDrawn="1"/>
        </p:nvSpPr>
        <p:spPr>
          <a:xfrm>
            <a:off x="4974232" y="488115"/>
            <a:ext cx="6757985" cy="4899025"/>
          </a:xfrm>
          <a:prstGeom prst="rect">
            <a:avLst/>
          </a:prstGeom>
          <a:solidFill>
            <a:srgbClr val="E3ECF6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1C1C40"/>
                </a:solidFill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71620141-DCFF-AA4A-BB89-E8E42253E0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4363" y="2174111"/>
            <a:ext cx="4550229" cy="2911073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1800"/>
            </a:lvl1pPr>
          </a:lstStyle>
          <a:p>
            <a:r>
              <a:rPr lang="nl-NL" sz="1800"/>
              <a:t>Tekstregel</a:t>
            </a:r>
          </a:p>
          <a:p>
            <a:r>
              <a:rPr lang="nl-NL" sz="1800"/>
              <a:t>Tekstregel</a:t>
            </a:r>
          </a:p>
          <a:p>
            <a:r>
              <a:rPr lang="nl-NL" sz="1800"/>
              <a:t>Tekstregel</a:t>
            </a:r>
          </a:p>
          <a:p>
            <a:r>
              <a:rPr lang="nl-NL" sz="1800"/>
              <a:t>Tekstregel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ACB1587-7A5B-674C-8652-BCE3097219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712" y="4610306"/>
            <a:ext cx="1626376" cy="1583576"/>
          </a:xfrm>
          <a:prstGeom prst="rect">
            <a:avLst/>
          </a:prstGeom>
        </p:spPr>
      </p:pic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AA30F2C-0E31-CF45-ACBF-0EFB60CC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E5B9903-649D-B446-A899-3A0856E0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61C00B2-CC12-5040-8E2B-0A3D386AB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7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gemeen dia - 1/2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9359124-4B37-8540-BD92-92608D1A0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5" y="0"/>
            <a:ext cx="6100763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5932238-B2B9-4645-AE85-2D71615BECB7}"/>
              </a:ext>
            </a:extLst>
          </p:cNvPr>
          <p:cNvSpPr txBox="1">
            <a:spLocks/>
          </p:cNvSpPr>
          <p:nvPr userDrawn="1"/>
        </p:nvSpPr>
        <p:spPr>
          <a:xfrm>
            <a:off x="4974232" y="488115"/>
            <a:ext cx="6757985" cy="4899025"/>
          </a:xfrm>
          <a:prstGeom prst="rect">
            <a:avLst/>
          </a:prstGeom>
          <a:solidFill>
            <a:srgbClr val="E3ECF6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1C1C40"/>
                </a:solidFill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26B7E69-063F-5743-B6D2-122EA46B12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788" y="4633913"/>
            <a:ext cx="16129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0FA10EBB-E471-6041-95ED-21833F4F7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2190" y="778273"/>
            <a:ext cx="4550229" cy="1325563"/>
          </a:xfr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232058"/>
                </a:solidFill>
              </a:defRPr>
            </a:lvl1pPr>
          </a:lstStyle>
          <a:p>
            <a:r>
              <a:rPr lang="nl-NL"/>
              <a:t>Titel slide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71620141-DCFF-AA4A-BB89-E8E42253E0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4363" y="2174111"/>
            <a:ext cx="4550229" cy="2911073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1800"/>
            </a:lvl1pPr>
          </a:lstStyle>
          <a:p>
            <a:r>
              <a:rPr lang="nl-NL" sz="1800"/>
              <a:t>Tekstregel</a:t>
            </a:r>
          </a:p>
          <a:p>
            <a:r>
              <a:rPr lang="nl-NL" sz="1800"/>
              <a:t>Tekstregel</a:t>
            </a:r>
          </a:p>
          <a:p>
            <a:r>
              <a:rPr lang="nl-NL" sz="1800"/>
              <a:t>Tekstregel</a:t>
            </a:r>
          </a:p>
          <a:p>
            <a:r>
              <a:rPr lang="nl-NL" sz="1800"/>
              <a:t>Tekstregel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3A0625F-B636-8148-B134-599E983D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02B73E4-F0FF-F041-9FF0-730B194D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8E9E946-C7C2-D647-A95B-EBBBF4E1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51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389B6DA-3DC9-084D-940F-AE5D52F18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4882" y="0"/>
            <a:ext cx="897845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69081AF-EF5B-3F4F-9DD7-A3DD86A92BB7}"/>
              </a:ext>
            </a:extLst>
          </p:cNvPr>
          <p:cNvSpPr txBox="1">
            <a:spLocks/>
          </p:cNvSpPr>
          <p:nvPr/>
        </p:nvSpPr>
        <p:spPr>
          <a:xfrm>
            <a:off x="6000750" y="441325"/>
            <a:ext cx="5700713" cy="4702175"/>
          </a:xfrm>
          <a:prstGeom prst="rect">
            <a:avLst/>
          </a:prstGeom>
          <a:solidFill>
            <a:srgbClr val="E3ECF6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1C1C40"/>
                </a:solidFill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9DC3E3-661C-7949-97E4-36DE3591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5100" y="5329238"/>
            <a:ext cx="157638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D9D381-1FF9-1240-A011-7CF96BE190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106" y="1377397"/>
            <a:ext cx="5067301" cy="1609990"/>
          </a:xfrm>
        </p:spPr>
        <p:txBody>
          <a:bodyPr/>
          <a:lstStyle>
            <a:lvl1pPr algn="l">
              <a:defRPr sz="4400" b="1" i="0" baseline="0">
                <a:solidFill>
                  <a:srgbClr val="232058"/>
                </a:solidFill>
              </a:defRPr>
            </a:lvl1pPr>
          </a:lstStyle>
          <a:p>
            <a:r>
              <a:rPr lang="nl-NL"/>
              <a:t>Titel presentatie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7E63DE-A37C-1249-B60A-6861081B4A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00105" y="3131651"/>
            <a:ext cx="5067302" cy="1305461"/>
          </a:xfrm>
        </p:spPr>
        <p:txBody>
          <a:bodyPr/>
          <a:lstStyle>
            <a:lvl1pPr marL="0" indent="0" algn="l">
              <a:buNone/>
              <a:defRPr sz="240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Ondertitel presentatie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F92F031-7367-0346-B7E8-8CBE9664A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0105" y="4581376"/>
            <a:ext cx="5067983" cy="431800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nl-NL"/>
              <a:t>Trainers: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28AF228-F4AD-8741-BD5A-45CA3F48D4D3}"/>
              </a:ext>
            </a:extLst>
          </p:cNvPr>
          <p:cNvSpPr txBox="1"/>
          <p:nvPr userDrawn="1"/>
        </p:nvSpPr>
        <p:spPr>
          <a:xfrm>
            <a:off x="9519557" y="7233557"/>
            <a:ext cx="0" cy="0"/>
          </a:xfrm>
          <a:prstGeom prst="rect">
            <a:avLst/>
          </a:prstGeom>
          <a:solidFill>
            <a:srgbClr val="E3ECF6"/>
          </a:solidFill>
        </p:spPr>
        <p:txBody>
          <a:bodyPr wrap="none" rtlCol="0" anchor="ctr">
            <a:normAutofit fontScale="25000" lnSpcReduction="20000"/>
          </a:bodyPr>
          <a:lstStyle/>
          <a:p>
            <a:pPr algn="l" fontAlgn="auto">
              <a:spcAft>
                <a:spcPts val="0"/>
              </a:spcAft>
            </a:pPr>
            <a:endParaRPr lang="nl-NL"/>
          </a:p>
        </p:txBody>
      </p:sp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49E1D53A-D8E3-0B42-AB45-A489D41765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B2D0983D-98B0-7B4B-A3AD-22A0228AE4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8FF0EEFB-2EB0-FF43-BA80-0B9CF61344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35D8B-C0BD-AB41-8861-4AF574EF9A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4538" y="762000"/>
            <a:ext cx="10680700" cy="5403850"/>
          </a:xfrm>
        </p:spPr>
        <p:txBody>
          <a:bodyPr wrap="square"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C7E98F-813D-8343-B87F-B8C12BA79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224" y="476672"/>
            <a:ext cx="4263623" cy="1728614"/>
          </a:xfrm>
          <a:solidFill>
            <a:srgbClr val="E3ECF7"/>
          </a:solidFill>
        </p:spPr>
        <p:txBody>
          <a:bodyPr lIns="360000" anchor="ctr"/>
          <a:lstStyle>
            <a:lvl1pPr marL="0" indent="0" algn="l">
              <a:buNone/>
              <a:defRPr sz="4000" b="1" i="0">
                <a:solidFill>
                  <a:srgbClr val="232058"/>
                </a:solidFill>
                <a:latin typeface="Bariol" panose="02000506040000020003" pitchFamily="2" charset="0"/>
              </a:defRPr>
            </a:lvl1pPr>
          </a:lstStyle>
          <a:p>
            <a:r>
              <a:rPr lang="nl-NL"/>
              <a:t>Titel slide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B87028C-14F5-4E46-935F-875AB97DA0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704649-8142-2D48-90CE-E330E2C6041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2DA0CB-26F3-DA4D-BAD3-9AC8E0634C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94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afbeelding - titel &amp;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835D8B-C0BD-AB41-8861-4AF574EF9A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4538" y="762000"/>
            <a:ext cx="10680700" cy="5403850"/>
          </a:xfrm>
        </p:spPr>
        <p:txBody>
          <a:bodyPr wrap="square"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C7E98F-813D-8343-B87F-B8C12BA79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224" y="476672"/>
            <a:ext cx="10024264" cy="1728614"/>
          </a:xfrm>
          <a:solidFill>
            <a:srgbClr val="E3ECF7"/>
          </a:solidFill>
        </p:spPr>
        <p:txBody>
          <a:bodyPr lIns="360000" tIns="432000" anchor="t"/>
          <a:lstStyle>
            <a:lvl1pPr marL="0" indent="0" algn="l">
              <a:buNone/>
              <a:defRPr sz="4000" b="1" i="0">
                <a:solidFill>
                  <a:srgbClr val="232058"/>
                </a:solidFill>
                <a:latin typeface="Bariol" panose="02000506040000020003" pitchFamily="2" charset="0"/>
              </a:defRPr>
            </a:lvl1pPr>
          </a:lstStyle>
          <a:p>
            <a:r>
              <a:rPr lang="nl-NL"/>
              <a:t>Titel slide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C238AFE-523D-384E-890F-6DB2B1F97F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7408" y="1556792"/>
            <a:ext cx="9311902" cy="36006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nl-NL"/>
              <a:t>Ondertitel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B5D621-BA32-A240-BDAD-0481FAFF83A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19D2BD-D2B2-FF49-AF1F-DC33F3B9EE7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ABE01B-2778-E947-8F30-4A9DDA4C0B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EEDFDC7-D411-AA47-8635-C51DEDA4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735B03-F25B-774C-9AE6-64EBE1B53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78E859-FA33-9D46-B0FE-179DD299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6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tit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389B6DA-3DC9-084D-940F-AE5D52F18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4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69081AF-EF5B-3F4F-9DD7-A3DD86A92BB7}"/>
              </a:ext>
            </a:extLst>
          </p:cNvPr>
          <p:cNvSpPr txBox="1">
            <a:spLocks/>
          </p:cNvSpPr>
          <p:nvPr/>
        </p:nvSpPr>
        <p:spPr>
          <a:xfrm>
            <a:off x="2279576" y="2227960"/>
            <a:ext cx="9421887" cy="2520280"/>
          </a:xfrm>
          <a:prstGeom prst="rect">
            <a:avLst/>
          </a:prstGeom>
          <a:solidFill>
            <a:srgbClr val="E3ECF6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1C1C40"/>
                </a:solidFill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9DC3E3-661C-7949-97E4-36DE3591B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5100" y="5329238"/>
            <a:ext cx="157638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DD9D381-1FF9-1240-A011-7CF96BE190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3592" y="2827121"/>
            <a:ext cx="7776864" cy="1321958"/>
          </a:xfrm>
        </p:spPr>
        <p:txBody>
          <a:bodyPr/>
          <a:lstStyle>
            <a:lvl1pPr algn="l">
              <a:defRPr sz="4400" b="1" i="0" baseline="0">
                <a:solidFill>
                  <a:srgbClr val="232058"/>
                </a:solidFill>
              </a:defRPr>
            </a:lvl1pPr>
          </a:lstStyle>
          <a:p>
            <a:r>
              <a:rPr lang="nl-NL"/>
              <a:t>Titel slide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7E63DE-A37C-1249-B60A-6861081B4A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3592" y="4237585"/>
            <a:ext cx="7776864" cy="415550"/>
          </a:xfrm>
        </p:spPr>
        <p:txBody>
          <a:bodyPr/>
          <a:lstStyle>
            <a:lvl1pPr marL="0" indent="0" algn="l">
              <a:buNone/>
              <a:defRPr sz="2400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361290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83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anderingen in/aan het Licha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B3763A-15AF-CB43-9E7D-40A5A90139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" y="0"/>
            <a:ext cx="6100764" cy="6858000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D5932238-B2B9-4645-AE85-2D71615BECB7}"/>
              </a:ext>
            </a:extLst>
          </p:cNvPr>
          <p:cNvSpPr txBox="1">
            <a:spLocks/>
          </p:cNvSpPr>
          <p:nvPr userDrawn="1"/>
        </p:nvSpPr>
        <p:spPr>
          <a:xfrm>
            <a:off x="4974232" y="488115"/>
            <a:ext cx="6757985" cy="4899025"/>
          </a:xfrm>
          <a:prstGeom prst="rect">
            <a:avLst/>
          </a:prstGeom>
          <a:solidFill>
            <a:srgbClr val="E3ECF6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1C1C40"/>
                </a:solidFill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FA10EBB-E471-6041-95ED-21833F4F7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82190" y="778273"/>
            <a:ext cx="4550229" cy="1325563"/>
          </a:xfrm>
        </p:spPr>
        <p:txBody>
          <a:bodyPr>
            <a:noAutofit/>
          </a:bodyPr>
          <a:lstStyle>
            <a:lvl1pPr>
              <a:defRPr sz="4000" b="1" i="0" baseline="0">
                <a:solidFill>
                  <a:srgbClr val="232058"/>
                </a:solidFill>
              </a:defRPr>
            </a:lvl1pPr>
          </a:lstStyle>
          <a:p>
            <a:r>
              <a:rPr lang="nl-NL"/>
              <a:t>Titel slide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71620141-DCFF-AA4A-BB89-E8E42253E0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74363" y="2174111"/>
            <a:ext cx="4550229" cy="2911073"/>
          </a:xfrm>
        </p:spPr>
        <p:txBody>
          <a:bodyPr anchor="ctr"/>
          <a:lstStyle>
            <a:lvl1pPr marL="0" indent="0">
              <a:lnSpc>
                <a:spcPct val="100000"/>
              </a:lnSpc>
              <a:spcAft>
                <a:spcPts val="300"/>
              </a:spcAft>
              <a:buNone/>
              <a:defRPr sz="1800"/>
            </a:lvl1pPr>
          </a:lstStyle>
          <a:p>
            <a:r>
              <a:rPr lang="nl-NL" sz="1800"/>
              <a:t>Tekstregel</a:t>
            </a:r>
          </a:p>
          <a:p>
            <a:r>
              <a:rPr lang="nl-NL" sz="1800"/>
              <a:t>Tekstregel</a:t>
            </a:r>
          </a:p>
          <a:p>
            <a:r>
              <a:rPr lang="nl-NL" sz="1800"/>
              <a:t>Tekstregel</a:t>
            </a:r>
          </a:p>
          <a:p>
            <a:r>
              <a:rPr lang="nl-NL" sz="1800"/>
              <a:t>Tekstregel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ACB1587-7A5B-674C-8652-BCE3097219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712" y="4610306"/>
            <a:ext cx="1626376" cy="15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1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12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0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7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5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5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4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/>
              <a:t>18 april 2023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POH oncologie in de huisartsenpraktijk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31" r:id="rId4"/>
    <p:sldLayoutId id="2147483932" r:id="rId5"/>
    <p:sldLayoutId id="2147483937" r:id="rId6"/>
    <p:sldLayoutId id="2147483933" r:id="rId7"/>
    <p:sldLayoutId id="2147483934" r:id="rId8"/>
    <p:sldLayoutId id="2147483935" r:id="rId9"/>
    <p:sldLayoutId id="2147483936" r:id="rId10"/>
    <p:sldLayoutId id="2147483938" r:id="rId11"/>
    <p:sldLayoutId id="2147483963" r:id="rId12"/>
    <p:sldLayoutId id="2147483964" r:id="rId13"/>
    <p:sldLayoutId id="2147483965" r:id="rId14"/>
    <p:sldLayoutId id="2147483955" r:id="rId15"/>
    <p:sldLayoutId id="2147483956" r:id="rId16"/>
    <p:sldLayoutId id="2147483663" r:id="rId17"/>
    <p:sldLayoutId id="2147483959" r:id="rId18"/>
    <p:sldLayoutId id="2147483960" r:id="rId19"/>
    <p:sldLayoutId id="2147483961" r:id="rId2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4954D3-53E4-AFBD-F446-6FB16BD62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871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>
                <a:effectLst/>
              </a:rPr>
              <a:t>Kan de </a:t>
            </a:r>
            <a:r>
              <a:rPr lang="en-US" sz="3400" b="1" dirty="0" err="1">
                <a:effectLst/>
              </a:rPr>
              <a:t>zorg</a:t>
            </a:r>
            <a:r>
              <a:rPr lang="en-US" sz="3400" b="1" dirty="0">
                <a:effectLst/>
              </a:rPr>
              <a:t> </a:t>
            </a:r>
            <a:r>
              <a:rPr lang="en-US" sz="3400" b="1" dirty="0" err="1">
                <a:effectLst/>
              </a:rPr>
              <a:t>voor</a:t>
            </a:r>
            <a:r>
              <a:rPr lang="en-US" sz="3400" b="1" dirty="0">
                <a:effectLst/>
              </a:rPr>
              <a:t> de </a:t>
            </a:r>
            <a:r>
              <a:rPr lang="en-US" sz="3400" b="1" dirty="0" err="1">
                <a:effectLst/>
              </a:rPr>
              <a:t>oncologische</a:t>
            </a:r>
            <a:r>
              <a:rPr lang="en-US" sz="3400" b="1" dirty="0">
                <a:effectLst/>
              </a:rPr>
              <a:t> </a:t>
            </a:r>
            <a:r>
              <a:rPr lang="en-US" sz="3400" b="1" dirty="0" err="1">
                <a:effectLst/>
              </a:rPr>
              <a:t>patiënt</a:t>
            </a:r>
            <a:r>
              <a:rPr lang="en-US" sz="3400" b="1" dirty="0">
                <a:effectLst/>
              </a:rPr>
              <a:t> </a:t>
            </a:r>
            <a:r>
              <a:rPr lang="en-US" sz="3400" b="1" dirty="0" err="1">
                <a:effectLst/>
              </a:rPr>
              <a:t>vanuit</a:t>
            </a:r>
            <a:r>
              <a:rPr lang="en-US" sz="3400" b="1" dirty="0">
                <a:effectLst/>
              </a:rPr>
              <a:t> de HA </a:t>
            </a:r>
            <a:r>
              <a:rPr lang="en-US" sz="3400" b="1" dirty="0" err="1">
                <a:effectLst/>
              </a:rPr>
              <a:t>praktijk</a:t>
            </a:r>
            <a:r>
              <a:rPr lang="en-US" sz="3400" b="1" dirty="0">
                <a:effectLst/>
              </a:rPr>
              <a:t> </a:t>
            </a:r>
            <a:r>
              <a:rPr lang="en-US" sz="3400" b="1" dirty="0" err="1">
                <a:effectLst/>
              </a:rPr>
              <a:t>beter</a:t>
            </a:r>
            <a:r>
              <a:rPr lang="en-US" sz="3400" b="1" dirty="0">
                <a:effectLst/>
              </a:rPr>
              <a:t> ?</a:t>
            </a:r>
            <a:br>
              <a:rPr lang="en-US" sz="3400" dirty="0">
                <a:effectLst/>
              </a:rPr>
            </a:br>
            <a:endParaRPr lang="en-US" sz="3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6EAFC86-08E2-4BFF-2689-5848F73C4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699" y="2974509"/>
            <a:ext cx="4857857" cy="4544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POH </a:t>
            </a:r>
            <a:r>
              <a:rPr lang="en-US" dirty="0" err="1"/>
              <a:t>oncologie</a:t>
            </a:r>
            <a:r>
              <a:rPr lang="en-US" dirty="0"/>
              <a:t> in de </a:t>
            </a:r>
            <a:r>
              <a:rPr lang="en-US" dirty="0" err="1"/>
              <a:t>huisartsenpraktijk</a:t>
            </a:r>
            <a:endParaRPr lang="en-US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3">
            <a:extLst>
              <a:ext uri="{FF2B5EF4-FFF2-40B4-BE49-F238E27FC236}">
                <a16:creationId xmlns:a16="http://schemas.microsoft.com/office/drawing/2014/main" id="{C6E6C85C-3F6A-79AC-834D-8D310BCE1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r="29775"/>
          <a:stretch/>
        </p:blipFill>
        <p:spPr>
          <a:xfrm>
            <a:off x="5826494" y="10"/>
            <a:ext cx="6365506" cy="685799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DCFD9CB3-22DE-4D80-E810-B1BE03378AC2}"/>
              </a:ext>
            </a:extLst>
          </p:cNvPr>
          <p:cNvSpPr txBox="1"/>
          <p:nvPr/>
        </p:nvSpPr>
        <p:spPr>
          <a:xfrm>
            <a:off x="735473" y="5193119"/>
            <a:ext cx="2398252" cy="6001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err="1">
                <a:latin typeface="Calibri"/>
                <a:ea typeface="Calibri" panose="020F0502020204030204" pitchFamily="34" charset="0"/>
                <a:cs typeface="Calibri"/>
              </a:rPr>
              <a:t>Jorien</a:t>
            </a:r>
            <a:r>
              <a:rPr lang="en-US" sz="1400" dirty="0">
                <a:latin typeface="Calibri"/>
                <a:ea typeface="Calibri" panose="020F0502020204030204" pitchFamily="34" charset="0"/>
                <a:cs typeface="Calibri"/>
              </a:rPr>
              <a:t> van den Doel</a:t>
            </a:r>
            <a:endParaRPr lang="en-US" sz="1400" dirty="0"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400" dirty="0">
                <a:latin typeface="Calibri"/>
                <a:ea typeface="Calibri" panose="020F0502020204030204" pitchFamily="34" charset="0"/>
                <a:cs typeface="Calibri"/>
              </a:rPr>
              <a:t>Jolanda Dekker-</a:t>
            </a:r>
            <a:r>
              <a:rPr lang="en-US" sz="1400" dirty="0" err="1">
                <a:latin typeface="Calibri"/>
                <a:ea typeface="Calibri" panose="020F0502020204030204" pitchFamily="34" charset="0"/>
                <a:cs typeface="Calibri"/>
              </a:rPr>
              <a:t>Eversdijk</a:t>
            </a:r>
            <a:endParaRPr lang="en-US" sz="1400" dirty="0"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87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563893" y="1673817"/>
            <a:ext cx="5842860" cy="960895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Bariol" panose="02000506040000020003"/>
              </a:rPr>
              <a:t>Casuïstiek, Lies Karels</a:t>
            </a:r>
            <a:br>
              <a:rPr lang="nl-NL" dirty="0">
                <a:latin typeface="Bariol" panose="02000506040000020003"/>
              </a:rPr>
            </a:br>
            <a:br>
              <a:rPr lang="nl-NL" dirty="0">
                <a:latin typeface="Bariol" panose="02000506040000020003"/>
              </a:rPr>
            </a:br>
            <a:r>
              <a:rPr lang="nl-NL" dirty="0"/>
              <a:t> </a:t>
            </a:r>
            <a:br>
              <a:rPr lang="nl-NL" dirty="0"/>
            </a:b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1544FF6-1F54-485E-A75C-289240238F8D}"/>
              </a:ext>
            </a:extLst>
          </p:cNvPr>
          <p:cNvSpPr txBox="1"/>
          <p:nvPr/>
        </p:nvSpPr>
        <p:spPr>
          <a:xfrm>
            <a:off x="6096000" y="2832710"/>
            <a:ext cx="4489342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16 </a:t>
            </a:r>
            <a:r>
              <a:rPr lang="en-GB" dirty="0" err="1"/>
              <a:t>jaar</a:t>
            </a:r>
            <a:r>
              <a:rPr lang="en-GB" dirty="0"/>
              <a:t>, </a:t>
            </a:r>
            <a:r>
              <a:rPr lang="en-GB" dirty="0" err="1"/>
              <a:t>gemetastaseerd</a:t>
            </a:r>
            <a:r>
              <a:rPr lang="en-GB" dirty="0"/>
              <a:t> </a:t>
            </a:r>
            <a:r>
              <a:rPr lang="en-GB" dirty="0" err="1"/>
              <a:t>sarcoom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Uitbehandeld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Goede </a:t>
            </a:r>
            <a:r>
              <a:rPr lang="en-GB" sz="1800" dirty="0" err="1"/>
              <a:t>begeleiding</a:t>
            </a:r>
            <a:r>
              <a:rPr lang="en-GB" sz="1800" dirty="0"/>
              <a:t> </a:t>
            </a:r>
            <a:r>
              <a:rPr lang="en-GB" sz="1800" dirty="0" err="1"/>
              <a:t>voor</a:t>
            </a:r>
            <a:r>
              <a:rPr lang="en-GB" sz="1800" dirty="0"/>
              <a:t> </a:t>
            </a:r>
            <a:r>
              <a:rPr lang="en-GB" dirty="0" err="1"/>
              <a:t>haarzelf</a:t>
            </a:r>
            <a:r>
              <a:rPr lang="en-GB" sz="1800" dirty="0"/>
              <a:t> in </a:t>
            </a:r>
            <a:r>
              <a:rPr lang="en-GB" sz="1800" dirty="0" err="1"/>
              <a:t>tweede</a:t>
            </a:r>
            <a:r>
              <a:rPr lang="en-GB" sz="1800" dirty="0"/>
              <a:t> </a:t>
            </a:r>
            <a:r>
              <a:rPr lang="en-GB" sz="1800" dirty="0" err="1"/>
              <a:t>lijn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Ouders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broertje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987C4E-F66E-384C-A784-C7460DEE9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F04EBD-1A72-F740-9811-DD8E2A296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</p:spTree>
    <p:extLst>
      <p:ext uri="{BB962C8B-B14F-4D97-AF65-F5344CB8AC3E}">
        <p14:creationId xmlns:p14="http://schemas.microsoft.com/office/powerpoint/2010/main" val="2123134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F6F40-EB17-8149-9639-897FF3B5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083033D5-684C-AC44-A028-8867B0B57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25839" y="2001794"/>
            <a:ext cx="6006579" cy="2481149"/>
          </a:xfrm>
          <a:prstGeom prst="rect">
            <a:avLst/>
          </a:prstGeom>
        </p:spPr>
      </p:pic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9B37C5-B888-3B4B-ABAB-41F46D03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0EE69F-1F5C-EC4B-8A37-E010A173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</p:spTree>
    <p:extLst>
      <p:ext uri="{BB962C8B-B14F-4D97-AF65-F5344CB8AC3E}">
        <p14:creationId xmlns:p14="http://schemas.microsoft.com/office/powerpoint/2010/main" val="149183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9479C-97EE-E8F5-E727-7488E583D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Aanleiding tot actie</a:t>
            </a:r>
            <a:br>
              <a:rPr lang="nl-NL" dirty="0"/>
            </a:br>
            <a:r>
              <a:rPr lang="nl-NL" sz="2700" dirty="0"/>
              <a:t>Veel patiënten missen begeleiding, van aanbod naar ondersteuning</a:t>
            </a: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55920021-90F8-AC41-C065-FF50E61425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313" y="2155715"/>
            <a:ext cx="6536121" cy="3654410"/>
          </a:xfrm>
          <a:prstGeom prst="rect">
            <a:avLst/>
          </a:prstGeom>
        </p:spPr>
      </p:pic>
      <p:sp>
        <p:nvSpPr>
          <p:cNvPr id="15" name="Tijdelijke aanduiding voor datum 14">
            <a:extLst>
              <a:ext uri="{FF2B5EF4-FFF2-40B4-BE49-F238E27FC236}">
                <a16:creationId xmlns:a16="http://schemas.microsoft.com/office/drawing/2014/main" id="{9498EC46-2516-5442-A632-FE9461E3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16" name="Tijdelijke aanduiding voor voettekst 15">
            <a:extLst>
              <a:ext uri="{FF2B5EF4-FFF2-40B4-BE49-F238E27FC236}">
                <a16:creationId xmlns:a16="http://schemas.microsoft.com/office/drawing/2014/main" id="{9C756F42-C713-3247-99F4-34E4F109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</p:spTree>
    <p:extLst>
      <p:ext uri="{BB962C8B-B14F-4D97-AF65-F5344CB8AC3E}">
        <p14:creationId xmlns:p14="http://schemas.microsoft.com/office/powerpoint/2010/main" val="40739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A62752C-1A99-F34B-9BB1-DAC81FC964C4}"/>
              </a:ext>
            </a:extLst>
          </p:cNvPr>
          <p:cNvSpPr txBox="1">
            <a:spLocks/>
          </p:cNvSpPr>
          <p:nvPr/>
        </p:nvSpPr>
        <p:spPr>
          <a:xfrm>
            <a:off x="759125" y="374366"/>
            <a:ext cx="9824553" cy="5317147"/>
          </a:xfrm>
          <a:prstGeom prst="rect">
            <a:avLst/>
          </a:prstGeom>
          <a:solidFill>
            <a:srgbClr val="E3ECF6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1C1C40"/>
                </a:solidFill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400" b="0" i="0" u="none" strike="noStrike" kern="1200" cap="none" spc="0" normalizeH="0" baseline="0" noProof="0">
              <a:ln>
                <a:noFill/>
              </a:ln>
              <a:solidFill>
                <a:srgbClr val="1C1C40"/>
              </a:solidFill>
              <a:effectLst/>
              <a:uLnTx/>
              <a:uFillTx/>
              <a:latin typeface="Bariol" panose="02000506040000020003" pitchFamily="2" charset="0"/>
              <a:ea typeface="+mj-ea"/>
              <a:cs typeface="+mj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711E2AB-CEC2-4808-BEC7-D59A4607D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47761"/>
            <a:ext cx="5060394" cy="2637865"/>
          </a:xfrm>
          <a:prstGeom prst="rect">
            <a:avLst/>
          </a:prstGeom>
        </p:spPr>
      </p:pic>
      <p:sp>
        <p:nvSpPr>
          <p:cNvPr id="4" name="Titel 2">
            <a:extLst>
              <a:ext uri="{FF2B5EF4-FFF2-40B4-BE49-F238E27FC236}">
                <a16:creationId xmlns:a16="http://schemas.microsoft.com/office/drawing/2014/main" id="{A30290F1-EA93-B847-A4C5-F17E7E0A89BD}"/>
              </a:ext>
            </a:extLst>
          </p:cNvPr>
          <p:cNvSpPr txBox="1">
            <a:spLocks/>
          </p:cNvSpPr>
          <p:nvPr/>
        </p:nvSpPr>
        <p:spPr>
          <a:xfrm>
            <a:off x="1297853" y="344516"/>
            <a:ext cx="5904656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rgbClr val="232058"/>
                </a:solidFill>
                <a:latin typeface="Bariol" panose="02000506040000020003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nivers Condensed" panose="020B0506020202050204" pitchFamily="34" charset="0"/>
              </a:rPr>
              <a:t>Maar we zijn er nog niet…</a:t>
            </a:r>
          </a:p>
        </p:txBody>
      </p:sp>
      <p:sp>
        <p:nvSpPr>
          <p:cNvPr id="5" name="Tijdelijke aanduiding voor inhoud 1">
            <a:extLst>
              <a:ext uri="{FF2B5EF4-FFF2-40B4-BE49-F238E27FC236}">
                <a16:creationId xmlns:a16="http://schemas.microsoft.com/office/drawing/2014/main" id="{A6E7F6AD-3CAF-9241-AC29-3CA9DB63D01B}"/>
              </a:ext>
            </a:extLst>
          </p:cNvPr>
          <p:cNvSpPr txBox="1">
            <a:spLocks/>
          </p:cNvSpPr>
          <p:nvPr/>
        </p:nvSpPr>
        <p:spPr>
          <a:xfrm>
            <a:off x="1297853" y="1356582"/>
            <a:ext cx="8087092" cy="3546705"/>
          </a:xfrm>
          <a:prstGeom prst="rect">
            <a:avLst/>
          </a:prstGeom>
        </p:spPr>
        <p:txBody>
          <a:bodyPr numCol="1"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IKNL	800.000 mensen in Nederland leven met / na kanker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KWF 	86% ervaart klachten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NFK 	5% ervaart late gevolgen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Richtlijn 	Verwijzing lijkt nodig voor 30-45%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“Nazorg schiet ernstig tekort” (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NOS, 12 april 2019, op basis van rapport NFK en IKNL)</a:t>
            </a:r>
          </a:p>
          <a:p>
            <a:pPr marL="0" marR="0" lvl="0" indent="0" algn="l" defTabSz="914400" rtl="0" eaLnBrk="1" fontAlgn="base" latinLnBrk="0" hangingPunct="1">
              <a:lnSpc>
                <a:spcPct val="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Onze ervaring is dat er nog onvoldoende wordt </a:t>
            </a:r>
          </a:p>
          <a:p>
            <a:pPr marL="0" marR="0" lvl="0" indent="0" algn="l" defTabSz="914400" rtl="0" eaLnBrk="1" fontAlgn="base" latinLnBrk="0" hangingPunct="1">
              <a:lnSpc>
                <a:spcPct val="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gezorgd voor mensen die langdurig leven </a:t>
            </a:r>
          </a:p>
          <a:p>
            <a:pPr marL="0" marR="0" lvl="0" indent="0" algn="l" defTabSz="914400" rtl="0" eaLnBrk="1" fontAlgn="base" latinLnBrk="0" hangingPunct="1">
              <a:lnSpc>
                <a:spcPct val="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met kanker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” </a:t>
            </a:r>
          </a:p>
          <a:p>
            <a:pPr marL="0" marR="0" lvl="0" indent="0" algn="l" defTabSz="914400" rtl="0" eaLnBrk="1" fontAlgn="base" latinLnBrk="0" hangingPunct="1">
              <a:lnSpc>
                <a:spcPct val="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Jourik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Gietema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Internist oncoloog UMC </a:t>
            </a:r>
          </a:p>
          <a:p>
            <a:pPr marL="0" marR="0" lvl="0" indent="0" algn="l" defTabSz="914400" rtl="0" eaLnBrk="1" fontAlgn="base" latinLnBrk="0" hangingPunct="1">
              <a:lnSpc>
                <a:spcPct val="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Groningen in AD sept 2020)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nl-NL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F050C4B-7D80-40F4-B8C4-2C7720C8B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936">
            <a:off x="7421563" y="478002"/>
            <a:ext cx="4490749" cy="1759822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A096C51-4947-8449-8353-4C3F5AB89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DB8FEB-BFA5-4243-BB9E-47A86A28C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</p:spTree>
    <p:extLst>
      <p:ext uri="{BB962C8B-B14F-4D97-AF65-F5344CB8AC3E}">
        <p14:creationId xmlns:p14="http://schemas.microsoft.com/office/powerpoint/2010/main" val="387444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954D3-53E4-AFBD-F446-6FB16BD62EE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270625" y="860425"/>
            <a:ext cx="5921375" cy="1273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Waarom</a:t>
            </a:r>
            <a:r>
              <a:rPr lang="en-US" sz="2400" b="1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dit</a:t>
            </a:r>
            <a:r>
              <a:rPr lang="en-US" sz="2400" b="1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cap="all" spc="3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initiatief</a:t>
            </a:r>
            <a:r>
              <a:rPr lang="en-US" sz="2400" b="1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AC01734-BFAC-B39C-3612-12F4D743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8" r="26358"/>
          <a:stretch/>
        </p:blipFill>
        <p:spPr>
          <a:xfrm>
            <a:off x="0" y="-8965"/>
            <a:ext cx="4876780" cy="6875929"/>
          </a:xfrm>
          <a:prstGeom prst="rect">
            <a:avLst/>
          </a:prstGeom>
        </p:spPr>
      </p:pic>
      <p:graphicFrame>
        <p:nvGraphicFramePr>
          <p:cNvPr id="7" name="Tijdelijke aanduiding voor inhoud 2">
            <a:extLst>
              <a:ext uri="{FF2B5EF4-FFF2-40B4-BE49-F238E27FC236}">
                <a16:creationId xmlns:a16="http://schemas.microsoft.com/office/drawing/2014/main" id="{F3BD30AE-D518-8315-7D13-2A74854376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235590"/>
              </p:ext>
            </p:extLst>
          </p:nvPr>
        </p:nvGraphicFramePr>
        <p:xfrm>
          <a:off x="5566943" y="2133600"/>
          <a:ext cx="6005933" cy="377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040BBD89-695D-5045-BD91-E4BDD31A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F8B7A901-6722-054D-A8BB-8B498753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</p:spTree>
    <p:extLst>
      <p:ext uri="{BB962C8B-B14F-4D97-AF65-F5344CB8AC3E}">
        <p14:creationId xmlns:p14="http://schemas.microsoft.com/office/powerpoint/2010/main" val="129814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954D3-53E4-AFBD-F446-6FB16BD62EE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454022" y="942340"/>
            <a:ext cx="7704137" cy="12731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kern="1200" cap="all" spc="30" baseline="0" dirty="0" err="1">
                <a:latin typeface="+mj-lt"/>
                <a:ea typeface="+mj-ea"/>
                <a:cs typeface="+mj-cs"/>
              </a:rPr>
              <a:t>Nadruk</a:t>
            </a:r>
            <a:r>
              <a:rPr lang="en-US" sz="2400" b="1" kern="1200" cap="all" spc="30" baseline="0" dirty="0">
                <a:latin typeface="+mj-lt"/>
                <a:ea typeface="+mj-ea"/>
                <a:cs typeface="+mj-cs"/>
              </a:rPr>
              <a:t> van de </a:t>
            </a:r>
            <a:r>
              <a:rPr lang="en-US" sz="2400" b="1" dirty="0"/>
              <a:t>pOH </a:t>
            </a:r>
            <a:r>
              <a:rPr lang="en-US" sz="2400" b="1" dirty="0" err="1"/>
              <a:t>oncologie</a:t>
            </a:r>
            <a:r>
              <a:rPr lang="en-US" sz="2400" b="1" dirty="0"/>
              <a:t> </a:t>
            </a:r>
            <a:r>
              <a:rPr lang="en-US" sz="2400" b="1" kern="1200" cap="all" spc="30" baseline="0" dirty="0" err="1">
                <a:latin typeface="+mj-lt"/>
                <a:ea typeface="+mj-ea"/>
                <a:cs typeface="+mj-cs"/>
              </a:rPr>
              <a:t>ligt</a:t>
            </a:r>
            <a:r>
              <a:rPr lang="en-US" sz="2400" b="1" kern="1200" cap="all" spc="30" baseline="0" dirty="0">
                <a:latin typeface="+mj-lt"/>
                <a:ea typeface="+mj-ea"/>
                <a:cs typeface="+mj-cs"/>
              </a:rPr>
              <a:t> op:</a:t>
            </a:r>
            <a:br>
              <a:rPr lang="en-US" sz="2400" b="1" kern="1200" cap="all" spc="30" baseline="0" dirty="0">
                <a:effectLst/>
              </a:rPr>
            </a:br>
            <a:endParaRPr lang="en-US" sz="2400" b="1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Afbeelding 11" descr="Afbeelding met persoon, binnen, computer&#10;&#10;Automatisch gegenereerde beschrijving">
            <a:extLst>
              <a:ext uri="{FF2B5EF4-FFF2-40B4-BE49-F238E27FC236}">
                <a16:creationId xmlns:a16="http://schemas.microsoft.com/office/drawing/2014/main" id="{CE42AAF9-C775-D3AB-99E5-3D4CB0B283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8" r="17580" b="2"/>
          <a:stretch/>
        </p:blipFill>
        <p:spPr>
          <a:xfrm>
            <a:off x="0" y="0"/>
            <a:ext cx="4864061" cy="6858000"/>
          </a:xfrm>
          <a:prstGeom prst="rect">
            <a:avLst/>
          </a:prstGeom>
        </p:spPr>
      </p:pic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F3007AED-C3BC-BA16-0ADB-B5B187AE6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207803"/>
              </p:ext>
            </p:extLst>
          </p:nvPr>
        </p:nvGraphicFramePr>
        <p:xfrm>
          <a:off x="5566943" y="2133600"/>
          <a:ext cx="6005933" cy="377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ijdelijke aanduiding voor datum 7">
            <a:extLst>
              <a:ext uri="{FF2B5EF4-FFF2-40B4-BE49-F238E27FC236}">
                <a16:creationId xmlns:a16="http://schemas.microsoft.com/office/drawing/2014/main" id="{F3914B7C-EF12-1F44-A599-7F47326F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 dirty="0"/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7307E0F9-9B3F-0C4F-817F-14E99846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</p:spTree>
    <p:extLst>
      <p:ext uri="{BB962C8B-B14F-4D97-AF65-F5344CB8AC3E}">
        <p14:creationId xmlns:p14="http://schemas.microsoft.com/office/powerpoint/2010/main" val="157269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954D3-53E4-AFBD-F446-6FB16BD6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31" y="170828"/>
            <a:ext cx="9740345" cy="57712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400" b="1" dirty="0">
                <a:solidFill>
                  <a:srgbClr val="232058"/>
                </a:solidFill>
                <a:ea typeface="+mj-lt"/>
                <a:cs typeface="+mj-lt"/>
              </a:rPr>
              <a:t>Wat </a:t>
            </a:r>
            <a:r>
              <a:rPr lang="en-GB" sz="2400" b="1" dirty="0" err="1">
                <a:solidFill>
                  <a:srgbClr val="232058"/>
                </a:solidFill>
                <a:ea typeface="+mj-lt"/>
                <a:cs typeface="+mj-lt"/>
              </a:rPr>
              <a:t>zijn</a:t>
            </a:r>
            <a:r>
              <a:rPr lang="en-GB" sz="2400" b="1" dirty="0">
                <a:solidFill>
                  <a:srgbClr val="232058"/>
                </a:solidFill>
                <a:ea typeface="+mj-lt"/>
                <a:cs typeface="+mj-lt"/>
              </a:rPr>
              <a:t> de </a:t>
            </a:r>
            <a:r>
              <a:rPr lang="en-GB" sz="2400" b="1" dirty="0" err="1">
                <a:solidFill>
                  <a:srgbClr val="232058"/>
                </a:solidFill>
                <a:ea typeface="+mj-lt"/>
                <a:cs typeface="+mj-lt"/>
              </a:rPr>
              <a:t>verschillen</a:t>
            </a:r>
            <a:r>
              <a:rPr lang="en-GB" sz="2400" b="1" dirty="0">
                <a:solidFill>
                  <a:srgbClr val="232058"/>
                </a:solidFill>
                <a:ea typeface="+mj-lt"/>
                <a:cs typeface="+mj-lt"/>
              </a:rPr>
              <a:t> </a:t>
            </a:r>
            <a:r>
              <a:rPr lang="en-GB" sz="2400" b="1" dirty="0" err="1">
                <a:solidFill>
                  <a:srgbClr val="232058"/>
                </a:solidFill>
                <a:ea typeface="+mj-lt"/>
                <a:cs typeface="+mj-lt"/>
              </a:rPr>
              <a:t>en</a:t>
            </a:r>
            <a:r>
              <a:rPr lang="en-GB" sz="2400" b="1" dirty="0">
                <a:solidFill>
                  <a:srgbClr val="232058"/>
                </a:solidFill>
                <a:ea typeface="+mj-lt"/>
                <a:cs typeface="+mj-lt"/>
              </a:rPr>
              <a:t> </a:t>
            </a:r>
            <a:r>
              <a:rPr lang="en-GB" sz="2400" b="1" dirty="0" err="1">
                <a:solidFill>
                  <a:srgbClr val="232058"/>
                </a:solidFill>
                <a:ea typeface="+mj-lt"/>
                <a:cs typeface="+mj-lt"/>
              </a:rPr>
              <a:t>overeenkomsten</a:t>
            </a:r>
            <a:r>
              <a:rPr lang="en-GB" sz="2400" b="1" dirty="0">
                <a:solidFill>
                  <a:srgbClr val="232058"/>
                </a:solidFill>
                <a:ea typeface="+mj-lt"/>
                <a:cs typeface="+mj-lt"/>
              </a:rPr>
              <a:t>?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DC0A6B-BFFA-97FC-2B10-DDE9D33F42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75281" y="747955"/>
            <a:ext cx="11322656" cy="5590296"/>
          </a:xfrm>
          <a:prstGeom prst="rect">
            <a:avLst/>
          </a:prstGeom>
          <a:noFill/>
        </p:spPr>
      </p:pic>
      <p:sp>
        <p:nvSpPr>
          <p:cNvPr id="13" name="Tijdelijke aanduiding voor datum 12">
            <a:extLst>
              <a:ext uri="{FF2B5EF4-FFF2-40B4-BE49-F238E27FC236}">
                <a16:creationId xmlns:a16="http://schemas.microsoft.com/office/drawing/2014/main" id="{E8C67FE3-376D-F24E-8E5E-5C99C0079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8C897FA9-74BC-6647-A573-E9109ECC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</p:spTree>
    <p:extLst>
      <p:ext uri="{BB962C8B-B14F-4D97-AF65-F5344CB8AC3E}">
        <p14:creationId xmlns:p14="http://schemas.microsoft.com/office/powerpoint/2010/main" val="1752321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954D3-53E4-AFBD-F446-6FB16BD62EE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70021" y="884204"/>
            <a:ext cx="7704138" cy="12731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kern="1200" cap="all" spc="30" baseline="0" dirty="0">
                <a:latin typeface="+mj-lt"/>
                <a:ea typeface="+mj-ea"/>
                <a:cs typeface="+mj-cs"/>
              </a:rPr>
              <a:t>de </a:t>
            </a:r>
            <a:r>
              <a:rPr lang="en-US" sz="2400" b="1" dirty="0"/>
              <a:t>pOH </a:t>
            </a:r>
            <a:r>
              <a:rPr lang="en-US" sz="2400" b="1" dirty="0" err="1"/>
              <a:t>oncologie</a:t>
            </a:r>
            <a:r>
              <a:rPr lang="en-US" sz="2400" b="1" dirty="0"/>
              <a:t>:</a:t>
            </a:r>
            <a:br>
              <a:rPr lang="en-US" sz="2400" b="1" kern="1200" cap="all" spc="30" baseline="0" dirty="0">
                <a:effectLst/>
              </a:rPr>
            </a:br>
            <a:endParaRPr lang="en-US" sz="2400" b="1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F3007AED-C3BC-BA16-0ADB-B5B187AE6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125600"/>
              </p:ext>
            </p:extLst>
          </p:nvPr>
        </p:nvGraphicFramePr>
        <p:xfrm>
          <a:off x="770021" y="1520792"/>
          <a:ext cx="10857297" cy="4456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201D426C-6F0E-BE4B-9C88-16F5866D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8B04860E-1BE1-2648-B72D-C9F02851C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</p:spTree>
    <p:extLst>
      <p:ext uri="{BB962C8B-B14F-4D97-AF65-F5344CB8AC3E}">
        <p14:creationId xmlns:p14="http://schemas.microsoft.com/office/powerpoint/2010/main" val="252886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954D3-53E4-AFBD-F446-6FB16BD62E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0093" y="956127"/>
            <a:ext cx="10691813" cy="13700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>
                <a:effectLst/>
              </a:rPr>
              <a:t>Zorgplan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en</a:t>
            </a:r>
            <a:r>
              <a:rPr lang="en-US" sz="2400" b="1" dirty="0">
                <a:effectLst/>
              </a:rPr>
              <a:t> </a:t>
            </a:r>
            <a:r>
              <a:rPr lang="en-US" sz="2400" b="1" dirty="0" err="1">
                <a:effectLst/>
              </a:rPr>
              <a:t>handreiking</a:t>
            </a:r>
            <a:r>
              <a:rPr lang="en-US" sz="2400" b="1" dirty="0">
                <a:effectLst/>
              </a:rPr>
              <a:t> van de ZEL</a:t>
            </a:r>
            <a:br>
              <a:rPr lang="en-US" sz="2400" b="1" kern="1200" cap="all" spc="30" baseline="0" dirty="0">
                <a:effectLst/>
              </a:rPr>
            </a:br>
            <a:endParaRPr lang="en-US" sz="2400" b="1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F3007AED-C3BC-BA16-0ADB-B5B187AE6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348632"/>
              </p:ext>
            </p:extLst>
          </p:nvPr>
        </p:nvGraphicFramePr>
        <p:xfrm>
          <a:off x="6493164" y="1708022"/>
          <a:ext cx="5199785" cy="344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 descr="Afbeelding met Website&#10;&#10;Automatisch gegenereerde beschrijving">
            <a:extLst>
              <a:ext uri="{FF2B5EF4-FFF2-40B4-BE49-F238E27FC236}">
                <a16:creationId xmlns:a16="http://schemas.microsoft.com/office/drawing/2014/main" id="{1FF54E6F-79BE-5D40-A745-33C16912BA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5" r="6690"/>
          <a:stretch/>
        </p:blipFill>
        <p:spPr>
          <a:xfrm>
            <a:off x="499051" y="1776294"/>
            <a:ext cx="5395405" cy="2998906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6BDD4296-4A2A-A845-974B-A7760963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A5B3E793-6AC0-0341-9A19-E5583182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</p:spTree>
    <p:extLst>
      <p:ext uri="{BB962C8B-B14F-4D97-AF65-F5344CB8AC3E}">
        <p14:creationId xmlns:p14="http://schemas.microsoft.com/office/powerpoint/2010/main" val="10656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682" y="0"/>
            <a:ext cx="6154318" cy="685859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BB14000-4700-B345-95B3-2653BDFDD55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333688" cy="6858000"/>
          </a:xfrm>
          <a:prstGeom prst="rect">
            <a:avLst/>
          </a:prstGeom>
          <a:solidFill>
            <a:srgbClr val="E3ECF6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1C1C40"/>
                </a:solidFill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F5885B3-A81A-644D-BF4D-81126CDC7A31}"/>
              </a:ext>
            </a:extLst>
          </p:cNvPr>
          <p:cNvSpPr txBox="1">
            <a:spLocks/>
          </p:cNvSpPr>
          <p:nvPr/>
        </p:nvSpPr>
        <p:spPr>
          <a:xfrm>
            <a:off x="745211" y="762778"/>
            <a:ext cx="8087093" cy="1325563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rgbClr val="232058"/>
                </a:solidFill>
                <a:latin typeface="Bariol" panose="02000506040000020003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32058"/>
                </a:solidFill>
                <a:latin typeface="Bariol" panose="02000506040000020003" pitchFamily="2" charset="0"/>
              </a:defRPr>
            </a:lvl9pPr>
          </a:lstStyle>
          <a:p>
            <a:r>
              <a:rPr lang="nl-NL" sz="4000" dirty="0"/>
              <a:t>Casuïstiek </a:t>
            </a:r>
            <a:r>
              <a:rPr lang="nl-NL" sz="4000" dirty="0" err="1"/>
              <a:t>mevr</a:t>
            </a:r>
            <a:r>
              <a:rPr lang="nl-NL" sz="4000" dirty="0"/>
              <a:t> de Vries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BE4BD0-CB4A-4690-846A-2515528A6855}"/>
              </a:ext>
            </a:extLst>
          </p:cNvPr>
          <p:cNvSpPr txBox="1"/>
          <p:nvPr/>
        </p:nvSpPr>
        <p:spPr>
          <a:xfrm>
            <a:off x="839182" y="1973956"/>
            <a:ext cx="4838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61 jaar, </a:t>
            </a:r>
            <a:r>
              <a:rPr lang="nl-NL" err="1"/>
              <a:t>oropharynxcarcinoom</a:t>
            </a:r>
            <a:endParaRPr lang="nl-NL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Moeite met eten na de behandelingen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Lactose intolerant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Depressief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Arbeidsongeschikt op dit moment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7702B3-8BC0-ED43-8E45-5C0E9464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18 april 2023</a:t>
            </a:r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68C573-57BE-5244-834A-E3A9503D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POH oncologie in de huisartsenpraktijk</a:t>
            </a:r>
          </a:p>
        </p:txBody>
      </p:sp>
    </p:spTree>
    <p:extLst>
      <p:ext uri="{BB962C8B-B14F-4D97-AF65-F5344CB8AC3E}">
        <p14:creationId xmlns:p14="http://schemas.microsoft.com/office/powerpoint/2010/main" val="107017091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9bef370-51b6-4993-b020-42262f228fc3">
      <Terms xmlns="http://schemas.microsoft.com/office/infopath/2007/PartnerControls"/>
    </lcf76f155ced4ddcb4097134ff3c332f>
    <TaxCatchAll xmlns="a91f954e-df01-48bf-89e6-e0e988bbb9a6" xsi:nil="true"/>
    <Datum xmlns="69bef370-51b6-4993-b020-42262f228f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5A50CEA6CF44895E6219A0B8C4275" ma:contentTypeVersion="15" ma:contentTypeDescription="Een nieuw document maken." ma:contentTypeScope="" ma:versionID="5b8f1fa5843677240f9cd812babef648">
  <xsd:schema xmlns:xsd="http://www.w3.org/2001/XMLSchema" xmlns:xs="http://www.w3.org/2001/XMLSchema" xmlns:p="http://schemas.microsoft.com/office/2006/metadata/properties" xmlns:ns2="69bef370-51b6-4993-b020-42262f228fc3" xmlns:ns3="a91f954e-df01-48bf-89e6-e0e988bbb9a6" targetNamespace="http://schemas.microsoft.com/office/2006/metadata/properties" ma:root="true" ma:fieldsID="351b396bc969ec40672bd8c9a9087080" ns2:_="" ns3:_="">
    <xsd:import namespace="69bef370-51b6-4993-b020-42262f228fc3"/>
    <xsd:import namespace="a91f954e-df01-48bf-89e6-e0e988bbb9a6"/>
    <xsd:element name="properties">
      <xsd:complexType>
        <xsd:sequence>
          <xsd:element name="documentManagement">
            <xsd:complexType>
              <xsd:all>
                <xsd:element ref="ns2:Datum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ef370-51b6-4993-b020-42262f228fc3" elementFormDefault="qualified">
    <xsd:import namespace="http://schemas.microsoft.com/office/2006/documentManagement/types"/>
    <xsd:import namespace="http://schemas.microsoft.com/office/infopath/2007/PartnerControls"/>
    <xsd:element name="Datum" ma:index="8" nillable="true" ma:displayName="Datum" ma:format="DateOnly" ma:internalName="Datum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7c86a4bc-adde-482e-be58-c99968a365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f954e-df01-48bf-89e6-e0e988bbb9a6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232a132-e266-416c-9ec9-74ec6f842249}" ma:internalName="TaxCatchAll" ma:showField="CatchAllData" ma:web="a91f954e-df01-48bf-89e6-e0e988bbb9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87B8CC-B6AE-4F5A-9206-C7251F0D47E1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8887fd89-1e0a-4388-bd44-a27505826380"/>
    <ds:schemaRef ds:uri="http://purl.org/dc/terms/"/>
    <ds:schemaRef ds:uri="http://schemas.openxmlformats.org/package/2006/metadata/core-properties"/>
    <ds:schemaRef ds:uri="a6f8e278-2cf3-404d-ae54-61a4d2a2bbf7"/>
  </ds:schemaRefs>
</ds:datastoreItem>
</file>

<file path=customXml/itemProps2.xml><?xml version="1.0" encoding="utf-8"?>
<ds:datastoreItem xmlns:ds="http://schemas.openxmlformats.org/officeDocument/2006/customXml" ds:itemID="{7E271E38-8D52-490E-B44E-73491F3A30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2C8A77-3CB9-4750-B658-99F1FB7552B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478</Words>
  <Application>Microsoft Office PowerPoint</Application>
  <PresentationFormat>Breedbeeld</PresentationFormat>
  <Paragraphs>82</Paragraphs>
  <Slides>11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Bariol</vt:lpstr>
      <vt:lpstr>Calibri</vt:lpstr>
      <vt:lpstr>Calisto MT</vt:lpstr>
      <vt:lpstr>Univers Condensed</vt:lpstr>
      <vt:lpstr>ChronicleVTI</vt:lpstr>
      <vt:lpstr>Kan de zorg voor de oncologische patiënt vanuit de HA praktijk beter ? </vt:lpstr>
      <vt:lpstr>Aanleiding tot actie Veel patiënten missen begeleiding, van aanbod naar ondersteuning</vt:lpstr>
      <vt:lpstr>PowerPoint-presentatie</vt:lpstr>
      <vt:lpstr>Waarom dit initiatief?</vt:lpstr>
      <vt:lpstr>Nadruk van de pOH oncologie ligt op: </vt:lpstr>
      <vt:lpstr>Wat zijn de verschillen en overeenkomsten?</vt:lpstr>
      <vt:lpstr>de pOH oncologie: </vt:lpstr>
      <vt:lpstr>Zorgplan en handreiking van de ZEL </vt:lpstr>
      <vt:lpstr>PowerPoint-presentatie</vt:lpstr>
      <vt:lpstr>Casuïstiek, Lies Karels    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de zorg voor de oncologische patiënt vanuit de HA praktijk beter ?</dc:title>
  <dc:creator>Pieter Dekker</dc:creator>
  <cp:lastModifiedBy>Hans Ooms</cp:lastModifiedBy>
  <cp:revision>4</cp:revision>
  <dcterms:created xsi:type="dcterms:W3CDTF">2023-04-10T11:41:29Z</dcterms:created>
  <dcterms:modified xsi:type="dcterms:W3CDTF">2023-04-18T14:40:05Z</dcterms:modified>
</cp:coreProperties>
</file>