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0"/>
  </p:notesMasterIdLst>
  <p:sldIdLst>
    <p:sldId id="256" r:id="rId3"/>
    <p:sldId id="262" r:id="rId4"/>
    <p:sldId id="277" r:id="rId5"/>
    <p:sldId id="258" r:id="rId6"/>
    <p:sldId id="263" r:id="rId7"/>
    <p:sldId id="259" r:id="rId8"/>
    <p:sldId id="260" r:id="rId9"/>
    <p:sldId id="275" r:id="rId10"/>
    <p:sldId id="281" r:id="rId11"/>
    <p:sldId id="280" r:id="rId12"/>
    <p:sldId id="287" r:id="rId13"/>
    <p:sldId id="282" r:id="rId14"/>
    <p:sldId id="284" r:id="rId15"/>
    <p:sldId id="283" r:id="rId16"/>
    <p:sldId id="286" r:id="rId17"/>
    <p:sldId id="285" r:id="rId18"/>
    <p:sldId id="289" r:id="rId19"/>
    <p:sldId id="293" r:id="rId20"/>
    <p:sldId id="288" r:id="rId21"/>
    <p:sldId id="291" r:id="rId22"/>
    <p:sldId id="290" r:id="rId23"/>
    <p:sldId id="276" r:id="rId24"/>
    <p:sldId id="278" r:id="rId25"/>
    <p:sldId id="279" r:id="rId26"/>
    <p:sldId id="297" r:id="rId27"/>
    <p:sldId id="300" r:id="rId28"/>
    <p:sldId id="298" r:id="rId29"/>
    <p:sldId id="299" r:id="rId30"/>
    <p:sldId id="269" r:id="rId31"/>
    <p:sldId id="267" r:id="rId32"/>
    <p:sldId id="301" r:id="rId33"/>
    <p:sldId id="303" r:id="rId34"/>
    <p:sldId id="296" r:id="rId35"/>
    <p:sldId id="295" r:id="rId36"/>
    <p:sldId id="302" r:id="rId37"/>
    <p:sldId id="271" r:id="rId38"/>
    <p:sldId id="272" r:id="rId3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86" d="100"/>
          <a:sy n="86" d="100"/>
        </p:scale>
        <p:origin x="13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ustomXml" Target="../customXml/item2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636EF-9195-4BF1-B941-E0A4AACFDD97}" type="datetimeFigureOut">
              <a:rPr lang="nl-NL" smtClean="0"/>
              <a:t>8-6-2021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7423C-4D53-4A6D-8BBC-9E1BA63EC0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1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7423C-4D53-4A6D-8BBC-9E1BA63EC02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3567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7423C-4D53-4A6D-8BBC-9E1BA63EC02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4255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094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2262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4807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08-06-2021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2767-C73F-8447-85C4-7FD68052FBE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02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08-06-2021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2767-C73F-8447-85C4-7FD68052FBE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07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08-06-2021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2767-C73F-8447-85C4-7FD68052FBE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10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08-06-2021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2767-C73F-8447-85C4-7FD68052FBE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68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08-06-2021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2767-C73F-8447-85C4-7FD68052FBE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1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08-06-2021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2767-C73F-8447-85C4-7FD68052FBE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50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08-06-2021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2767-C73F-8447-85C4-7FD68052FBE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70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08-06-2021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2767-C73F-8447-85C4-7FD68052FBE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9569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08-06-2021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2767-C73F-8447-85C4-7FD68052FBE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65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08-06-2021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2767-C73F-8447-85C4-7FD68052FBE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84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08-06-2021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2767-C73F-8447-85C4-7FD68052FBE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57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39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3056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48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06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835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471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08-06-2021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971CD-3AED-4B47-B876-DCE659DAF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961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r>
              <a:rPr lang="nl-NL">
                <a:solidFill>
                  <a:prstClr val="black">
                    <a:tint val="75000"/>
                  </a:prstClr>
                </a:solidFill>
              </a:rPr>
              <a:t>08-06-2021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9DE22767-C73F-8447-85C4-7FD68052FBE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34290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DFB5F01-1EC0-9C4C-82A9-5F75006C243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0BE01C30-7E75-C740-BAF4-B6B2CD5F9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181600"/>
            <a:ext cx="9144000" cy="2230438"/>
          </a:xfrm>
        </p:spPr>
        <p:txBody>
          <a:bodyPr/>
          <a:lstStyle/>
          <a:p>
            <a:r>
              <a:rPr lang="en-US" sz="2800" dirty="0">
                <a:latin typeface="Titillium Regular Upright" pitchFamily="2" charset="77"/>
              </a:rPr>
              <a:t>Inge Gobes-de Punder, sportarts</a:t>
            </a:r>
            <a:endParaRPr lang="nl-NL" sz="2800" dirty="0">
              <a:latin typeface="Titillium Regular Upright" pitchFamily="2" charset="77"/>
            </a:endParaRPr>
          </a:p>
          <a:p>
            <a:r>
              <a:rPr lang="nl-NL" dirty="0" err="1">
                <a:latin typeface="Titillium Regular Upright" pitchFamily="2" charset="77"/>
              </a:rPr>
              <a:t>Exercise</a:t>
            </a:r>
            <a:r>
              <a:rPr lang="nl-NL" dirty="0">
                <a:latin typeface="Titillium Regular Upright" pitchFamily="2" charset="77"/>
              </a:rPr>
              <a:t> is </a:t>
            </a:r>
            <a:r>
              <a:rPr lang="nl-NL" dirty="0" err="1">
                <a:latin typeface="Titillium Regular Upright" pitchFamily="2" charset="77"/>
              </a:rPr>
              <a:t>medicine</a:t>
            </a:r>
            <a:r>
              <a:rPr lang="nl-NL" dirty="0">
                <a:latin typeface="Titillium Regular Upright" pitchFamily="2" charset="77"/>
              </a:rPr>
              <a:t>; fysieke training bij kanker.</a:t>
            </a:r>
          </a:p>
          <a:p>
            <a:r>
              <a:rPr lang="nl-NL" dirty="0">
                <a:latin typeface="Titillium Regular Upright" pitchFamily="2" charset="77"/>
              </a:rPr>
              <a:t>Medisch specialistische beweegzorg; de rol van de sportarts in de oncologische zorg.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C799164-FC99-514D-B386-08B6BB5C4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951" y="516279"/>
            <a:ext cx="5486098" cy="264377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348FA2-95BE-6D4A-A93F-4DA0172A9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33" y="3854825"/>
            <a:ext cx="8359672" cy="108743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1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2897823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2571" y="365127"/>
            <a:ext cx="7886700" cy="1251132"/>
          </a:xfrm>
        </p:spPr>
        <p:txBody>
          <a:bodyPr>
            <a:normAutofit fontScale="90000"/>
          </a:bodyPr>
          <a:lstStyle/>
          <a:p>
            <a:br>
              <a:rPr lang="nl-NL" sz="2800" dirty="0">
                <a:latin typeface="Titillium Regular Upright"/>
              </a:rPr>
            </a:br>
            <a:r>
              <a:rPr lang="nl-NL" sz="2800" dirty="0">
                <a:latin typeface="Titillium Regular Upright"/>
              </a:rPr>
              <a:t>3a. </a:t>
            </a:r>
            <a:br>
              <a:rPr lang="nl-NL" sz="2800" dirty="0">
                <a:latin typeface="Titillium Regular Upright"/>
              </a:rPr>
            </a:br>
            <a:r>
              <a:rPr lang="nl-NL" sz="2800" dirty="0">
                <a:latin typeface="Titillium Regular Upright"/>
              </a:rPr>
              <a:t>Wat zijn de effecten van fysieke training?</a:t>
            </a:r>
            <a:br>
              <a:rPr lang="nl-NL" sz="2800" dirty="0">
                <a:latin typeface="Titillium Regular Upright"/>
              </a:rPr>
            </a:br>
            <a:endParaRPr lang="nl-NL" sz="2800" dirty="0">
              <a:latin typeface="Titillium Regular Upright"/>
            </a:endParaRP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7FB4E1A7-4B51-DF47-A9BA-908A99467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>
                <a:latin typeface="Titillium Regular Upright"/>
              </a:rPr>
              <a:t>Strong </a:t>
            </a:r>
            <a:r>
              <a:rPr lang="nl-NL" sz="2400" b="1" dirty="0" err="1">
                <a:latin typeface="Titillium Regular Upright"/>
              </a:rPr>
              <a:t>evidence</a:t>
            </a:r>
            <a:endParaRPr lang="nl-NL" sz="2400" dirty="0">
              <a:latin typeface="Titillium Regular Upright"/>
            </a:endParaRPr>
          </a:p>
          <a:p>
            <a:r>
              <a:rPr lang="nl-NL" sz="2400" dirty="0">
                <a:latin typeface="Titillium Regular Upright"/>
              </a:rPr>
              <a:t>Verminderde angst</a:t>
            </a:r>
          </a:p>
          <a:p>
            <a:r>
              <a:rPr lang="nl-NL" sz="2400" dirty="0">
                <a:latin typeface="Titillium Regular Upright"/>
              </a:rPr>
              <a:t>Minder depressieve klachten</a:t>
            </a:r>
          </a:p>
          <a:p>
            <a:r>
              <a:rPr lang="nl-NL" sz="2400" dirty="0">
                <a:latin typeface="Titillium Regular Upright"/>
              </a:rPr>
              <a:t>Verminderde vermoeidheid</a:t>
            </a:r>
          </a:p>
          <a:p>
            <a:r>
              <a:rPr lang="nl-NL" sz="2400" dirty="0">
                <a:latin typeface="Titillium Regular Upright"/>
              </a:rPr>
              <a:t>Toegenomen QOL</a:t>
            </a:r>
          </a:p>
          <a:p>
            <a:r>
              <a:rPr lang="nl-NL" sz="2400" dirty="0">
                <a:latin typeface="Titillium Regular Upright"/>
              </a:rPr>
              <a:t>Verbeterde fysiek functioneren</a:t>
            </a:r>
          </a:p>
          <a:p>
            <a:r>
              <a:rPr lang="nl-NL" sz="2400" dirty="0">
                <a:latin typeface="Titillium Regular Upright"/>
              </a:rPr>
              <a:t>Geen risico op exacerbatie van lymfoedeem</a:t>
            </a:r>
          </a:p>
          <a:p>
            <a:pPr marL="0" indent="0" algn="l">
              <a:buNone/>
            </a:pPr>
            <a:endParaRPr lang="nl-NL" sz="1200" dirty="0">
              <a:latin typeface="Titillium Regular Upright" pitchFamily="2" charset="77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71" y="5597375"/>
            <a:ext cx="4549632" cy="78895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514" y="1917812"/>
            <a:ext cx="2570654" cy="1804524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10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1696369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2571" y="365127"/>
            <a:ext cx="7886700" cy="1251132"/>
          </a:xfrm>
        </p:spPr>
        <p:txBody>
          <a:bodyPr>
            <a:normAutofit fontScale="90000"/>
          </a:bodyPr>
          <a:lstStyle/>
          <a:p>
            <a:br>
              <a:rPr lang="nl-NL" sz="2800" dirty="0">
                <a:latin typeface="Titillium Regular Upright"/>
              </a:rPr>
            </a:br>
            <a:r>
              <a:rPr lang="nl-NL" sz="2800" dirty="0">
                <a:latin typeface="Titillium Regular Upright"/>
              </a:rPr>
              <a:t>3a. </a:t>
            </a:r>
            <a:br>
              <a:rPr lang="nl-NL" sz="2800" dirty="0">
                <a:latin typeface="Titillium Regular Upright"/>
              </a:rPr>
            </a:br>
            <a:r>
              <a:rPr lang="nl-NL" sz="2800" dirty="0">
                <a:latin typeface="Titillium Regular Upright"/>
              </a:rPr>
              <a:t>Wat zijn de effecten van fysieke training?</a:t>
            </a:r>
            <a:br>
              <a:rPr lang="nl-NL" sz="2800" dirty="0">
                <a:latin typeface="Titillium Regular Upright"/>
              </a:rPr>
            </a:br>
            <a:endParaRPr lang="nl-NL" sz="2800" dirty="0">
              <a:latin typeface="Titillium Regular Upright"/>
            </a:endParaRP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7FB4E1A7-4B51-DF47-A9BA-908A99467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>
                <a:latin typeface="Titillium Regular Upright"/>
              </a:rPr>
              <a:t>Moderate </a:t>
            </a:r>
            <a:r>
              <a:rPr lang="nl-NL" sz="2400" b="1" dirty="0" err="1">
                <a:latin typeface="Titillium Regular Upright"/>
              </a:rPr>
              <a:t>evidence</a:t>
            </a:r>
            <a:endParaRPr lang="nl-NL" sz="2400" b="1" dirty="0">
              <a:latin typeface="Titillium Regular Upright"/>
            </a:endParaRPr>
          </a:p>
          <a:p>
            <a:r>
              <a:rPr lang="nl-NL" sz="2400" dirty="0">
                <a:latin typeface="Titillium Regular Upright"/>
              </a:rPr>
              <a:t>Beter slapen</a:t>
            </a:r>
          </a:p>
          <a:p>
            <a:r>
              <a:rPr lang="nl-NL" sz="2400" dirty="0">
                <a:latin typeface="Titillium Regular Upright"/>
              </a:rPr>
              <a:t>Positieve invloed op botgezondheid </a:t>
            </a:r>
            <a:br>
              <a:rPr lang="nl-NL" sz="2400" dirty="0">
                <a:latin typeface="Titillium Regular Upright"/>
              </a:rPr>
            </a:br>
            <a:r>
              <a:rPr lang="nl-NL" sz="2400" dirty="0">
                <a:latin typeface="Titillium Regular Upright"/>
              </a:rPr>
              <a:t>(osteoporose preventie, niet voor botmetastase)</a:t>
            </a:r>
          </a:p>
          <a:p>
            <a:r>
              <a:rPr lang="nl-NL" sz="2400" dirty="0">
                <a:latin typeface="Titillium Regular Upright"/>
              </a:rPr>
              <a:t>Betere overlevingskansen</a:t>
            </a:r>
            <a:br>
              <a:rPr lang="nl-NL" sz="2400" dirty="0">
                <a:latin typeface="Titillium Regular Upright"/>
              </a:rPr>
            </a:br>
            <a:r>
              <a:rPr lang="nl-NL" sz="2400" dirty="0">
                <a:latin typeface="Titillium Regular Upright"/>
              </a:rPr>
              <a:t>Voor </a:t>
            </a:r>
            <a:r>
              <a:rPr lang="nl-NL" sz="2400" dirty="0" err="1">
                <a:latin typeface="Titillium Regular Upright"/>
              </a:rPr>
              <a:t>èn</a:t>
            </a:r>
            <a:r>
              <a:rPr lang="nl-NL" sz="2400" dirty="0">
                <a:latin typeface="Titillium Regular Upright"/>
              </a:rPr>
              <a:t> na de diagnose: borst- en darmkanker.</a:t>
            </a:r>
            <a:br>
              <a:rPr lang="nl-NL" sz="2400" dirty="0">
                <a:latin typeface="Titillium Regular Upright"/>
              </a:rPr>
            </a:br>
            <a:r>
              <a:rPr lang="nl-NL" sz="2400" dirty="0">
                <a:latin typeface="Titillium Regular Upright"/>
              </a:rPr>
              <a:t>Alleen </a:t>
            </a:r>
            <a:r>
              <a:rPr lang="nl-NL" sz="2400" dirty="0" err="1">
                <a:latin typeface="Titillium Regular Upright"/>
              </a:rPr>
              <a:t>nà</a:t>
            </a:r>
            <a:r>
              <a:rPr lang="nl-NL" sz="2400" dirty="0">
                <a:latin typeface="Titillium Regular Upright"/>
              </a:rPr>
              <a:t> de diagnose: prostaatkanker.</a:t>
            </a:r>
          </a:p>
          <a:p>
            <a:pPr marL="0" indent="0" algn="l">
              <a:buNone/>
            </a:pPr>
            <a:endParaRPr lang="nl-NL" sz="1200" dirty="0">
              <a:latin typeface="Titillium Regular Upright" pitchFamily="2" charset="77"/>
            </a:endParaRPr>
          </a:p>
          <a:p>
            <a:pPr marL="0" indent="0" algn="l">
              <a:buNone/>
            </a:pPr>
            <a:endParaRPr lang="nl-NL" sz="1200" dirty="0">
              <a:latin typeface="Titillium Regular Upright" pitchFamily="2" charset="77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082" y="5084064"/>
            <a:ext cx="1823447" cy="1092899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11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182573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421006"/>
            <a:ext cx="7522029" cy="38230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latin typeface="Titillium Regular Upright"/>
              </a:rPr>
              <a:t>3b.</a:t>
            </a:r>
            <a:br>
              <a:rPr lang="nl-NL" sz="2800" dirty="0">
                <a:latin typeface="Titillium Regular Upright"/>
              </a:rPr>
            </a:br>
            <a:r>
              <a:rPr lang="nl-NL" sz="2800" dirty="0">
                <a:latin typeface="Titillium Regular Upright"/>
              </a:rPr>
              <a:t>Waarom zijn patiënten inactief? </a:t>
            </a:r>
            <a:br>
              <a:rPr lang="nl-NL" sz="2800" dirty="0">
                <a:latin typeface="Titillium Regular Upright"/>
              </a:rPr>
            </a:br>
            <a:endParaRPr lang="nl-NL" sz="2800" dirty="0">
              <a:latin typeface="Titillium Regular Upright"/>
            </a:endParaRP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7FB4E1A7-4B51-DF47-A9BA-908A99467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nl-NL" sz="1200" b="1" dirty="0">
                <a:latin typeface="Titillium Regular Upright" pitchFamily="2" charset="77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nl-NL" sz="1200" dirty="0">
              <a:latin typeface="Titillium Regular Upright" pitchFamily="2" charset="77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084333" y="1747880"/>
            <a:ext cx="6813494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  <a:t>Multifactorieel, vaak lichamelijke klachten.</a:t>
            </a:r>
          </a:p>
          <a:p>
            <a:pPr marL="171450" lvl="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  <a:t>Het wordt weinig aanbevolen door de behandelend medisch specialist.  </a:t>
            </a:r>
            <a:br>
              <a:rPr lang="nl-NL" sz="2400" dirty="0"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sz="2400" dirty="0"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dirty="0"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  <a:t>Uit een survey bleek dat 80% van de medisch specialisten er mee eens waren dat zij fysieke training behoorden aan te bevelen.</a:t>
            </a:r>
            <a:br>
              <a:rPr lang="nl-NL" sz="2400" dirty="0"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sz="2400" dirty="0"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dirty="0"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  <a:t>Gemiddeld 45% van de patiënten zijn fysiek actief.</a:t>
            </a:r>
            <a:br>
              <a:rPr lang="nl-NL" sz="2400" dirty="0"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dirty="0">
              <a:latin typeface="Titillium Regular Upr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2400" dirty="0">
              <a:latin typeface="Titillium Regular Uprigh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422" y="5561603"/>
            <a:ext cx="1942088" cy="851560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12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358577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452" y="272981"/>
            <a:ext cx="8481802" cy="1458715"/>
          </a:xfrm>
        </p:spPr>
        <p:txBody>
          <a:bodyPr>
            <a:noAutofit/>
          </a:bodyPr>
          <a:lstStyle/>
          <a:p>
            <a:br>
              <a:rPr lang="nl-NL" sz="2800" dirty="0">
                <a:latin typeface="Titillium Regular Upright"/>
              </a:rPr>
            </a:br>
            <a:br>
              <a:rPr lang="nl-NL" sz="2800" dirty="0">
                <a:latin typeface="Titillium Regular Upright"/>
              </a:rPr>
            </a:br>
            <a:br>
              <a:rPr lang="nl-NL" sz="2800" dirty="0">
                <a:latin typeface="Titillium Regular Upright"/>
              </a:rPr>
            </a:br>
            <a:r>
              <a:rPr lang="nl-NL" sz="2800" dirty="0">
                <a:latin typeface="Titillium Regular Upright"/>
              </a:rPr>
              <a:t>3c. </a:t>
            </a:r>
            <a:br>
              <a:rPr lang="nl-NL" sz="2800" dirty="0">
                <a:latin typeface="Titillium Regular Upright"/>
              </a:rPr>
            </a:br>
            <a:r>
              <a:rPr lang="nl-NL" sz="2800" dirty="0">
                <a:latin typeface="Titillium Regular Upright"/>
              </a:rPr>
              <a:t>Waarom geen verwijzing naar beweegprogramma’s, </a:t>
            </a:r>
            <a:br>
              <a:rPr lang="nl-NL" sz="2800" dirty="0">
                <a:latin typeface="Titillium Regular Upright"/>
              </a:rPr>
            </a:br>
            <a:r>
              <a:rPr lang="nl-NL" sz="2800" dirty="0">
                <a:latin typeface="Titillium Regular Upright"/>
              </a:rPr>
              <a:t>welke drempels zijn er?</a:t>
            </a:r>
            <a:br>
              <a:rPr lang="nl-NL" sz="2800" dirty="0">
                <a:latin typeface="Titillium Regular Upright"/>
              </a:rPr>
            </a:br>
            <a:br>
              <a:rPr lang="nl-NL" sz="2800" dirty="0">
                <a:latin typeface="Titillium Regular Upright"/>
              </a:rPr>
            </a:br>
            <a:endParaRPr lang="nl-NL" sz="2800" dirty="0">
              <a:latin typeface="Titillium Regular Upright"/>
            </a:endParaRP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7FB4E1A7-4B51-DF47-A9BA-908A99467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2400" dirty="0">
              <a:latin typeface="Titillium Regular Upright" pitchFamily="2" charset="77"/>
            </a:endParaRPr>
          </a:p>
          <a:p>
            <a:r>
              <a:rPr lang="nl-NL" sz="2400" dirty="0">
                <a:latin typeface="Titillium Regular Upright" pitchFamily="2" charset="77"/>
              </a:rPr>
              <a:t>Medisch specialist is zich niet bewust van de potentiële waarde van fysieke training. Valt buiten zijn scoop.</a:t>
            </a:r>
          </a:p>
          <a:p>
            <a:r>
              <a:rPr lang="nl-NL" sz="2400" dirty="0">
                <a:latin typeface="Titillium Regular Upright" pitchFamily="2" charset="77"/>
              </a:rPr>
              <a:t>Onzeker of het veilig en geschikt is voor de patiënt.</a:t>
            </a:r>
          </a:p>
          <a:p>
            <a:r>
              <a:rPr lang="nl-NL" sz="2400" dirty="0">
                <a:latin typeface="Titillium Regular Upright" pitchFamily="2" charset="77"/>
              </a:rPr>
              <a:t>Onbekendheid met beschikbare beweegprogramma’s</a:t>
            </a:r>
          </a:p>
          <a:p>
            <a:pPr marL="0" indent="0" algn="l">
              <a:buNone/>
            </a:pPr>
            <a:endParaRPr lang="nl-NL" sz="1200" dirty="0">
              <a:latin typeface="Titillium Regular Upright" pitchFamily="2" charset="77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728" y="4424363"/>
            <a:ext cx="2609850" cy="1752600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13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2431509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sz="2800" dirty="0"/>
            </a:br>
            <a:r>
              <a:rPr lang="nl-NL" sz="3100" dirty="0">
                <a:latin typeface="Titillium Regular Upright"/>
              </a:rPr>
              <a:t>3d. </a:t>
            </a:r>
            <a:br>
              <a:rPr lang="nl-NL" sz="3100" dirty="0">
                <a:latin typeface="Titillium Regular Upright"/>
              </a:rPr>
            </a:br>
            <a:r>
              <a:rPr lang="nl-NL" sz="3100" dirty="0">
                <a:latin typeface="Titillium Regular Upright"/>
              </a:rPr>
              <a:t>Wat is nodig om meer patiënten fysiek actief te laten worden?</a:t>
            </a:r>
            <a:br>
              <a:rPr lang="nl-NL" sz="3100" dirty="0">
                <a:latin typeface="Titillium Regular Upright"/>
              </a:rPr>
            </a:br>
            <a:endParaRPr lang="nl-NL" sz="3100" dirty="0">
              <a:latin typeface="Titillium Regular Upright"/>
            </a:endParaRP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7FB4E1A7-4B51-DF47-A9BA-908A99467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latin typeface="Titillium Regular Upright"/>
              </a:rPr>
              <a:t>Elke dokter moet standaard verwijzen.</a:t>
            </a:r>
          </a:p>
          <a:p>
            <a:r>
              <a:rPr lang="nl-NL" sz="2400" dirty="0">
                <a:latin typeface="Titillium Regular Upright"/>
              </a:rPr>
              <a:t>Duidelijk moet zijn wie de aanbieders zijn van beweegprogramma’s.</a:t>
            </a:r>
          </a:p>
          <a:p>
            <a:r>
              <a:rPr lang="nl-NL" sz="2400" dirty="0">
                <a:latin typeface="Titillium Regular Upright"/>
              </a:rPr>
              <a:t>Verwijzing moet eenvoudig zijn, anderen kunnen het vervolgens oppakken </a:t>
            </a:r>
          </a:p>
          <a:p>
            <a:r>
              <a:rPr lang="nl-NL" sz="2400" dirty="0">
                <a:latin typeface="Titillium Regular Upright"/>
              </a:rPr>
              <a:t>Beginnen met registreren van fysieke activiteiten in EPD (zelfrapportage of wearables), net als andere risicofactoren.</a:t>
            </a:r>
          </a:p>
          <a:p>
            <a:r>
              <a:rPr lang="nl-NL" sz="2400" dirty="0">
                <a:latin typeface="Titillium Regular Upright"/>
              </a:rPr>
              <a:t>Vragen naar bewegen en registreren draagt bij aan bewustwording van de patiënt .</a:t>
            </a:r>
          </a:p>
          <a:p>
            <a:endParaRPr lang="nl-NL" sz="1200" dirty="0">
              <a:latin typeface="Titillium Regular Upright" pitchFamily="2" charset="77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840" y="5567320"/>
            <a:ext cx="1729086" cy="1154055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14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357794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8092" y="2704226"/>
            <a:ext cx="7530121" cy="382715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1246172" y="880702"/>
            <a:ext cx="71209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latin typeface="Titillium Regular Upright"/>
              </a:rPr>
              <a:t>Patiënten zullen eerder gaan bewegen als de dokter zegt dat het goed voor ze is. </a:t>
            </a:r>
          </a:p>
          <a:p>
            <a:r>
              <a:rPr lang="nl-NL" sz="2400" dirty="0">
                <a:latin typeface="Titillium Regular Upright"/>
              </a:rPr>
              <a:t>Patiënten moeten begrijpen dat bewegen hun klachten van vermoeidheid en verminderd fysiek functioneren kunnen verbeteren en </a:t>
            </a:r>
            <a:r>
              <a:rPr lang="nl-NL" sz="2400" u="sng" dirty="0">
                <a:latin typeface="Titillium Regular Upright"/>
              </a:rPr>
              <a:t>dat zij dit zelf moeten doen.</a:t>
            </a:r>
          </a:p>
          <a:p>
            <a:endParaRPr lang="nl-NL" sz="2400" dirty="0">
              <a:latin typeface="Titillium Regular Upright"/>
            </a:endParaRPr>
          </a:p>
          <a:p>
            <a:r>
              <a:rPr lang="nl-NL" sz="2400" dirty="0">
                <a:latin typeface="Titillium Regular Upright"/>
              </a:rPr>
              <a:t>Door te vragen naar bewegen/beweeggedrag bij elk consult laat de dokter zien dat hij fysieke training belangrijk vindt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008" y="4915719"/>
            <a:ext cx="4591085" cy="1324021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15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833734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 </a:t>
            </a:r>
            <a:r>
              <a:rPr lang="nl-NL" dirty="0">
                <a:latin typeface="Titillium Regular Upright"/>
              </a:rPr>
              <a:t>vragen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7FB4E1A7-4B51-DF47-A9BA-908A9946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6411"/>
            <a:ext cx="7886700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nl-NL" sz="2400" dirty="0">
                <a:latin typeface="Titillium Regular Upright"/>
              </a:rPr>
              <a:t>Vraag 1</a:t>
            </a:r>
          </a:p>
          <a:p>
            <a:pPr marL="0" indent="0">
              <a:buNone/>
            </a:pPr>
            <a:r>
              <a:rPr lang="nl-NL" sz="2400" dirty="0">
                <a:latin typeface="Titillium Regular Upright"/>
              </a:rPr>
              <a:t>Op hoeveel dagen in de </a:t>
            </a:r>
            <a:r>
              <a:rPr lang="nl-NL" sz="2400" u="sng" dirty="0">
                <a:latin typeface="Titillium Regular Upright"/>
              </a:rPr>
              <a:t>afgelopen week </a:t>
            </a:r>
            <a:r>
              <a:rPr lang="nl-NL" sz="2400" dirty="0">
                <a:latin typeface="Titillium Regular Upright"/>
              </a:rPr>
              <a:t>heeft u bewogen met een snellere hartslag en snellere ademhaling gedurende 30 minuten of meer? </a:t>
            </a:r>
          </a:p>
          <a:p>
            <a:pPr marL="0" indent="0">
              <a:buNone/>
            </a:pPr>
            <a:r>
              <a:rPr lang="nl-NL" sz="2400" dirty="0">
                <a:latin typeface="Titillium Regular Upright"/>
              </a:rPr>
              <a:t>Vraag 2</a:t>
            </a:r>
          </a:p>
          <a:p>
            <a:pPr marL="0" indent="0">
              <a:buNone/>
            </a:pPr>
            <a:r>
              <a:rPr lang="nl-NL" sz="2400" dirty="0">
                <a:latin typeface="Titillium Regular Upright"/>
              </a:rPr>
              <a:t>Op hoeveel dagen in de afgelopen week heeft u oefeningen gedaan om spierkracht te verbeteren, bijvoorbeeld met gewichten?</a:t>
            </a:r>
          </a:p>
          <a:p>
            <a:pPr marL="0" indent="0" algn="l">
              <a:buNone/>
            </a:pPr>
            <a:endParaRPr lang="nl-NL" sz="2400" dirty="0">
              <a:latin typeface="Titillium Regular Upright" pitchFamily="2" charset="77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782" y="5166878"/>
            <a:ext cx="2365568" cy="1466112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16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440181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347958" y="388418"/>
            <a:ext cx="770361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dirty="0">
              <a:latin typeface="Titillium Regular Upright"/>
            </a:endParaRPr>
          </a:p>
          <a:p>
            <a:r>
              <a:rPr lang="nl-NL" sz="2400" dirty="0">
                <a:latin typeface="Titillium Regular Upright"/>
              </a:rPr>
              <a:t>Vraag 3:</a:t>
            </a:r>
          </a:p>
          <a:p>
            <a:r>
              <a:rPr lang="nl-NL" sz="2400" dirty="0">
                <a:latin typeface="Titillium Regular Upright"/>
              </a:rPr>
              <a:t>Vraag die de arts aan zichzelf moet stellen: </a:t>
            </a:r>
          </a:p>
          <a:p>
            <a:r>
              <a:rPr lang="nl-NL" sz="2400" dirty="0">
                <a:latin typeface="Titillium Regular Upright"/>
              </a:rPr>
              <a:t>kan deze patiënt veilig bewegen </a:t>
            </a:r>
          </a:p>
          <a:p>
            <a:r>
              <a:rPr lang="nl-NL" sz="2400" dirty="0">
                <a:latin typeface="Titillium Regular Upright"/>
              </a:rPr>
              <a:t>zonder begeleiding/supervisie? </a:t>
            </a:r>
          </a:p>
          <a:p>
            <a:endParaRPr lang="nl-NL" dirty="0"/>
          </a:p>
          <a:p>
            <a:endParaRPr lang="nl-NL" sz="2400" dirty="0">
              <a:latin typeface="Titillium Regular Upright"/>
            </a:endParaRPr>
          </a:p>
          <a:p>
            <a:r>
              <a:rPr lang="nl-NL" sz="2400" dirty="0">
                <a:latin typeface="Titillium Regular Upright"/>
              </a:rPr>
              <a:t>Antwoord “nee” of twijfels, dan verwijzen.</a:t>
            </a:r>
          </a:p>
          <a:p>
            <a:r>
              <a:rPr lang="nl-NL" sz="2400" dirty="0">
                <a:latin typeface="Titillium Regular Upright"/>
              </a:rPr>
              <a:t>O.a. door co-morbiditeit, beperkte fysieke mogelijkheden, bijwerkingen behandeling.</a:t>
            </a:r>
          </a:p>
          <a:p>
            <a:endParaRPr lang="nl-NL" sz="2400" dirty="0">
              <a:latin typeface="Titillium Regular Upright"/>
            </a:endParaRPr>
          </a:p>
          <a:p>
            <a:r>
              <a:rPr lang="nl-NL" sz="2400" dirty="0">
                <a:latin typeface="Titillium Regular Upright"/>
              </a:rPr>
              <a:t>Naar wie? </a:t>
            </a:r>
          </a:p>
          <a:p>
            <a:r>
              <a:rPr lang="nl-NL" sz="2400" dirty="0">
                <a:latin typeface="Titillium Regular Upright"/>
              </a:rPr>
              <a:t>De sportarts kan dit vanuit zijn/haar expertise oppakken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855" y="1615967"/>
            <a:ext cx="2651423" cy="1986158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17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3797694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34" y="663682"/>
            <a:ext cx="8800161" cy="6000110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18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1068439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2571" y="365126"/>
            <a:ext cx="7886700" cy="1325563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Titillium Regular Upright"/>
              </a:rPr>
              <a:t>Medisch specialistische beweegzorg bij kanker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7FB4E1A7-4B51-DF47-A9BA-908A99467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Titillium Regular Upright"/>
              </a:rPr>
              <a:t>1. Indicatie:</a:t>
            </a:r>
            <a:br>
              <a:rPr lang="nl-NL" sz="2400" dirty="0">
                <a:latin typeface="Titillium Regular Upright"/>
              </a:rPr>
            </a:br>
            <a:endParaRPr lang="nl-NL" sz="2400" dirty="0">
              <a:latin typeface="Titillium Regular Upright"/>
            </a:endParaRPr>
          </a:p>
          <a:p>
            <a:pPr lvl="1"/>
            <a:r>
              <a:rPr lang="nl-NL" dirty="0">
                <a:latin typeface="Titillium Regular Upright"/>
              </a:rPr>
              <a:t>Bij klachtenpatroon dat een multidisciplinaire aanpak vereist.</a:t>
            </a:r>
            <a:br>
              <a:rPr lang="nl-NL" dirty="0">
                <a:latin typeface="Titillium Regular Upright"/>
              </a:rPr>
            </a:br>
            <a:endParaRPr lang="nl-NL" dirty="0">
              <a:latin typeface="Titillium Regular Upright"/>
            </a:endParaRPr>
          </a:p>
          <a:p>
            <a:pPr lvl="1"/>
            <a:r>
              <a:rPr lang="nl-NL" dirty="0">
                <a:latin typeface="Titillium Regular Upright"/>
              </a:rPr>
              <a:t>In kaart brengen:</a:t>
            </a:r>
            <a:br>
              <a:rPr lang="nl-NL" dirty="0">
                <a:latin typeface="Titillium Regular Upright"/>
              </a:rPr>
            </a:br>
            <a:r>
              <a:rPr lang="nl-NL" dirty="0">
                <a:latin typeface="Titillium Regular Upright"/>
              </a:rPr>
              <a:t>oorzaak van de verminderde inspanningscapaciteit </a:t>
            </a:r>
            <a:r>
              <a:rPr lang="nl-NL" sz="2000" dirty="0">
                <a:latin typeface="Titillium Regular Upright"/>
              </a:rPr>
              <a:t>(cardiaal/pulmonaal/klachten HBA/co-morbiditeit/angst), </a:t>
            </a:r>
            <a:br>
              <a:rPr lang="nl-NL" sz="2000" dirty="0">
                <a:latin typeface="Titillium Regular Upright"/>
              </a:rPr>
            </a:br>
            <a:r>
              <a:rPr lang="nl-NL" dirty="0">
                <a:latin typeface="Titillium Regular Upright"/>
              </a:rPr>
              <a:t>wat zijn de beperkingen, mogelijkheden en trainbaarheid? </a:t>
            </a:r>
            <a:br>
              <a:rPr lang="nl-NL" dirty="0">
                <a:latin typeface="Titillium Regular Upright"/>
              </a:rPr>
            </a:br>
            <a:r>
              <a:rPr lang="nl-NL" dirty="0">
                <a:latin typeface="Titillium Regular Upright"/>
              </a:rPr>
              <a:t>welke vorm van coaching is nodig?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19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1376267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C451F416-110D-3347-A4DF-1D4FDCF80021}"/>
              </a:ext>
            </a:extLst>
          </p:cNvPr>
          <p:cNvSpPr txBox="1"/>
          <p:nvPr/>
        </p:nvSpPr>
        <p:spPr>
          <a:xfrm>
            <a:off x="573742" y="790764"/>
            <a:ext cx="80055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tillium Regular Upright"/>
              </a:rPr>
              <a:t>Inhoud</a:t>
            </a:r>
            <a:endParaRPr lang="en-US" sz="2800" dirty="0">
              <a:latin typeface="Titillium Regular Upright"/>
            </a:endParaRPr>
          </a:p>
          <a:p>
            <a:endParaRPr lang="en-US" sz="2400" dirty="0">
              <a:latin typeface="Titillium Regular Upright"/>
            </a:endParaRPr>
          </a:p>
          <a:p>
            <a:endParaRPr lang="en-US" sz="2400" dirty="0">
              <a:latin typeface="Titillium Regular Upr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tillium Regular Upright"/>
              </a:rPr>
              <a:t>Sportgeneeskunde </a:t>
            </a:r>
            <a:r>
              <a:rPr lang="en-US" sz="2400" dirty="0" err="1">
                <a:latin typeface="Titillium Regular Upright"/>
              </a:rPr>
              <a:t>als</a:t>
            </a:r>
            <a:r>
              <a:rPr lang="en-US" sz="2400" dirty="0">
                <a:latin typeface="Titillium Regular Upright"/>
              </a:rPr>
              <a:t> </a:t>
            </a:r>
            <a:r>
              <a:rPr lang="en-US" sz="2400" dirty="0" err="1">
                <a:latin typeface="Titillium Regular Upright"/>
              </a:rPr>
              <a:t>medisch</a:t>
            </a:r>
            <a:r>
              <a:rPr lang="en-US" sz="2400" dirty="0">
                <a:latin typeface="Titillium Regular Upright"/>
              </a:rPr>
              <a:t> </a:t>
            </a:r>
            <a:r>
              <a:rPr lang="en-US" sz="2400" dirty="0" err="1">
                <a:latin typeface="Titillium Regular Upright"/>
              </a:rPr>
              <a:t>specialisme</a:t>
            </a:r>
            <a:r>
              <a:rPr lang="en-US" sz="2400" dirty="0">
                <a:latin typeface="Titillium Regular Upright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Titillium Regular Upr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tillium Regular Upright"/>
              </a:rPr>
              <a:t>Sports Valley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Titillium Regular Upr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Titillium Regular Upright"/>
              </a:rPr>
              <a:t>Fysieke</a:t>
            </a:r>
            <a:r>
              <a:rPr lang="en-US" sz="2400" dirty="0">
                <a:latin typeface="Titillium Regular Upright"/>
              </a:rPr>
              <a:t> training </a:t>
            </a:r>
            <a:r>
              <a:rPr lang="en-US" sz="2400" dirty="0" err="1">
                <a:latin typeface="Titillium Regular Upright"/>
              </a:rPr>
              <a:t>bij</a:t>
            </a:r>
            <a:r>
              <a:rPr lang="en-US" sz="2400" dirty="0">
                <a:latin typeface="Titillium Regular Upright"/>
              </a:rPr>
              <a:t> </a:t>
            </a:r>
            <a:r>
              <a:rPr lang="en-US" sz="2400" dirty="0" err="1">
                <a:latin typeface="Titillium Regular Upright"/>
              </a:rPr>
              <a:t>oncologie</a:t>
            </a:r>
            <a:r>
              <a:rPr lang="en-US" sz="2400" dirty="0">
                <a:latin typeface="Titillium Regular Upright"/>
              </a:rPr>
              <a:t> </a:t>
            </a:r>
            <a:r>
              <a:rPr lang="en-US" sz="2400" dirty="0" err="1">
                <a:latin typeface="Titillium Regular Upright"/>
              </a:rPr>
              <a:t>pati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ë</a:t>
            </a:r>
            <a:r>
              <a:rPr lang="en-US" sz="2400" dirty="0" err="1">
                <a:latin typeface="Titillium Regular Upright"/>
              </a:rPr>
              <a:t>nten</a:t>
            </a:r>
            <a:endParaRPr lang="en-US" sz="2400" dirty="0">
              <a:latin typeface="Titillium Regular Uprigh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Titillium Regular Uprigh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tillium Regular Upright"/>
              </a:rPr>
              <a:t>Medisch </a:t>
            </a:r>
            <a:r>
              <a:rPr lang="en-US" sz="2400" dirty="0" err="1">
                <a:latin typeface="Titillium Regular Upright"/>
              </a:rPr>
              <a:t>specialistische</a:t>
            </a:r>
            <a:r>
              <a:rPr lang="en-US" sz="2400" dirty="0">
                <a:latin typeface="Titillium Regular Upright"/>
              </a:rPr>
              <a:t> </a:t>
            </a:r>
            <a:r>
              <a:rPr lang="en-US" sz="2400" dirty="0" err="1">
                <a:latin typeface="Titillium Regular Upright"/>
              </a:rPr>
              <a:t>beweegzorg</a:t>
            </a:r>
            <a:endParaRPr lang="en-US" sz="2400" dirty="0">
              <a:latin typeface="Titillium Regular Upright"/>
            </a:endParaRPr>
          </a:p>
          <a:p>
            <a:endParaRPr lang="nl-NL" sz="1600" dirty="0">
              <a:latin typeface="Titillium" pitchFamily="2" charset="77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2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2020930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857756" y="250853"/>
            <a:ext cx="685341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nl-NL" sz="2400" dirty="0">
                <a:latin typeface="Titillium Regular Upright"/>
              </a:rPr>
              <a:t>Indicatie voor inspanningstest met ECG en ademgasanalyse (CPET):</a:t>
            </a:r>
          </a:p>
          <a:p>
            <a:endParaRPr lang="nl-NL" sz="2400" dirty="0">
              <a:latin typeface="Titillium Regular Uprigh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Titillium Regular Upright"/>
              </a:rPr>
              <a:t>Onverklaarde vermoeidheid. </a:t>
            </a:r>
            <a:br>
              <a:rPr lang="nl-NL" sz="2400" dirty="0">
                <a:latin typeface="Titillium Regular Upright"/>
              </a:rPr>
            </a:br>
            <a:endParaRPr lang="nl-NL" sz="2400" dirty="0">
              <a:latin typeface="Titillium Regular Uprigh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Titillium Regular Upright"/>
              </a:rPr>
              <a:t>Cardiale of pulmonale co-morbiditeit.</a:t>
            </a:r>
            <a:br>
              <a:rPr lang="nl-NL" sz="2400" dirty="0">
                <a:latin typeface="Titillium Regular Upright"/>
              </a:rPr>
            </a:br>
            <a:r>
              <a:rPr lang="nl-NL" sz="2400" dirty="0">
                <a:latin typeface="Titillium Regular Upright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Titillium Regular Upright"/>
              </a:rPr>
              <a:t>Algemene indicaties </a:t>
            </a:r>
            <a:br>
              <a:rPr lang="nl-NL" sz="2400" dirty="0">
                <a:latin typeface="Titillium Regular Upright"/>
              </a:rPr>
            </a:br>
            <a:r>
              <a:rPr lang="nl-NL" sz="2000" dirty="0">
                <a:latin typeface="Titillium Regular Upright"/>
              </a:rPr>
              <a:t>(POB, ademhalingsklachten, duizeligheid, hartkloppingen, prestatievermindering, overmatige vermoeidheid).</a:t>
            </a:r>
          </a:p>
          <a:p>
            <a:r>
              <a:rPr lang="nl-NL" sz="2400" dirty="0">
                <a:latin typeface="Titillium Regular Upright"/>
              </a:rPr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43" y="4174785"/>
            <a:ext cx="8230313" cy="2554445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20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816755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latin typeface="Titillium Regular Upright"/>
              </a:rPr>
              <a:t>3. </a:t>
            </a:r>
            <a:r>
              <a:rPr lang="nl-NL" sz="2400" dirty="0">
                <a:latin typeface="Titillium Regular Upright"/>
              </a:rPr>
              <a:t>Aandachtspunten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7FB4E1A7-4B51-DF47-A9BA-908A99467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latin typeface="Titillium Regular Upright"/>
              </a:rPr>
              <a:t>Mobiliteit beperkt door operatie of bestraling </a:t>
            </a:r>
          </a:p>
          <a:p>
            <a:r>
              <a:rPr lang="nl-NL" sz="2400" dirty="0">
                <a:latin typeface="Titillium Regular Upright"/>
              </a:rPr>
              <a:t>Lymfeoedeem </a:t>
            </a:r>
          </a:p>
          <a:p>
            <a:r>
              <a:rPr lang="nl-NL" sz="2400" dirty="0">
                <a:latin typeface="Titillium Regular Upright"/>
              </a:rPr>
              <a:t>Osteoporose bij hormoontherapie </a:t>
            </a:r>
          </a:p>
          <a:p>
            <a:r>
              <a:rPr lang="nl-NL" sz="2400" dirty="0">
                <a:latin typeface="Titillium Regular Upright"/>
              </a:rPr>
              <a:t>Anemie </a:t>
            </a:r>
          </a:p>
          <a:p>
            <a:r>
              <a:rPr lang="nl-NL" sz="2400" dirty="0">
                <a:latin typeface="Titillium Regular Upright"/>
              </a:rPr>
              <a:t>Fractuur risico in geval van </a:t>
            </a:r>
            <a:r>
              <a:rPr lang="nl-NL" sz="2400" dirty="0" err="1">
                <a:latin typeface="Titillium Regular Upright"/>
              </a:rPr>
              <a:t>ossale</a:t>
            </a:r>
            <a:r>
              <a:rPr lang="nl-NL" sz="2400" dirty="0">
                <a:latin typeface="Titillium Regular Upright"/>
              </a:rPr>
              <a:t> metastasen </a:t>
            </a:r>
          </a:p>
          <a:p>
            <a:r>
              <a:rPr lang="nl-NL" sz="2400" dirty="0">
                <a:latin typeface="Titillium Regular Upright"/>
              </a:rPr>
              <a:t>Verminderde afweer</a:t>
            </a:r>
          </a:p>
          <a:p>
            <a:pPr marL="0" indent="0" algn="l">
              <a:buNone/>
            </a:pPr>
            <a:endParaRPr lang="nl-NL" sz="1200" dirty="0">
              <a:latin typeface="Titillium Regular Upright" pitchFamily="2" charset="77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94" y="4560452"/>
            <a:ext cx="2476500" cy="1847850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21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3718250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570" y="-8638"/>
            <a:ext cx="7285361" cy="1325563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Titillium Regular Upright"/>
              </a:rPr>
              <a:t>Beweegrichtlijnen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6834" y="1149069"/>
            <a:ext cx="7738515" cy="50278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latin typeface="Titillium Regular Upright"/>
              </a:rPr>
              <a:t>Duurtraining volgens richtlijn:</a:t>
            </a:r>
          </a:p>
          <a:p>
            <a:pPr marL="0" indent="0">
              <a:buNone/>
            </a:pPr>
            <a:r>
              <a:rPr lang="nl-NL" dirty="0">
                <a:latin typeface="Titillium Regular Upright"/>
              </a:rPr>
              <a:t>Minimaal 150 min per week matig intensief </a:t>
            </a:r>
          </a:p>
          <a:p>
            <a:pPr marL="0" indent="0">
              <a:buNone/>
            </a:pPr>
            <a:r>
              <a:rPr lang="nl-NL" dirty="0">
                <a:latin typeface="Titillium Regular Upright"/>
              </a:rPr>
              <a:t>Of 75 min intensief</a:t>
            </a:r>
          </a:p>
          <a:p>
            <a:endParaRPr lang="nl-NL" dirty="0">
              <a:latin typeface="Titillium Regular Upright"/>
            </a:endParaRPr>
          </a:p>
          <a:p>
            <a:pPr marL="0" indent="0">
              <a:buNone/>
            </a:pPr>
            <a:r>
              <a:rPr lang="nl-NL" dirty="0">
                <a:latin typeface="Titillium Regular Upright"/>
              </a:rPr>
              <a:t>Krachttraining volgens richtlijn:</a:t>
            </a:r>
          </a:p>
          <a:p>
            <a:pPr marL="0" indent="0">
              <a:buNone/>
            </a:pPr>
            <a:r>
              <a:rPr lang="nl-NL" dirty="0">
                <a:latin typeface="Titillium Regular Upright"/>
              </a:rPr>
              <a:t>2-3x/week grote spiergroepen</a:t>
            </a:r>
          </a:p>
          <a:p>
            <a:pPr marL="0" indent="0">
              <a:buNone/>
            </a:pPr>
            <a:r>
              <a:rPr lang="nl-NL" dirty="0">
                <a:latin typeface="Titillium Regular Upright"/>
              </a:rPr>
              <a:t>Essentieel bij oncologie patiënten</a:t>
            </a:r>
          </a:p>
          <a:p>
            <a:pPr marL="0" indent="0">
              <a:buNone/>
            </a:pPr>
            <a:r>
              <a:rPr lang="nl-NL" dirty="0">
                <a:latin typeface="Titillium Regular Upright"/>
              </a:rPr>
              <a:t> 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 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484" y="4627331"/>
            <a:ext cx="3487214" cy="2085013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22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3401182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>
                <a:latin typeface="Titillium Regular Upright"/>
              </a:rPr>
              <a:t>CPET= </a:t>
            </a:r>
            <a:r>
              <a:rPr lang="nl-NL" sz="2800" dirty="0" err="1">
                <a:latin typeface="Titillium Regular Upright"/>
              </a:rPr>
              <a:t>cardiopulmonary</a:t>
            </a:r>
            <a:r>
              <a:rPr lang="nl-NL" sz="2800" dirty="0">
                <a:latin typeface="Titillium Regular Upright"/>
              </a:rPr>
              <a:t> </a:t>
            </a:r>
            <a:r>
              <a:rPr lang="nl-NL" sz="2800" dirty="0" err="1">
                <a:latin typeface="Titillium Regular Upright"/>
              </a:rPr>
              <a:t>exercise</a:t>
            </a:r>
            <a:r>
              <a:rPr lang="nl-NL" sz="2800" dirty="0">
                <a:latin typeface="Titillium Regular Upright"/>
              </a:rPr>
              <a:t> </a:t>
            </a:r>
            <a:r>
              <a:rPr lang="nl-NL" sz="2800" dirty="0" err="1">
                <a:latin typeface="Titillium Regular Upright"/>
              </a:rPr>
              <a:t>testing</a:t>
            </a:r>
            <a:endParaRPr lang="nl-NL" sz="2800" dirty="0">
              <a:latin typeface="Titillium Regular Upright"/>
            </a:endParaRP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7FB4E1A7-4B51-DF47-A9BA-908A99467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endParaRPr lang="en-US" sz="2400" dirty="0">
              <a:latin typeface="Titillium Regular Upright" pitchFamily="2" charset="77"/>
            </a:endParaRPr>
          </a:p>
          <a:p>
            <a:r>
              <a:rPr lang="nl-NL" sz="2400" dirty="0">
                <a:latin typeface="Titillium Regular Upright"/>
              </a:rPr>
              <a:t>Maximale inspanningstest op fietsergometer.</a:t>
            </a:r>
          </a:p>
          <a:p>
            <a:r>
              <a:rPr lang="nl-NL" sz="2400" dirty="0">
                <a:latin typeface="Titillium Regular Upright"/>
              </a:rPr>
              <a:t>Ademgasanalyse, X-ECG, saturatiemeting, bloeddrukmeting, spirometrie.</a:t>
            </a:r>
          </a:p>
          <a:p>
            <a:r>
              <a:rPr lang="nl-NL" sz="2400" dirty="0">
                <a:latin typeface="Titillium Regular Upright"/>
              </a:rPr>
              <a:t>Vaststellen belastbaarheid (W), meten van fysieke fitheid (VO2-max), cardiale of </a:t>
            </a:r>
            <a:r>
              <a:rPr lang="nl-NL" sz="2400" dirty="0" err="1">
                <a:latin typeface="Titillium Regular Upright"/>
              </a:rPr>
              <a:t>ventilatoire</a:t>
            </a:r>
            <a:r>
              <a:rPr lang="nl-NL" sz="2400" dirty="0">
                <a:latin typeface="Titillium Regular Upright"/>
              </a:rPr>
              <a:t> beperkingen.</a:t>
            </a:r>
          </a:p>
          <a:p>
            <a:pPr marL="0" indent="0" algn="l">
              <a:buNone/>
            </a:pPr>
            <a:endParaRPr lang="en-US" sz="2400" dirty="0">
              <a:latin typeface="Titillium Regular Upright"/>
            </a:endParaRPr>
          </a:p>
          <a:p>
            <a:pPr marL="0" indent="0" algn="l">
              <a:buNone/>
            </a:pPr>
            <a:endParaRPr lang="nl-NL" sz="2400" dirty="0">
              <a:latin typeface="Titillium Regular Upright" pitchFamily="2" charset="77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23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1320383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 err="1">
                <a:latin typeface="Titillium Regular Upright"/>
              </a:rPr>
              <a:t>K.Wasserman</a:t>
            </a:r>
            <a:r>
              <a:rPr lang="nl-NL" sz="2800" dirty="0">
                <a:latin typeface="Titillium Regular Upright"/>
              </a:rPr>
              <a:t>. </a:t>
            </a:r>
            <a:br>
              <a:rPr lang="nl-NL" sz="2800" dirty="0">
                <a:latin typeface="Titillium Regular Upright"/>
              </a:rPr>
            </a:br>
            <a:r>
              <a:rPr lang="nl-NL" sz="2800" dirty="0" err="1">
                <a:latin typeface="Titillium Regular Upright"/>
              </a:rPr>
              <a:t>Principles</a:t>
            </a:r>
            <a:r>
              <a:rPr lang="nl-NL" sz="2800" dirty="0">
                <a:latin typeface="Titillium Regular Upright"/>
              </a:rPr>
              <a:t> of </a:t>
            </a:r>
            <a:r>
              <a:rPr lang="nl-NL" sz="2800" dirty="0" err="1">
                <a:latin typeface="Titillium Regular Upright"/>
              </a:rPr>
              <a:t>Exercise</a:t>
            </a:r>
            <a:r>
              <a:rPr lang="nl-NL" sz="2800" dirty="0">
                <a:latin typeface="Titillium Regular Upright"/>
              </a:rPr>
              <a:t> </a:t>
            </a:r>
            <a:r>
              <a:rPr lang="nl-NL" sz="2800" dirty="0" err="1">
                <a:latin typeface="Titillium Regular Upright"/>
              </a:rPr>
              <a:t>Testing</a:t>
            </a:r>
            <a:r>
              <a:rPr lang="nl-NL" sz="2800" dirty="0">
                <a:latin typeface="Titillium Regular Upright"/>
              </a:rPr>
              <a:t> </a:t>
            </a:r>
            <a:r>
              <a:rPr lang="nl-NL" sz="2800" dirty="0" err="1">
                <a:latin typeface="Titillium Regular Upright"/>
              </a:rPr>
              <a:t>and</a:t>
            </a:r>
            <a:r>
              <a:rPr lang="nl-NL" sz="2800" dirty="0">
                <a:latin typeface="Titillium Regular Upright"/>
              </a:rPr>
              <a:t> </a:t>
            </a:r>
            <a:r>
              <a:rPr lang="nl-NL" sz="2800" dirty="0" err="1">
                <a:latin typeface="Titillium Regular Upright"/>
              </a:rPr>
              <a:t>Interpretation</a:t>
            </a:r>
            <a:endParaRPr lang="nl-NL" sz="2800" dirty="0">
              <a:latin typeface="Titillium Regular Upright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81" y="1936581"/>
            <a:ext cx="8187638" cy="4590686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24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2533168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25" y="1207830"/>
            <a:ext cx="8130676" cy="5197942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25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2989419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390525"/>
            <a:ext cx="6086475" cy="6076950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26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3088124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843" y="1429529"/>
            <a:ext cx="5903856" cy="5097738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27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3196578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1051964" y="380325"/>
            <a:ext cx="7242371" cy="5970865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endParaRPr lang="nl-NL" sz="2400" dirty="0">
              <a:solidFill>
                <a:srgbClr val="0070C0"/>
              </a:solidFill>
              <a:latin typeface="Titillium Regular Upright"/>
            </a:endParaRPr>
          </a:p>
          <a:p>
            <a:r>
              <a:rPr lang="nl-NL" sz="2800" dirty="0">
                <a:latin typeface="Titillium Regular Upright"/>
              </a:rPr>
              <a:t>Fysieke fitheid:</a:t>
            </a:r>
          </a:p>
          <a:p>
            <a:endParaRPr lang="nl-NL" sz="2400" dirty="0">
              <a:solidFill>
                <a:srgbClr val="0070C0"/>
              </a:solidFill>
              <a:latin typeface="Titillium Regular Upright"/>
            </a:endParaRPr>
          </a:p>
          <a:p>
            <a:r>
              <a:rPr lang="nl-NL" sz="2400" dirty="0">
                <a:latin typeface="Titillium Regular Upright"/>
              </a:rPr>
              <a:t>Associatie tussen lage fysieke fitheid en vroegtijdig overlijden. </a:t>
            </a:r>
          </a:p>
          <a:p>
            <a:endParaRPr lang="nl-NL" sz="2400" dirty="0">
              <a:latin typeface="Titillium Regular Upright"/>
            </a:endParaRPr>
          </a:p>
          <a:p>
            <a:r>
              <a:rPr lang="nl-NL" sz="2400" dirty="0">
                <a:latin typeface="Titillium Regular Upright"/>
              </a:rPr>
              <a:t>Bewegen is de meest effectieve behandeling die leidt tot verbetering fysieke fitheid. </a:t>
            </a:r>
          </a:p>
          <a:p>
            <a:endParaRPr lang="nl-NL" sz="2400" dirty="0">
              <a:latin typeface="Titillium Regular Upright"/>
            </a:endParaRPr>
          </a:p>
          <a:p>
            <a:r>
              <a:rPr lang="nl-NL" sz="2400" dirty="0">
                <a:latin typeface="Titillium Regular Upright"/>
              </a:rPr>
              <a:t>Verbeteren van de preoperatieve fitheid kan de kans op </a:t>
            </a:r>
            <a:r>
              <a:rPr lang="nl-NL" sz="2400" dirty="0" err="1">
                <a:latin typeface="Titillium Regular Upright"/>
              </a:rPr>
              <a:t>peri-operatieve</a:t>
            </a:r>
            <a:r>
              <a:rPr lang="nl-NL" sz="2400" dirty="0">
                <a:latin typeface="Titillium Regular Upright"/>
              </a:rPr>
              <a:t> complicaties tot wel 40% verminderen.</a:t>
            </a:r>
          </a:p>
          <a:p>
            <a:endParaRPr lang="nl-NL" sz="2400" dirty="0">
              <a:latin typeface="Titillium Regular Upright"/>
            </a:endParaRPr>
          </a:p>
          <a:p>
            <a:r>
              <a:rPr lang="nl-NL" sz="2400" dirty="0">
                <a:latin typeface="Titillium Regular Upright"/>
              </a:rPr>
              <a:t>PiekVO2 en anaerobe drempel zijn voorspellers voor </a:t>
            </a:r>
            <a:r>
              <a:rPr lang="nl-NL" sz="2400" dirty="0" err="1">
                <a:latin typeface="Titillium Regular Upright"/>
              </a:rPr>
              <a:t>post-operatieve</a:t>
            </a:r>
            <a:r>
              <a:rPr lang="nl-NL" sz="2400" dirty="0">
                <a:latin typeface="Titillium Regular Upright"/>
              </a:rPr>
              <a:t> morbiditeit en mortaliteit.  </a:t>
            </a:r>
          </a:p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28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752203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16" y="685684"/>
            <a:ext cx="7435786" cy="5580704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29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1056949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28650" y="2218705"/>
            <a:ext cx="7522029" cy="38230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305" y="468678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tillium Regular Upright"/>
              </a:rPr>
              <a:t>1. Sportgeneeskunde </a:t>
            </a:r>
            <a:r>
              <a:rPr lang="en-US" sz="2800" dirty="0" err="1">
                <a:latin typeface="Titillium Regular Upright"/>
              </a:rPr>
              <a:t>als</a:t>
            </a:r>
            <a:r>
              <a:rPr lang="en-US" sz="2800" dirty="0">
                <a:latin typeface="Titillium Regular Upright"/>
              </a:rPr>
              <a:t> </a:t>
            </a:r>
            <a:r>
              <a:rPr lang="en-US" sz="2800" dirty="0" err="1">
                <a:latin typeface="Titillium Regular Upright"/>
              </a:rPr>
              <a:t>medisch</a:t>
            </a:r>
            <a:r>
              <a:rPr lang="en-US" sz="2800" dirty="0">
                <a:latin typeface="Titillium Regular Upright"/>
              </a:rPr>
              <a:t> </a:t>
            </a:r>
            <a:r>
              <a:rPr lang="en-US" sz="2800" dirty="0" err="1">
                <a:latin typeface="Titillium Regular Upright"/>
              </a:rPr>
              <a:t>specialisme</a:t>
            </a:r>
            <a:r>
              <a:rPr lang="en-US" sz="2800" dirty="0">
                <a:latin typeface="Titillium Regular Upright"/>
              </a:rPr>
              <a:t>.</a:t>
            </a:r>
            <a:br>
              <a:rPr lang="en-US" sz="2800" dirty="0">
                <a:latin typeface="Titillium Regular Upright"/>
              </a:rPr>
            </a:br>
            <a:endParaRPr lang="nl-NL" sz="2800" dirty="0"/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7FB4E1A7-4B51-DF47-A9BA-908A99467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nl-NL" sz="1200" dirty="0">
                <a:latin typeface="Titillium Regular Upright" pitchFamily="2" charset="77"/>
              </a:rPr>
              <a:t>POWERPOINT PRESENTATIE – </a:t>
            </a:r>
            <a:r>
              <a:rPr lang="nl-NL" sz="1200" b="1" dirty="0">
                <a:latin typeface="Titillium Regular Upright" pitchFamily="2" charset="77"/>
              </a:rPr>
              <a:t>SPORTS VALLEY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nl-NL" sz="1200" dirty="0">
                <a:latin typeface="Titillium Regular Upright" pitchFamily="2" charset="77"/>
              </a:rPr>
              <a:t> 2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36" y="1730687"/>
            <a:ext cx="7472823" cy="4966525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3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3350642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0" y="5474174"/>
            <a:ext cx="3395766" cy="786452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30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1193399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>
                <a:latin typeface="Titillium Regular Upright"/>
              </a:rPr>
              <a:t>In welke setting bewegen?</a:t>
            </a:r>
            <a:br>
              <a:rPr lang="nl-NL" sz="2800" dirty="0">
                <a:latin typeface="Titillium Regular Upright"/>
              </a:rPr>
            </a:br>
            <a:endParaRPr lang="nl-NL" sz="2800" dirty="0">
              <a:latin typeface="Titillium Regular Upright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 err="1">
                <a:latin typeface="Titillium Regular Upright"/>
              </a:rPr>
              <a:t>Zelf-management</a:t>
            </a:r>
            <a:r>
              <a:rPr lang="nl-NL" sz="2400" dirty="0">
                <a:latin typeface="Titillium Regular Upright"/>
              </a:rPr>
              <a:t>.</a:t>
            </a:r>
          </a:p>
          <a:p>
            <a:r>
              <a:rPr lang="nl-NL" sz="2400" dirty="0">
                <a:latin typeface="Titillium Regular Upright"/>
              </a:rPr>
              <a:t>Beweegprogramma’s onder supervisie fysiotherapeut:  </a:t>
            </a:r>
            <a:br>
              <a:rPr lang="nl-NL" dirty="0">
                <a:latin typeface="Titillium Regular Upright"/>
              </a:rPr>
            </a:br>
            <a:r>
              <a:rPr lang="nl-NL" sz="2000" dirty="0">
                <a:latin typeface="Titillium Regular Upright"/>
              </a:rPr>
              <a:t>Bij patiënten met bewegingsangst of lichamelijke klachten.</a:t>
            </a:r>
          </a:p>
          <a:p>
            <a:r>
              <a:rPr lang="nl-NL" sz="2400" dirty="0" err="1">
                <a:latin typeface="Titillium Regular Upright"/>
              </a:rPr>
              <a:t>E-health</a:t>
            </a:r>
            <a:r>
              <a:rPr lang="nl-NL" sz="2400" dirty="0">
                <a:latin typeface="Titillium Regular Upright"/>
              </a:rPr>
              <a:t>. </a:t>
            </a:r>
          </a:p>
          <a:p>
            <a:r>
              <a:rPr lang="nl-NL" sz="2400" dirty="0">
                <a:latin typeface="Titillium Regular Upright"/>
              </a:rPr>
              <a:t>Sportschool: Oncologisch Fitness Trainer.</a:t>
            </a:r>
          </a:p>
          <a:p>
            <a:pPr marL="0" indent="0">
              <a:buNone/>
            </a:pPr>
            <a:endParaRPr lang="nl-NL" sz="2400" dirty="0">
              <a:latin typeface="Titillium Regular Upright"/>
            </a:endParaRPr>
          </a:p>
          <a:p>
            <a:pPr marL="0" indent="0">
              <a:buNone/>
            </a:pPr>
            <a:endParaRPr lang="nl-NL" sz="2400" dirty="0">
              <a:latin typeface="Titillium Regular Upright"/>
            </a:endParaRPr>
          </a:p>
          <a:p>
            <a:pPr marL="0" indent="0">
              <a:buNone/>
            </a:pPr>
            <a:r>
              <a:rPr lang="nl-NL" sz="2400" dirty="0">
                <a:latin typeface="Titillium Regular Upright"/>
              </a:rPr>
              <a:t>‘Infrastructuur’ goed in kaart brengen.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31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1930236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>
                <a:latin typeface="Titillium Regular Upright"/>
              </a:rPr>
              <a:t>Leefstijlloket</a:t>
            </a:r>
            <a:br>
              <a:rPr lang="nl-NL" sz="2800" dirty="0">
                <a:latin typeface="Titillium Regular Upright"/>
              </a:rPr>
            </a:br>
            <a:endParaRPr lang="nl-NL" sz="2800" dirty="0">
              <a:latin typeface="Titillium Regular Upright"/>
            </a:endParaRP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7FB4E1A7-4B51-DF47-A9BA-908A9946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2358"/>
            <a:ext cx="7886700" cy="4914605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Titillium Regular Upright"/>
              </a:rPr>
              <a:t>Per 1/6/2021 </a:t>
            </a:r>
          </a:p>
          <a:p>
            <a:r>
              <a:rPr lang="nl-NL" sz="2400" dirty="0">
                <a:latin typeface="Titillium Regular Upright"/>
              </a:rPr>
              <a:t>Samenwerking tussen Sports </a:t>
            </a:r>
            <a:r>
              <a:rPr lang="nl-NL" sz="2400" dirty="0" err="1">
                <a:latin typeface="Titillium Regular Upright"/>
              </a:rPr>
              <a:t>Valley</a:t>
            </a:r>
            <a:r>
              <a:rPr lang="nl-NL" sz="2400" dirty="0">
                <a:latin typeface="Titillium Regular Upright"/>
              </a:rPr>
              <a:t> en Sportservice De Vallei. </a:t>
            </a:r>
          </a:p>
          <a:p>
            <a:r>
              <a:rPr lang="nl-NL" sz="2400" dirty="0">
                <a:latin typeface="Titillium Regular Upright"/>
              </a:rPr>
              <a:t>Een loket waarbij patiënten onder begeleiding van een leefstijlcoach op weg worden geholpen om gezonder te leven. Op verwijzing van medisch specialist of verpleegkundig specialist.</a:t>
            </a:r>
            <a:br>
              <a:rPr lang="nl-NL" sz="1200" dirty="0"/>
            </a:br>
            <a:endParaRPr lang="nl-NL" sz="1200" dirty="0"/>
          </a:p>
          <a:p>
            <a:pPr marL="0" indent="0" algn="l">
              <a:buNone/>
            </a:pPr>
            <a:r>
              <a:rPr lang="nl-NL" sz="1200" b="1" dirty="0">
                <a:latin typeface="Titillium Regular Upright" pitchFamily="2" charset="77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nl-NL" sz="1200" dirty="0">
              <a:latin typeface="Titillium Regular Upright" pitchFamily="2" charset="77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097" y="4117767"/>
            <a:ext cx="3533062" cy="2234348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32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492041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001" y="195361"/>
            <a:ext cx="3450635" cy="1322947"/>
          </a:xfrm>
          <a:prstGeom prst="rect">
            <a:avLst/>
          </a:prstGeom>
        </p:spPr>
      </p:pic>
      <p:sp>
        <p:nvSpPr>
          <p:cNvPr id="13" name="Ondertitel 2">
            <a:extLst>
              <a:ext uri="{FF2B5EF4-FFF2-40B4-BE49-F238E27FC236}">
                <a16:creationId xmlns:a16="http://schemas.microsoft.com/office/drawing/2014/main" id="{7FB4E1A7-4B51-DF47-A9BA-908A9946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58" y="1901628"/>
            <a:ext cx="8118841" cy="4362198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Titillium Regular Upright"/>
              </a:rPr>
              <a:t>Oncologiepatiënten kunnen zelf afspraak maken voor het opstellen van een sportplan.</a:t>
            </a:r>
          </a:p>
          <a:p>
            <a:r>
              <a:rPr lang="nl-NL" sz="2400" dirty="0">
                <a:latin typeface="Titillium Regular Upright"/>
              </a:rPr>
              <a:t>Samenwerking met bedrijven (bedrijfsartsen).</a:t>
            </a:r>
          </a:p>
          <a:p>
            <a:r>
              <a:rPr lang="nl-NL" sz="2400" dirty="0">
                <a:latin typeface="Titillium Regular Upright"/>
              </a:rPr>
              <a:t>Samenwerking met sportartsen (sportmedisch onderzoek).</a:t>
            </a:r>
          </a:p>
          <a:p>
            <a:r>
              <a:rPr lang="nl-NL" sz="2400" dirty="0">
                <a:latin typeface="Titillium Regular Upright"/>
              </a:rPr>
              <a:t>3 coördinatoren, 1200 locaties, 4000 aanvragen/15 jaar</a:t>
            </a:r>
          </a:p>
          <a:p>
            <a:r>
              <a:rPr lang="nl-NL" sz="2400" dirty="0">
                <a:latin typeface="Titillium Regular Upright"/>
              </a:rPr>
              <a:t>Eigen bijdrage voor sportplan.</a:t>
            </a:r>
          </a:p>
          <a:p>
            <a:pPr marL="0" indent="0">
              <a:buNone/>
            </a:pPr>
            <a:endParaRPr lang="nl-NL" sz="1200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353" y="4874900"/>
            <a:ext cx="6686649" cy="1783106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33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4261790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28672" y="2248370"/>
            <a:ext cx="7522029" cy="382304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73" y="1610851"/>
            <a:ext cx="7086852" cy="4102125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34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1284530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  <a:t>Take home </a:t>
            </a:r>
            <a:r>
              <a:rPr lang="nl-NL" sz="2800" dirty="0" err="1"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  <a:t>messages</a:t>
            </a:r>
            <a:r>
              <a:rPr lang="nl-NL" sz="2800" dirty="0"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nl-NL" sz="2800" dirty="0"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800" dirty="0">
              <a:latin typeface="Titillium Regular Upright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445062" y="1103107"/>
            <a:ext cx="8569465" cy="4750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dirty="0">
                <a:solidFill>
                  <a:srgbClr val="FFC000"/>
                </a:solidFill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  <a:t>Door te bewegen en te sporten leven oncologie patiënten langer en in betere gezondheid.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dirty="0">
                <a:solidFill>
                  <a:srgbClr val="FF0000"/>
                </a:solidFill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  <a:t>Screening op fysieke activiteit en verwijzing naar beweegprogramma’s moet onderdeel zijn van de standaard zorg van de oncologiepatiënt.                                     Oncoloog, casemanager en huisarts spelen een centrale rol.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dirty="0">
                <a:solidFill>
                  <a:srgbClr val="00B0F0"/>
                </a:solidFill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  <a:t>Programma’s met supervisie zijn effectiever dan zonder.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dirty="0">
                <a:solidFill>
                  <a:srgbClr val="00B050"/>
                </a:solidFill>
                <a:latin typeface="Titillium Regular Upright"/>
                <a:ea typeface="Calibri" panose="020F0502020204030204" pitchFamily="34" charset="0"/>
                <a:cs typeface="Times New Roman" panose="02020603050405020304" pitchFamily="18" charset="0"/>
              </a:rPr>
              <a:t>De sportarts kan voor risico patiënten op basis van inspanningsdiagnostiek een gepersonaliseerd ‘beweegrecept’ uitschrijven</a:t>
            </a:r>
            <a:endParaRPr lang="nl-NL" sz="2400" dirty="0">
              <a:solidFill>
                <a:srgbClr val="00B050"/>
              </a:solidFill>
              <a:effectLst/>
              <a:latin typeface="Titillium Regular Uprigh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35</a:t>
            </a:fld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205488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2614543"/>
            <a:ext cx="3311392" cy="3562420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5788" y="950259"/>
            <a:ext cx="4293411" cy="5581436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36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1149352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6459" y="1308847"/>
            <a:ext cx="3727966" cy="4567129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37793" y="1183341"/>
            <a:ext cx="3677557" cy="4771891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37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2179289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738" y="737656"/>
            <a:ext cx="5834878" cy="5132213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4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646482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2800" dirty="0">
                <a:latin typeface="Titillium Regular Upright"/>
              </a:rPr>
              <a:t>2. Sports Valley. Kick off 19-03-2019</a:t>
            </a:r>
            <a:endParaRPr lang="nl-NL" sz="2800" dirty="0">
              <a:latin typeface="Titillium Regular Upright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094" y="1690689"/>
            <a:ext cx="8031256" cy="5089111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5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2936844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847" y="1799814"/>
            <a:ext cx="6131105" cy="4083411"/>
          </a:xfrm>
          <a:prstGeom prst="rect">
            <a:avLst/>
          </a:prstGeom>
        </p:spPr>
      </p:pic>
      <p:sp>
        <p:nvSpPr>
          <p:cNvPr id="4" name="Titel 23"/>
          <p:cNvSpPr>
            <a:spLocks noGrp="1"/>
          </p:cNvSpPr>
          <p:nvPr>
            <p:ph type="title"/>
          </p:nvPr>
        </p:nvSpPr>
        <p:spPr>
          <a:xfrm>
            <a:off x="2832847" y="1371189"/>
            <a:ext cx="3863626" cy="428625"/>
          </a:xfrm>
        </p:spPr>
        <p:txBody>
          <a:bodyPr>
            <a:noAutofit/>
          </a:bodyPr>
          <a:lstStyle/>
          <a:p>
            <a:pPr algn="l"/>
            <a:r>
              <a:rPr lang="nl-NL" sz="2800" dirty="0">
                <a:latin typeface="Titillium Regular Upright"/>
                <a:ea typeface="ＭＳ Ｐゴシック" pitchFamily="8" charset="-128"/>
                <a:cs typeface="Arial"/>
              </a:rPr>
              <a:t>Topsportartsen</a:t>
            </a:r>
          </a:p>
        </p:txBody>
      </p:sp>
      <p:sp>
        <p:nvSpPr>
          <p:cNvPr id="5" name="Tijdelijke aanduiding voor inhoud 24"/>
          <p:cNvSpPr>
            <a:spLocks noGrp="1"/>
          </p:cNvSpPr>
          <p:nvPr>
            <p:ph idx="1"/>
          </p:nvPr>
        </p:nvSpPr>
        <p:spPr>
          <a:xfrm>
            <a:off x="106121" y="2958202"/>
            <a:ext cx="6103988" cy="3154443"/>
          </a:xfrm>
        </p:spPr>
        <p:txBody>
          <a:bodyPr>
            <a:normAutofit fontScale="62500" lnSpcReduction="20000"/>
          </a:bodyPr>
          <a:lstStyle/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r>
              <a:rPr lang="nl-NL" sz="3200" dirty="0">
                <a:latin typeface="Titillium Regular Upright"/>
                <a:cs typeface="Arial" panose="020B0604020202020204" pitchFamily="34" charset="0"/>
              </a:rPr>
              <a:t>Ingrid Paul</a:t>
            </a:r>
          </a:p>
          <a:p>
            <a:r>
              <a:rPr lang="nl-NL" sz="3200" dirty="0">
                <a:latin typeface="Titillium Regular Upright"/>
                <a:cs typeface="Arial" panose="020B0604020202020204" pitchFamily="34" charset="0"/>
              </a:rPr>
              <a:t>Petra Groenenboom</a:t>
            </a:r>
          </a:p>
          <a:p>
            <a:r>
              <a:rPr lang="nl-NL" sz="3200" dirty="0">
                <a:latin typeface="Titillium Regular Upright"/>
                <a:cs typeface="Arial" panose="020B0604020202020204" pitchFamily="34" charset="0"/>
              </a:rPr>
              <a:t>Peter Vergouwen</a:t>
            </a:r>
          </a:p>
          <a:p>
            <a:r>
              <a:rPr lang="nl-NL" sz="3200" dirty="0">
                <a:latin typeface="Titillium Regular Upright"/>
                <a:cs typeface="Arial" panose="020B0604020202020204" pitchFamily="34" charset="0"/>
              </a:rPr>
              <a:t>Moniek van Heumen</a:t>
            </a:r>
          </a:p>
          <a:p>
            <a:endParaRPr lang="nl-NL" sz="1950" dirty="0"/>
          </a:p>
          <a:p>
            <a:endParaRPr lang="nl-NL" sz="1650" dirty="0">
              <a:latin typeface="Arial"/>
              <a:ea typeface="ＭＳ Ｐゴシック" pitchFamily="8" charset="-128"/>
              <a:cs typeface="Arial"/>
            </a:endParaRPr>
          </a:p>
          <a:p>
            <a:endParaRPr lang="nl-NL" sz="1650" dirty="0">
              <a:latin typeface="Arial"/>
              <a:ea typeface="ＭＳ Ｐゴシック" pitchFamily="8" charset="-128"/>
              <a:cs typeface="Arial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896" y="393166"/>
            <a:ext cx="2006852" cy="963289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6</a:t>
            </a:fld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863024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3"/>
          <p:cNvSpPr>
            <a:spLocks noGrp="1"/>
          </p:cNvSpPr>
          <p:nvPr>
            <p:ph type="title"/>
          </p:nvPr>
        </p:nvSpPr>
        <p:spPr>
          <a:xfrm>
            <a:off x="1016789" y="963232"/>
            <a:ext cx="5657850" cy="428625"/>
          </a:xfrm>
        </p:spPr>
        <p:txBody>
          <a:bodyPr>
            <a:noAutofit/>
          </a:bodyPr>
          <a:lstStyle/>
          <a:p>
            <a:pPr algn="l"/>
            <a:r>
              <a:rPr lang="nl-NL" sz="2800" dirty="0">
                <a:latin typeface="Titillium Regular Upright"/>
                <a:ea typeface="ＭＳ Ｐゴシック" pitchFamily="8" charset="-128"/>
                <a:cs typeface="Arial"/>
              </a:rPr>
              <a:t>Sportartsen en sportorthopeden</a:t>
            </a:r>
          </a:p>
        </p:txBody>
      </p:sp>
      <p:sp>
        <p:nvSpPr>
          <p:cNvPr id="5" name="Tijdelijke aanduiding voor inhoud 24"/>
          <p:cNvSpPr>
            <a:spLocks noGrp="1"/>
          </p:cNvSpPr>
          <p:nvPr>
            <p:ph idx="1"/>
          </p:nvPr>
        </p:nvSpPr>
        <p:spPr>
          <a:xfrm>
            <a:off x="3800142" y="1715415"/>
            <a:ext cx="5343857" cy="6635190"/>
          </a:xfrm>
        </p:spPr>
        <p:txBody>
          <a:bodyPr>
            <a:normAutofit/>
          </a:bodyPr>
          <a:lstStyle/>
          <a:p>
            <a:r>
              <a:rPr lang="nl-NL" sz="2000" dirty="0">
                <a:latin typeface="Titillium Regular Upright"/>
              </a:rPr>
              <a:t>Inge Gobes-de Punder, sportarts</a:t>
            </a:r>
          </a:p>
          <a:p>
            <a:r>
              <a:rPr lang="nl-NL" sz="2000" dirty="0">
                <a:latin typeface="Titillium Regular Upright"/>
              </a:rPr>
              <a:t>Hans Zwerver, sportarts en bijzonder hoogleraar Sport- en Beweeggeneeskunde</a:t>
            </a:r>
          </a:p>
          <a:p>
            <a:endParaRPr lang="nl-NL" sz="2000" dirty="0">
              <a:latin typeface="Titillium Regular Upright"/>
            </a:endParaRPr>
          </a:p>
          <a:p>
            <a:r>
              <a:rPr lang="nl-NL" sz="2000" dirty="0">
                <a:latin typeface="Titillium Regular Upright"/>
              </a:rPr>
              <a:t>Huib van Helden, sportorthopeed</a:t>
            </a:r>
          </a:p>
          <a:p>
            <a:r>
              <a:rPr lang="nl-NL" sz="2000" dirty="0">
                <a:latin typeface="Titillium Regular Upright"/>
              </a:rPr>
              <a:t>Wybren van der Wal, sportorthopeed</a:t>
            </a:r>
          </a:p>
          <a:p>
            <a:r>
              <a:rPr lang="nl-NL" sz="2000" dirty="0">
                <a:latin typeface="Titillium Regular Upright"/>
              </a:rPr>
              <a:t>Maartje Zengerink, sportorthopeed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984" y="1709199"/>
            <a:ext cx="1464040" cy="174705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572" y="4549943"/>
            <a:ext cx="1483511" cy="17470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0083" y="4549943"/>
            <a:ext cx="1405631" cy="177163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142" y="4549943"/>
            <a:ext cx="1414463" cy="17470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0083" y="1692089"/>
            <a:ext cx="1314489" cy="1771219"/>
          </a:xfrm>
          <a:prstGeom prst="rect">
            <a:avLst/>
          </a:prstGeom>
        </p:spPr>
      </p:pic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2767-C73F-8447-85C4-7FD68052FBE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solidFill>
                  <a:prstClr val="black">
                    <a:tint val="75000"/>
                  </a:prstClr>
                </a:solidFill>
              </a:rPr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2547936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47" y="3136366"/>
            <a:ext cx="1219306" cy="5852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tillium Regular Upright"/>
              </a:rPr>
              <a:t>Team Sports Valley. </a:t>
            </a:r>
            <a:endParaRPr lang="nl-NL" sz="2800" dirty="0">
              <a:latin typeface="Titillium Regular Upright"/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788269"/>
            <a:ext cx="8031256" cy="5069731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8</a:t>
            </a:fld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3300946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B39EAA4-7600-3845-AB07-C76031E3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2704227"/>
            <a:ext cx="7522029" cy="38230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l-NL" sz="2800" dirty="0"/>
            </a:br>
            <a:r>
              <a:rPr lang="nl-NL" sz="2800" dirty="0"/>
              <a:t>3. Fysieke training bij oncologie patiënten</a:t>
            </a:r>
            <a:br>
              <a:rPr lang="nl-NL" sz="2800" dirty="0"/>
            </a:br>
            <a:endParaRPr lang="nl-NL" sz="2800" dirty="0"/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7FB4E1A7-4B51-DF47-A9BA-908A99467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lphaLcPeriod"/>
            </a:pPr>
            <a:r>
              <a:rPr lang="nl-NL" sz="2400" dirty="0"/>
              <a:t>Wat zijn de effecten van fysieke training?</a:t>
            </a:r>
          </a:p>
          <a:p>
            <a:pPr>
              <a:buFont typeface="+mj-lt"/>
              <a:buAutoNum type="alphaLcPeriod"/>
            </a:pPr>
            <a:r>
              <a:rPr lang="nl-NL" sz="2400" dirty="0"/>
              <a:t>Waarom zijn patiënten inactief? </a:t>
            </a:r>
          </a:p>
          <a:p>
            <a:pPr>
              <a:buFont typeface="+mj-lt"/>
              <a:buAutoNum type="alphaLcPeriod"/>
            </a:pPr>
            <a:r>
              <a:rPr lang="nl-NL" sz="2400" dirty="0"/>
              <a:t>Waarom geen verwijzing naar beweegprogramma’s, </a:t>
            </a:r>
            <a:br>
              <a:rPr lang="nl-NL" sz="2400" dirty="0"/>
            </a:br>
            <a:r>
              <a:rPr lang="nl-NL" sz="2400" dirty="0"/>
              <a:t>welke drempels zijn er?</a:t>
            </a:r>
          </a:p>
          <a:p>
            <a:pPr>
              <a:buFont typeface="+mj-lt"/>
              <a:buAutoNum type="alphaLcPeriod"/>
            </a:pPr>
            <a:r>
              <a:rPr lang="nl-NL" sz="2400" dirty="0"/>
              <a:t>Wat is nodig om meer patiënten fysiek actief te laten worden?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E57BF83C-1BAB-AC4A-AC20-1C359626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68" y="153262"/>
            <a:ext cx="1217086" cy="58439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834" y="4394346"/>
            <a:ext cx="3188484" cy="1688738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971CD-3AED-4B47-B876-DCE659DAF2E9}" type="slidenum">
              <a:rPr lang="nl-NL" smtClean="0"/>
              <a:t>9</a:t>
            </a:fld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08-06-2021</a:t>
            </a:r>
          </a:p>
        </p:txBody>
      </p:sp>
    </p:spTree>
    <p:extLst>
      <p:ext uri="{BB962C8B-B14F-4D97-AF65-F5344CB8AC3E}">
        <p14:creationId xmlns:p14="http://schemas.microsoft.com/office/powerpoint/2010/main" val="21552134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C5A50CEA6CF44895E6219A0B8C4275" ma:contentTypeVersion="11" ma:contentTypeDescription="Een nieuw document maken." ma:contentTypeScope="" ma:versionID="b28056a09bf1554152d65d2c41c4ed3a">
  <xsd:schema xmlns:xsd="http://www.w3.org/2001/XMLSchema" xmlns:xs="http://www.w3.org/2001/XMLSchema" xmlns:p="http://schemas.microsoft.com/office/2006/metadata/properties" xmlns:ns2="69bef370-51b6-4993-b020-42262f228fc3" xmlns:ns3="a91f954e-df01-48bf-89e6-e0e988bbb9a6" targetNamespace="http://schemas.microsoft.com/office/2006/metadata/properties" ma:root="true" ma:fieldsID="377105bf50cef98e3a4132cd25a5f266" ns2:_="" ns3:_="">
    <xsd:import namespace="69bef370-51b6-4993-b020-42262f228fc3"/>
    <xsd:import namespace="a91f954e-df01-48bf-89e6-e0e988bbb9a6"/>
    <xsd:element name="properties">
      <xsd:complexType>
        <xsd:sequence>
          <xsd:element name="documentManagement">
            <xsd:complexType>
              <xsd:all>
                <xsd:element ref="ns2:Datum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ef370-51b6-4993-b020-42262f228fc3" elementFormDefault="qualified">
    <xsd:import namespace="http://schemas.microsoft.com/office/2006/documentManagement/types"/>
    <xsd:import namespace="http://schemas.microsoft.com/office/infopath/2007/PartnerControls"/>
    <xsd:element name="Datum" ma:index="8" nillable="true" ma:displayName="Datum" ma:format="DateOnly" ma:internalName="Datum">
      <xsd:simpleType>
        <xsd:restriction base="dms:DateTime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1f954e-df01-48bf-89e6-e0e988bbb9a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 xmlns="69bef370-51b6-4993-b020-42262f228fc3" xsi:nil="true"/>
  </documentManagement>
</p:properties>
</file>

<file path=customXml/itemProps1.xml><?xml version="1.0" encoding="utf-8"?>
<ds:datastoreItem xmlns:ds="http://schemas.openxmlformats.org/officeDocument/2006/customXml" ds:itemID="{493FDDCC-A80F-433A-96F0-999C435DF995}"/>
</file>

<file path=customXml/itemProps2.xml><?xml version="1.0" encoding="utf-8"?>
<ds:datastoreItem xmlns:ds="http://schemas.openxmlformats.org/officeDocument/2006/customXml" ds:itemID="{C3CDCA1E-3808-4037-AE91-A637FD433074}"/>
</file>

<file path=customXml/itemProps3.xml><?xml version="1.0" encoding="utf-8"?>
<ds:datastoreItem xmlns:ds="http://schemas.openxmlformats.org/officeDocument/2006/customXml" ds:itemID="{D7AC2037-0FF6-4593-AEEB-75AD537DF48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708</TotalTime>
  <Words>1129</Words>
  <Application>Microsoft Office PowerPoint</Application>
  <PresentationFormat>Diavoorstelling (4:3)</PresentationFormat>
  <Paragraphs>238</Paragraphs>
  <Slides>37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Titillium</vt:lpstr>
      <vt:lpstr>Titillium Regular Upright</vt:lpstr>
      <vt:lpstr>Kantoorthema</vt:lpstr>
      <vt:lpstr>1_Office-thema</vt:lpstr>
      <vt:lpstr>PowerPoint-presentatie</vt:lpstr>
      <vt:lpstr>PowerPoint-presentatie</vt:lpstr>
      <vt:lpstr>1. Sportgeneeskunde als medisch specialisme. </vt:lpstr>
      <vt:lpstr>PowerPoint-presentatie</vt:lpstr>
      <vt:lpstr> 2. Sports Valley. Kick off 19-03-2019</vt:lpstr>
      <vt:lpstr>Topsportartsen</vt:lpstr>
      <vt:lpstr>Sportartsen en sportorthopeden</vt:lpstr>
      <vt:lpstr>Team Sports Valley. </vt:lpstr>
      <vt:lpstr> 3. Fysieke training bij oncologie patiënten </vt:lpstr>
      <vt:lpstr> 3a.  Wat zijn de effecten van fysieke training? </vt:lpstr>
      <vt:lpstr> 3a.  Wat zijn de effecten van fysieke training? </vt:lpstr>
      <vt:lpstr>3b. Waarom zijn patiënten inactief?  </vt:lpstr>
      <vt:lpstr>   3c.  Waarom geen verwijzing naar beweegprogramma’s,  welke drempels zijn er?  </vt:lpstr>
      <vt:lpstr> 3d.  Wat is nodig om meer patiënten fysiek actief te laten worden? </vt:lpstr>
      <vt:lpstr>PowerPoint-presentatie</vt:lpstr>
      <vt:lpstr>3 vragen</vt:lpstr>
      <vt:lpstr>PowerPoint-presentatie</vt:lpstr>
      <vt:lpstr>PowerPoint-presentatie</vt:lpstr>
      <vt:lpstr>Medisch specialistische beweegzorg bij kanker</vt:lpstr>
      <vt:lpstr>PowerPoint-presentatie</vt:lpstr>
      <vt:lpstr>3. Aandachtspunten</vt:lpstr>
      <vt:lpstr>Beweegrichtlijnen</vt:lpstr>
      <vt:lpstr>CPET= cardiopulmonary exercise testing</vt:lpstr>
      <vt:lpstr>K.Wasserman.  Principles of Exercise Testing and Interpretation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 welke setting bewegen? </vt:lpstr>
      <vt:lpstr>Leefstijlloket </vt:lpstr>
      <vt:lpstr>PowerPoint-presentatie</vt:lpstr>
      <vt:lpstr>PowerPoint-presentatie</vt:lpstr>
      <vt:lpstr>Take home messages: 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Hans Ooms</cp:lastModifiedBy>
  <cp:revision>58</cp:revision>
  <dcterms:created xsi:type="dcterms:W3CDTF">2019-09-12T11:13:44Z</dcterms:created>
  <dcterms:modified xsi:type="dcterms:W3CDTF">2021-06-08T07:28:47Z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0x01010094C5A50CEA6CF44895E6219A0B8C4275</vt:lpwstr>
  </property>
</Properties>
</file>