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8" r:id="rId5"/>
    <p:sldId id="273" r:id="rId6"/>
    <p:sldId id="274" r:id="rId7"/>
    <p:sldId id="259" r:id="rId8"/>
    <p:sldId id="280" r:id="rId9"/>
    <p:sldId id="369" r:id="rId10"/>
    <p:sldId id="276" r:id="rId11"/>
    <p:sldId id="386" r:id="rId12"/>
    <p:sldId id="398" r:id="rId13"/>
    <p:sldId id="381" r:id="rId14"/>
    <p:sldId id="401" r:id="rId15"/>
    <p:sldId id="421" r:id="rId16"/>
    <p:sldId id="418" r:id="rId17"/>
    <p:sldId id="419" r:id="rId18"/>
    <p:sldId id="420" r:id="rId19"/>
    <p:sldId id="422" r:id="rId20"/>
    <p:sldId id="286" r:id="rId21"/>
    <p:sldId id="423" r:id="rId22"/>
    <p:sldId id="414" r:id="rId23"/>
    <p:sldId id="282" r:id="rId24"/>
    <p:sldId id="283" r:id="rId25"/>
    <p:sldId id="372" r:id="rId26"/>
    <p:sldId id="416" r:id="rId27"/>
    <p:sldId id="424" r:id="rId28"/>
    <p:sldId id="426" r:id="rId29"/>
    <p:sldId id="425" r:id="rId30"/>
    <p:sldId id="380" r:id="rId31"/>
    <p:sldId id="429" r:id="rId32"/>
    <p:sldId id="370" r:id="rId33"/>
    <p:sldId id="427" r:id="rId34"/>
    <p:sldId id="432" r:id="rId35"/>
    <p:sldId id="430" r:id="rId36"/>
    <p:sldId id="413" r:id="rId37"/>
    <p:sldId id="417" r:id="rId38"/>
    <p:sldId id="277" r:id="rId39"/>
    <p:sldId id="400" r:id="rId40"/>
    <p:sldId id="376" r:id="rId41"/>
    <p:sldId id="384" r:id="rId42"/>
    <p:sldId id="411" r:id="rId43"/>
    <p:sldId id="428"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87"/>
    <p:restoredTop sz="85340"/>
  </p:normalViewPr>
  <p:slideViewPr>
    <p:cSldViewPr snapToGrid="0" snapToObjects="1">
      <p:cViewPr varScale="1">
        <p:scale>
          <a:sx n="73" d="100"/>
          <a:sy n="73" d="100"/>
        </p:scale>
        <p:origin x="1171"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B0D5D-22F5-2D49-90C3-8D1F1B252D8F}" type="datetimeFigureOut">
              <a:rPr lang="nl-NL" smtClean="0"/>
              <a:t>17-6-2021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3568D-7C21-C347-9B86-61D5F45CDDE4}" type="slidenum">
              <a:rPr lang="nl-NL" smtClean="0"/>
              <a:t>‹nr.›</a:t>
            </a:fld>
            <a:endParaRPr lang="nl-NL"/>
          </a:p>
        </p:txBody>
      </p:sp>
    </p:spTree>
    <p:extLst>
      <p:ext uri="{BB962C8B-B14F-4D97-AF65-F5344CB8AC3E}">
        <p14:creationId xmlns:p14="http://schemas.microsoft.com/office/powerpoint/2010/main" val="23509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sciencedirect.com/topics/medicine-and-dentistry/cellular-infiltration" TargetMode="External"/><Relationship Id="rId3" Type="http://schemas.openxmlformats.org/officeDocument/2006/relationships/hyperlink" Target="https://www.sciencedirect.com/topics/medicine-and-dentistry/catecholamine" TargetMode="External"/><Relationship Id="rId7" Type="http://schemas.openxmlformats.org/officeDocument/2006/relationships/hyperlink" Target="https://www.sciencedirect.com/topics/medicine-and-dentistry/metastatic-carcinom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signal-transduction" TargetMode="External"/><Relationship Id="rId5" Type="http://schemas.openxmlformats.org/officeDocument/2006/relationships/hyperlink" Target="https://www.sciencedirect.com/topics/medicine-and-dentistry/metabolic-stress" TargetMode="External"/><Relationship Id="rId4" Type="http://schemas.openxmlformats.org/officeDocument/2006/relationships/hyperlink" Target="https://www.sciencedirect.com/topics/biochemistry-genetics-and-molecular-biology/myok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Sex</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drugs</a:t>
            </a:r>
          </a:p>
          <a:p>
            <a:r>
              <a:rPr lang="nl-NL" sz="1200" kern="1200" dirty="0" err="1">
                <a:solidFill>
                  <a:schemeClr val="tx1"/>
                </a:solidFill>
                <a:effectLst/>
                <a:latin typeface="+mn-lt"/>
                <a:ea typeface="+mn-ea"/>
                <a:cs typeface="+mn-cs"/>
              </a:rPr>
              <a:t>Since</a:t>
            </a:r>
            <a:r>
              <a:rPr lang="nl-NL" sz="1200" kern="1200" dirty="0">
                <a:solidFill>
                  <a:schemeClr val="tx1"/>
                </a:solidFill>
                <a:effectLst/>
                <a:latin typeface="+mn-lt"/>
                <a:ea typeface="+mn-ea"/>
                <a:cs typeface="+mn-cs"/>
              </a:rPr>
              <a:t> 1998,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world’s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favourite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little</a:t>
            </a:r>
            <a:r>
              <a:rPr lang="nl-NL" sz="1200" kern="1200" dirty="0">
                <a:solidFill>
                  <a:schemeClr val="tx1"/>
                </a:solidFill>
                <a:effectLst/>
                <a:latin typeface="+mn-lt"/>
                <a:ea typeface="+mn-ea"/>
                <a:cs typeface="+mn-cs"/>
              </a:rPr>
              <a:t> blue</a:t>
            </a:r>
          </a:p>
          <a:p>
            <a:r>
              <a:rPr lang="nl-NL" sz="1200" kern="1200" dirty="0" err="1">
                <a:solidFill>
                  <a:schemeClr val="tx1"/>
                </a:solidFill>
                <a:effectLst/>
                <a:latin typeface="+mn-lt"/>
                <a:ea typeface="+mn-ea"/>
                <a:cs typeface="+mn-cs"/>
              </a:rPr>
              <a:t>pill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Viagra</a:t>
            </a:r>
            <a:r>
              <a:rPr lang="nl-NL" sz="1200" kern="1200" dirty="0">
                <a:solidFill>
                  <a:schemeClr val="tx1"/>
                </a:solidFill>
                <a:effectLst/>
                <a:latin typeface="+mn-lt"/>
                <a:ea typeface="+mn-ea"/>
                <a:cs typeface="+mn-cs"/>
              </a:rPr>
              <a:t>, has </a:t>
            </a:r>
            <a:r>
              <a:rPr lang="nl-NL" sz="1200" kern="1200" dirty="0" err="1">
                <a:solidFill>
                  <a:schemeClr val="tx1"/>
                </a:solidFill>
                <a:effectLst/>
                <a:latin typeface="+mn-lt"/>
                <a:ea typeface="+mn-ea"/>
                <a:cs typeface="+mn-cs"/>
              </a:rPr>
              <a:t>revolutionised</a:t>
            </a:r>
            <a:r>
              <a:rPr lang="nl-NL" sz="1200" kern="1200" dirty="0">
                <a:solidFill>
                  <a:schemeClr val="tx1"/>
                </a:solidFill>
                <a:effectLst/>
                <a:latin typeface="+mn-lt"/>
                <a:ea typeface="+mn-ea"/>
                <a:cs typeface="+mn-cs"/>
              </a:rPr>
              <a:t> treatment</a:t>
            </a:r>
          </a:p>
          <a:p>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erectile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dysfunction</a:t>
            </a:r>
            <a:r>
              <a:rPr lang="nl-NL" sz="1200" kern="1200" dirty="0">
                <a:solidFill>
                  <a:schemeClr val="tx1"/>
                </a:solidFill>
                <a:effectLst/>
                <a:latin typeface="+mn-lt"/>
                <a:ea typeface="+mn-ea"/>
                <a:cs typeface="+mn-cs"/>
              </a:rPr>
              <a:t>.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time of</a:t>
            </a:r>
          </a:p>
          <a:p>
            <a:r>
              <a:rPr lang="nl-NL" sz="1200" kern="1200" dirty="0" err="1">
                <a:solidFill>
                  <a:schemeClr val="tx1"/>
                </a:solidFill>
                <a:effectLst/>
                <a:latin typeface="+mn-lt"/>
                <a:ea typeface="+mn-ea"/>
                <a:cs typeface="+mn-cs"/>
              </a:rPr>
              <a:t>its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approval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Viagra</a:t>
            </a:r>
            <a:r>
              <a:rPr lang="nl-NL" sz="1200" kern="1200" dirty="0">
                <a:solidFill>
                  <a:schemeClr val="tx1"/>
                </a:solidFill>
                <a:effectLst/>
                <a:latin typeface="+mn-lt"/>
                <a:ea typeface="+mn-ea"/>
                <a:cs typeface="+mn-cs"/>
              </a:rPr>
              <a:t> had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fastest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initial</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sales </a:t>
            </a:r>
            <a:r>
              <a:rPr lang="nl-NL" sz="1200" kern="1200" dirty="0" err="1">
                <a:solidFill>
                  <a:schemeClr val="tx1"/>
                </a:solidFill>
                <a:effectLst/>
                <a:latin typeface="+mn-lt"/>
                <a:ea typeface="+mn-ea"/>
                <a:cs typeface="+mn-cs"/>
              </a:rPr>
              <a:t>growth</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launch</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any</a:t>
            </a:r>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prescription</a:t>
            </a:r>
            <a:r>
              <a:rPr lang="nl-NL" sz="1200" kern="1200" dirty="0">
                <a:solidFill>
                  <a:schemeClr val="tx1"/>
                </a:solidFill>
                <a:effectLst/>
                <a:latin typeface="+mn-lt"/>
                <a:ea typeface="+mn-ea"/>
                <a:cs typeface="+mn-cs"/>
              </a:rPr>
              <a:t> product. The </a:t>
            </a:r>
            <a:r>
              <a:rPr lang="nl-NL" sz="1200" kern="1200" dirty="0" err="1">
                <a:solidFill>
                  <a:schemeClr val="tx1"/>
                </a:solidFill>
                <a:effectLst/>
                <a:latin typeface="+mn-lt"/>
                <a:ea typeface="+mn-ea"/>
                <a:cs typeface="+mn-cs"/>
              </a:rPr>
              <a:t>pharmaceutical</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company </a:t>
            </a:r>
            <a:r>
              <a:rPr lang="nl-NL" sz="1200" kern="1200" dirty="0" err="1">
                <a:solidFill>
                  <a:schemeClr val="tx1"/>
                </a:solidFill>
                <a:effectLst/>
                <a:latin typeface="+mn-lt"/>
                <a:ea typeface="+mn-ea"/>
                <a:cs typeface="+mn-cs"/>
              </a:rPr>
              <a:t>promoted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Viagra</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erectile</a:t>
            </a:r>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dysfunction</a:t>
            </a:r>
            <a:r>
              <a:rPr lang="nl-NL" sz="1200" kern="1200" dirty="0">
                <a:solidFill>
                  <a:schemeClr val="tx1"/>
                </a:solidFill>
                <a:effectLst/>
                <a:latin typeface="+mn-lt"/>
                <a:ea typeface="+mn-ea"/>
                <a:cs typeface="+mn-cs"/>
              </a:rPr>
              <a:t> awareness via direct-</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consumer</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advertising </a:t>
            </a:r>
            <a:r>
              <a:rPr lang="nl-NL" sz="1200" kern="1200" dirty="0" err="1">
                <a:solidFill>
                  <a:schemeClr val="tx1"/>
                </a:solidFill>
                <a:effectLst/>
                <a:latin typeface="+mn-lt"/>
                <a:ea typeface="+mn-ea"/>
                <a:cs typeface="+mn-cs"/>
              </a:rPr>
              <a:t>which</a:t>
            </a:r>
            <a:r>
              <a:rPr lang="nl-NL" sz="1200" kern="1200" dirty="0">
                <a:solidFill>
                  <a:schemeClr val="tx1"/>
                </a:solidFill>
                <a:effectLst/>
                <a:latin typeface="+mn-lt"/>
                <a:ea typeface="+mn-ea"/>
                <a:cs typeface="+mn-cs"/>
              </a:rPr>
              <a:t> is </a:t>
            </a:r>
            <a:r>
              <a:rPr lang="nl-NL" sz="1200" kern="1200" dirty="0" err="1">
                <a:solidFill>
                  <a:schemeClr val="tx1"/>
                </a:solidFill>
                <a:effectLst/>
                <a:latin typeface="+mn-lt"/>
                <a:ea typeface="+mn-ea"/>
                <a:cs typeface="+mn-cs"/>
              </a:rPr>
              <a:t>permitted</a:t>
            </a:r>
            <a:r>
              <a:rPr lang="nl-NL" sz="1200" kern="1200" dirty="0">
                <a:solidFill>
                  <a:schemeClr val="tx1"/>
                </a:solidFill>
                <a:effectLst/>
                <a:latin typeface="+mn-lt"/>
                <a:ea typeface="+mn-ea"/>
                <a:cs typeface="+mn-cs"/>
              </a:rPr>
              <a:t> in</a:t>
            </a:r>
          </a:p>
          <a:p>
            <a:r>
              <a:rPr lang="nl-NL" sz="1200" kern="1200" dirty="0" err="1">
                <a:solidFill>
                  <a:schemeClr val="tx1"/>
                </a:solidFill>
                <a:effectLst/>
                <a:latin typeface="+mn-lt"/>
                <a:ea typeface="+mn-ea"/>
                <a:cs typeface="+mn-cs"/>
              </a:rPr>
              <a:t>many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countries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bypassed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traditional</a:t>
            </a:r>
          </a:p>
          <a:p>
            <a:r>
              <a:rPr lang="nl-NL" sz="1200" kern="1200" dirty="0" err="1">
                <a:solidFill>
                  <a:schemeClr val="tx1"/>
                </a:solidFill>
                <a:effectLst/>
                <a:latin typeface="+mn-lt"/>
                <a:ea typeface="+mn-ea"/>
                <a:cs typeface="+mn-cs"/>
              </a:rPr>
              <a:t>channel</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having</a:t>
            </a:r>
            <a:r>
              <a:rPr lang="nl-NL" sz="1200" kern="1200" dirty="0">
                <a:solidFill>
                  <a:schemeClr val="tx1"/>
                </a:solidFill>
                <a:effectLst/>
                <a:latin typeface="+mn-lt"/>
                <a:ea typeface="+mn-ea"/>
                <a:cs typeface="+mn-cs"/>
              </a:rPr>
              <a:t> doctors as </a:t>
            </a:r>
            <a:r>
              <a:rPr lang="nl-NL" sz="1200" kern="1200" dirty="0" err="1">
                <a:solidFill>
                  <a:schemeClr val="tx1"/>
                </a:solidFill>
                <a:effectLst/>
                <a:latin typeface="+mn-lt"/>
                <a:ea typeface="+mn-ea"/>
                <a:cs typeface="+mn-cs"/>
              </a:rPr>
              <a:t>the</a:t>
            </a:r>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catalyst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start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medication</a:t>
            </a:r>
            <a:r>
              <a:rPr lang="nl-NL" sz="120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6</a:t>
            </a:fld>
            <a:endParaRPr lang="nl-NL"/>
          </a:p>
        </p:txBody>
      </p:sp>
    </p:spTree>
    <p:extLst>
      <p:ext uri="{BB962C8B-B14F-4D97-AF65-F5344CB8AC3E}">
        <p14:creationId xmlns:p14="http://schemas.microsoft.com/office/powerpoint/2010/main" val="245290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26</a:t>
            </a:fld>
            <a:endParaRPr lang="nl-NL"/>
          </a:p>
        </p:txBody>
      </p:sp>
    </p:spTree>
    <p:extLst>
      <p:ext uri="{BB962C8B-B14F-4D97-AF65-F5344CB8AC3E}">
        <p14:creationId xmlns:p14="http://schemas.microsoft.com/office/powerpoint/2010/main" val="24686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Molecular</a:t>
            </a:r>
            <a:r>
              <a:rPr lang="nl-NL" dirty="0"/>
              <a:t> </a:t>
            </a:r>
            <a:r>
              <a:rPr lang="nl-NL" dirty="0" err="1"/>
              <a:t>Mechanisms</a:t>
            </a:r>
            <a:r>
              <a:rPr lang="nl-NL" dirty="0"/>
              <a:t> </a:t>
            </a:r>
            <a:r>
              <a:rPr lang="nl-NL" dirty="0" err="1"/>
              <a:t>Linking</a:t>
            </a:r>
            <a:r>
              <a:rPr lang="nl-NL" dirty="0"/>
              <a:t> </a:t>
            </a:r>
            <a:r>
              <a:rPr lang="nl-NL" dirty="0" err="1"/>
              <a:t>Exercise</a:t>
            </a:r>
            <a:r>
              <a:rPr lang="nl-NL" dirty="0"/>
              <a:t> </a:t>
            </a:r>
            <a:r>
              <a:rPr lang="nl-NL" dirty="0" err="1"/>
              <a:t>to</a:t>
            </a:r>
            <a:r>
              <a:rPr lang="nl-NL" dirty="0"/>
              <a:t> Cancer </a:t>
            </a:r>
            <a:r>
              <a:rPr lang="nl-NL" dirty="0" err="1"/>
              <a:t>Protection</a:t>
            </a:r>
            <a:endParaRPr lang="nl-NL" dirty="0"/>
          </a:p>
          <a:p>
            <a:r>
              <a:rPr lang="nl-NL" dirty="0" err="1"/>
              <a:t>Exercise</a:t>
            </a:r>
            <a:r>
              <a:rPr lang="nl-NL" dirty="0"/>
              <a:t> </a:t>
            </a:r>
            <a:r>
              <a:rPr lang="nl-NL" dirty="0" err="1"/>
              <a:t>consists</a:t>
            </a:r>
            <a:r>
              <a:rPr lang="nl-NL" dirty="0"/>
              <a:t> of: (1) Acute </a:t>
            </a:r>
            <a:r>
              <a:rPr lang="nl-NL" dirty="0" err="1"/>
              <a:t>sessions</a:t>
            </a:r>
            <a:r>
              <a:rPr lang="nl-NL" dirty="0"/>
              <a:t> </a:t>
            </a:r>
            <a:r>
              <a:rPr lang="nl-NL" dirty="0" err="1"/>
              <a:t>leading</a:t>
            </a:r>
            <a:r>
              <a:rPr lang="nl-NL" dirty="0"/>
              <a:t> </a:t>
            </a:r>
            <a:r>
              <a:rPr lang="nl-NL" dirty="0" err="1"/>
              <a:t>to</a:t>
            </a:r>
            <a:r>
              <a:rPr lang="nl-NL" dirty="0"/>
              <a:t> </a:t>
            </a:r>
            <a:r>
              <a:rPr lang="nl-NL" dirty="0" err="1"/>
              <a:t>physical</a:t>
            </a:r>
            <a:r>
              <a:rPr lang="nl-NL" dirty="0"/>
              <a:t> (</a:t>
            </a:r>
            <a:r>
              <a:rPr lang="nl-NL" dirty="0" err="1"/>
              <a:t>increased</a:t>
            </a:r>
            <a:r>
              <a:rPr lang="nl-NL" dirty="0"/>
              <a:t> </a:t>
            </a:r>
            <a:r>
              <a:rPr lang="nl-NL" dirty="0" err="1"/>
              <a:t>blood</a:t>
            </a:r>
            <a:r>
              <a:rPr lang="nl-NL" dirty="0"/>
              <a:t> flow, </a:t>
            </a:r>
            <a:r>
              <a:rPr lang="nl-NL" dirty="0" err="1"/>
              <a:t>shear</a:t>
            </a:r>
            <a:r>
              <a:rPr lang="nl-NL" dirty="0"/>
              <a:t> stress on </a:t>
            </a:r>
            <a:r>
              <a:rPr lang="nl-NL" dirty="0" err="1"/>
              <a:t>the</a:t>
            </a:r>
            <a:r>
              <a:rPr lang="nl-NL" dirty="0"/>
              <a:t> </a:t>
            </a:r>
            <a:r>
              <a:rPr lang="nl-NL" dirty="0" err="1"/>
              <a:t>vascular</a:t>
            </a:r>
            <a:r>
              <a:rPr lang="nl-NL" dirty="0"/>
              <a:t> bed, </a:t>
            </a:r>
            <a:r>
              <a:rPr lang="nl-NL" dirty="0" err="1"/>
              <a:t>temperature</a:t>
            </a:r>
            <a:r>
              <a:rPr lang="nl-NL" dirty="0"/>
              <a:t> </a:t>
            </a:r>
            <a:r>
              <a:rPr lang="nl-NL" dirty="0" err="1"/>
              <a:t>increases</a:t>
            </a:r>
            <a:r>
              <a:rPr lang="nl-NL" dirty="0"/>
              <a:t>, </a:t>
            </a:r>
            <a:r>
              <a:rPr lang="nl-NL" dirty="0" err="1"/>
              <a:t>sympathetic</a:t>
            </a:r>
            <a:r>
              <a:rPr lang="nl-NL" dirty="0"/>
              <a:t> </a:t>
            </a:r>
            <a:r>
              <a:rPr lang="nl-NL" dirty="0" err="1"/>
              <a:t>activation</a:t>
            </a:r>
            <a:r>
              <a:rPr lang="nl-NL" dirty="0"/>
              <a:t>) </a:t>
            </a:r>
            <a:r>
              <a:rPr lang="nl-NL" dirty="0" err="1"/>
              <a:t>and</a:t>
            </a:r>
            <a:r>
              <a:rPr lang="nl-NL" dirty="0"/>
              <a:t> </a:t>
            </a:r>
            <a:r>
              <a:rPr lang="nl-NL" dirty="0" err="1"/>
              <a:t>endocrine</a:t>
            </a:r>
            <a:r>
              <a:rPr lang="nl-NL" dirty="0"/>
              <a:t> (release of </a:t>
            </a:r>
            <a:r>
              <a:rPr lang="nl-NL" dirty="0">
                <a:hlinkClick r:id="rId3" tooltip="Learn more about Catecholamine from ScienceDirect's AI-generated Topic Pages"/>
              </a:rPr>
              <a:t>catecholamines</a:t>
            </a:r>
            <a:r>
              <a:rPr lang="nl-NL" dirty="0"/>
              <a:t> </a:t>
            </a:r>
            <a:r>
              <a:rPr lang="nl-NL" dirty="0" err="1"/>
              <a:t>and</a:t>
            </a:r>
            <a:r>
              <a:rPr lang="nl-NL" dirty="0"/>
              <a:t> </a:t>
            </a:r>
            <a:r>
              <a:rPr lang="nl-NL" dirty="0" err="1"/>
              <a:t>exercise</a:t>
            </a:r>
            <a:r>
              <a:rPr lang="nl-NL" dirty="0"/>
              <a:t> </a:t>
            </a:r>
            <a:r>
              <a:rPr lang="nl-NL" dirty="0" err="1"/>
              <a:t>hormones</a:t>
            </a:r>
            <a:r>
              <a:rPr lang="nl-NL" dirty="0"/>
              <a:t>, </a:t>
            </a:r>
            <a:r>
              <a:rPr lang="nl-NL" dirty="0">
                <a:hlinkClick r:id="rId4" tooltip="Learn more about Myokine from ScienceDirect's AI-generated Topic Pages"/>
              </a:rPr>
              <a:t>myokine</a:t>
            </a:r>
            <a:r>
              <a:rPr lang="nl-NL" dirty="0"/>
              <a:t> </a:t>
            </a:r>
            <a:r>
              <a:rPr lang="nl-NL" dirty="0" err="1"/>
              <a:t>secretion</a:t>
            </a:r>
            <a:r>
              <a:rPr lang="nl-NL" dirty="0"/>
              <a:t>) </a:t>
            </a:r>
            <a:r>
              <a:rPr lang="nl-NL" dirty="0" err="1"/>
              <a:t>regulation</a:t>
            </a:r>
            <a:r>
              <a:rPr lang="nl-NL" dirty="0"/>
              <a:t> </a:t>
            </a:r>
            <a:r>
              <a:rPr lang="nl-NL" dirty="0" err="1"/>
              <a:t>that</a:t>
            </a:r>
            <a:r>
              <a:rPr lang="nl-NL" dirty="0"/>
              <a:t> </a:t>
            </a:r>
            <a:r>
              <a:rPr lang="nl-NL" dirty="0" err="1"/>
              <a:t>results</a:t>
            </a:r>
            <a:r>
              <a:rPr lang="nl-NL" dirty="0"/>
              <a:t> in </a:t>
            </a:r>
            <a:r>
              <a:rPr lang="nl-NL" dirty="0" err="1"/>
              <a:t>increased</a:t>
            </a:r>
            <a:r>
              <a:rPr lang="nl-NL" dirty="0"/>
              <a:t> tumor </a:t>
            </a:r>
            <a:r>
              <a:rPr lang="nl-NL" dirty="0" err="1"/>
              <a:t>perfusion</a:t>
            </a:r>
            <a:r>
              <a:rPr lang="nl-NL" dirty="0"/>
              <a:t>, </a:t>
            </a:r>
            <a:r>
              <a:rPr lang="nl-NL" dirty="0" err="1"/>
              <a:t>oxygen</a:t>
            </a:r>
            <a:r>
              <a:rPr lang="nl-NL" dirty="0"/>
              <a:t> delivery, </a:t>
            </a:r>
            <a:r>
              <a:rPr lang="nl-NL" dirty="0" err="1"/>
              <a:t>intratumoral</a:t>
            </a:r>
            <a:r>
              <a:rPr lang="nl-NL" dirty="0"/>
              <a:t> </a:t>
            </a:r>
            <a:r>
              <a:rPr lang="nl-NL" dirty="0">
                <a:hlinkClick r:id="rId5" tooltip="Learn more about Metabolic Stress from ScienceDirect's AI-generated Topic Pages"/>
              </a:rPr>
              <a:t>metabolic stress</a:t>
            </a:r>
            <a:r>
              <a:rPr lang="nl-NL" dirty="0"/>
              <a:t>, </a:t>
            </a:r>
            <a:r>
              <a:rPr lang="nl-NL" dirty="0" err="1"/>
              <a:t>cellular</a:t>
            </a:r>
            <a:r>
              <a:rPr lang="nl-NL" dirty="0"/>
              <a:t> </a:t>
            </a:r>
            <a:r>
              <a:rPr lang="nl-NL" dirty="0" err="1"/>
              <a:t>damage</a:t>
            </a:r>
            <a:r>
              <a:rPr lang="nl-NL" dirty="0"/>
              <a:t>, </a:t>
            </a:r>
            <a:r>
              <a:rPr lang="nl-NL" dirty="0" err="1"/>
              <a:t>and</a:t>
            </a:r>
            <a:r>
              <a:rPr lang="nl-NL" dirty="0"/>
              <a:t> ROS </a:t>
            </a:r>
            <a:r>
              <a:rPr lang="nl-NL" dirty="0" err="1"/>
              <a:t>production</a:t>
            </a:r>
            <a:r>
              <a:rPr lang="nl-NL" dirty="0"/>
              <a:t>. These acute changes are </a:t>
            </a:r>
            <a:r>
              <a:rPr lang="nl-NL" dirty="0" err="1"/>
              <a:t>able</a:t>
            </a:r>
            <a:r>
              <a:rPr lang="nl-NL" dirty="0"/>
              <a:t> </a:t>
            </a:r>
            <a:r>
              <a:rPr lang="nl-NL" dirty="0" err="1"/>
              <a:t>to</a:t>
            </a:r>
            <a:r>
              <a:rPr lang="nl-NL" dirty="0"/>
              <a:t> </a:t>
            </a:r>
            <a:r>
              <a:rPr lang="nl-NL" dirty="0" err="1"/>
              <a:t>elicit</a:t>
            </a:r>
            <a:r>
              <a:rPr lang="nl-NL" dirty="0"/>
              <a:t> </a:t>
            </a:r>
            <a:r>
              <a:rPr lang="nl-NL" dirty="0">
                <a:hlinkClick r:id="rId6" tooltip="Learn more about Signal Transduction from ScienceDirect's AI-generated Topic Pages"/>
              </a:rPr>
              <a:t>signaling pathways</a:t>
            </a:r>
            <a:r>
              <a:rPr lang="nl-NL" dirty="0"/>
              <a:t> </a:t>
            </a:r>
            <a:r>
              <a:rPr lang="nl-NL" dirty="0" err="1"/>
              <a:t>that</a:t>
            </a:r>
            <a:r>
              <a:rPr lang="nl-NL" dirty="0"/>
              <a:t> </a:t>
            </a:r>
            <a:r>
              <a:rPr lang="nl-NL" dirty="0" err="1"/>
              <a:t>prevent</a:t>
            </a:r>
            <a:r>
              <a:rPr lang="nl-NL" dirty="0"/>
              <a:t> </a:t>
            </a:r>
            <a:r>
              <a:rPr lang="nl-NL" dirty="0">
                <a:hlinkClick r:id="rId7" tooltip="Learn more about Metastatic Carcinoma from ScienceDirect's AI-generated Topic Pages"/>
              </a:rPr>
              <a:t>metastasis</a:t>
            </a:r>
            <a:r>
              <a:rPr lang="nl-NL" dirty="0"/>
              <a:t>. (2) </a:t>
            </a:r>
            <a:r>
              <a:rPr lang="nl-NL" dirty="0" err="1"/>
              <a:t>Chronic</a:t>
            </a:r>
            <a:r>
              <a:rPr lang="nl-NL" dirty="0"/>
              <a:t> training </a:t>
            </a:r>
            <a:r>
              <a:rPr lang="nl-NL" dirty="0" err="1"/>
              <a:t>adaptations</a:t>
            </a:r>
            <a:r>
              <a:rPr lang="nl-NL" dirty="0"/>
              <a:t> </a:t>
            </a:r>
            <a:r>
              <a:rPr lang="nl-NL" dirty="0" err="1"/>
              <a:t>comprising</a:t>
            </a:r>
            <a:r>
              <a:rPr lang="nl-NL" dirty="0"/>
              <a:t> </a:t>
            </a:r>
            <a:r>
              <a:rPr lang="nl-NL" dirty="0" err="1"/>
              <a:t>systemic</a:t>
            </a:r>
            <a:r>
              <a:rPr lang="nl-NL" dirty="0"/>
              <a:t> </a:t>
            </a:r>
            <a:r>
              <a:rPr lang="nl-NL" dirty="0" err="1"/>
              <a:t>alterations</a:t>
            </a:r>
            <a:r>
              <a:rPr lang="nl-NL" dirty="0"/>
              <a:t> </a:t>
            </a:r>
            <a:r>
              <a:rPr lang="nl-NL" dirty="0" err="1"/>
              <a:t>with</a:t>
            </a:r>
            <a:r>
              <a:rPr lang="nl-NL" dirty="0"/>
              <a:t> </a:t>
            </a:r>
            <a:r>
              <a:rPr lang="nl-NL" dirty="0" err="1"/>
              <a:t>improved</a:t>
            </a:r>
            <a:r>
              <a:rPr lang="nl-NL" dirty="0"/>
              <a:t> immune </a:t>
            </a:r>
            <a:r>
              <a:rPr lang="nl-NL" dirty="0" err="1"/>
              <a:t>function</a:t>
            </a:r>
            <a:r>
              <a:rPr lang="nl-NL" dirty="0"/>
              <a:t>, </a:t>
            </a:r>
            <a:r>
              <a:rPr lang="nl-NL" dirty="0" err="1"/>
              <a:t>reduced</a:t>
            </a:r>
            <a:r>
              <a:rPr lang="nl-NL" dirty="0"/>
              <a:t> </a:t>
            </a:r>
            <a:r>
              <a:rPr lang="nl-NL" dirty="0" err="1"/>
              <a:t>systemic</a:t>
            </a:r>
            <a:r>
              <a:rPr lang="nl-NL" dirty="0"/>
              <a:t> </a:t>
            </a:r>
            <a:r>
              <a:rPr lang="nl-NL" dirty="0" err="1"/>
              <a:t>inflammation</a:t>
            </a:r>
            <a:r>
              <a:rPr lang="nl-NL" dirty="0"/>
              <a:t>, </a:t>
            </a:r>
            <a:r>
              <a:rPr lang="nl-NL" dirty="0" err="1"/>
              <a:t>and</a:t>
            </a:r>
            <a:r>
              <a:rPr lang="nl-NL" dirty="0"/>
              <a:t> </a:t>
            </a:r>
            <a:r>
              <a:rPr lang="nl-NL" dirty="0" err="1"/>
              <a:t>improved</a:t>
            </a:r>
            <a:r>
              <a:rPr lang="nl-NL" dirty="0"/>
              <a:t> </a:t>
            </a:r>
            <a:r>
              <a:rPr lang="nl-NL" dirty="0" err="1"/>
              <a:t>metabolic</a:t>
            </a:r>
            <a:r>
              <a:rPr lang="nl-NL" dirty="0"/>
              <a:t> health, as well as </a:t>
            </a:r>
            <a:r>
              <a:rPr lang="nl-NL" dirty="0" err="1"/>
              <a:t>intratumoral</a:t>
            </a:r>
            <a:r>
              <a:rPr lang="nl-NL" dirty="0"/>
              <a:t> changes in </a:t>
            </a:r>
            <a:r>
              <a:rPr lang="nl-NL" dirty="0" err="1"/>
              <a:t>the</a:t>
            </a:r>
            <a:r>
              <a:rPr lang="nl-NL" dirty="0"/>
              <a:t> form of </a:t>
            </a:r>
            <a:r>
              <a:rPr lang="nl-NL" dirty="0" err="1"/>
              <a:t>enhanced</a:t>
            </a:r>
            <a:r>
              <a:rPr lang="nl-NL" dirty="0"/>
              <a:t> </a:t>
            </a:r>
            <a:r>
              <a:rPr lang="nl-NL" dirty="0" err="1"/>
              <a:t>blood</a:t>
            </a:r>
            <a:r>
              <a:rPr lang="nl-NL" dirty="0"/>
              <a:t> </a:t>
            </a:r>
            <a:r>
              <a:rPr lang="nl-NL" dirty="0" err="1"/>
              <a:t>perfusion</a:t>
            </a:r>
            <a:r>
              <a:rPr lang="nl-NL" dirty="0"/>
              <a:t>, </a:t>
            </a:r>
            <a:r>
              <a:rPr lang="nl-NL" dirty="0" err="1"/>
              <a:t>immunogenic</a:t>
            </a:r>
            <a:r>
              <a:rPr lang="nl-NL" dirty="0"/>
              <a:t> profile, </a:t>
            </a:r>
            <a:r>
              <a:rPr lang="nl-NL" dirty="0" err="1"/>
              <a:t>and</a:t>
            </a:r>
            <a:r>
              <a:rPr lang="nl-NL" dirty="0"/>
              <a:t> immune </a:t>
            </a:r>
            <a:r>
              <a:rPr lang="nl-NL" dirty="0">
                <a:hlinkClick r:id="rId8" tooltip="Learn more about Cellular Infiltration from ScienceDirect's AI-generated Topic Pages"/>
              </a:rPr>
              <a:t>cell infiltration</a:t>
            </a:r>
            <a:r>
              <a:rPr lang="nl-NL" dirty="0"/>
              <a:t>.</a:t>
            </a:r>
          </a:p>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27</a:t>
            </a:fld>
            <a:endParaRPr lang="nl-NL"/>
          </a:p>
        </p:txBody>
      </p:sp>
    </p:spTree>
    <p:extLst>
      <p:ext uri="{BB962C8B-B14F-4D97-AF65-F5344CB8AC3E}">
        <p14:creationId xmlns:p14="http://schemas.microsoft.com/office/powerpoint/2010/main" val="301783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Betere registratie en screening</a:t>
            </a:r>
          </a:p>
          <a:p>
            <a:r>
              <a:rPr lang="nl-NL" dirty="0"/>
              <a:t>Emancipatie vrouwen longkanker</a:t>
            </a:r>
          </a:p>
          <a:p>
            <a:r>
              <a:rPr lang="nl-NL" dirty="0"/>
              <a:t>Lichtere huid melanomen</a:t>
            </a:r>
          </a:p>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13</a:t>
            </a:fld>
            <a:endParaRPr lang="nl-NL"/>
          </a:p>
        </p:txBody>
      </p:sp>
    </p:spTree>
    <p:extLst>
      <p:ext uri="{BB962C8B-B14F-4D97-AF65-F5344CB8AC3E}">
        <p14:creationId xmlns:p14="http://schemas.microsoft.com/office/powerpoint/2010/main" val="265491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Huidkanker flink toegenomen, meer aandacht</a:t>
            </a:r>
          </a:p>
          <a:p>
            <a:r>
              <a:rPr lang="nl-NL" dirty="0"/>
              <a:t>30 jaar geleden exposure</a:t>
            </a:r>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14</a:t>
            </a:fld>
            <a:endParaRPr lang="nl-NL"/>
          </a:p>
        </p:txBody>
      </p:sp>
    </p:spTree>
    <p:extLst>
      <p:ext uri="{BB962C8B-B14F-4D97-AF65-F5344CB8AC3E}">
        <p14:creationId xmlns:p14="http://schemas.microsoft.com/office/powerpoint/2010/main" val="104043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Betere registratie en screening</a:t>
            </a:r>
          </a:p>
          <a:p>
            <a:r>
              <a:rPr lang="nl-NL" dirty="0"/>
              <a:t>Emancipatie vrouwen longkanker</a:t>
            </a:r>
          </a:p>
          <a:p>
            <a:r>
              <a:rPr lang="nl-NL" dirty="0"/>
              <a:t>Lichtere huid melanomen</a:t>
            </a:r>
          </a:p>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15</a:t>
            </a:fld>
            <a:endParaRPr lang="nl-NL"/>
          </a:p>
        </p:txBody>
      </p:sp>
    </p:spTree>
    <p:extLst>
      <p:ext uri="{BB962C8B-B14F-4D97-AF65-F5344CB8AC3E}">
        <p14:creationId xmlns:p14="http://schemas.microsoft.com/office/powerpoint/2010/main" val="37434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Betere registratie en screening</a:t>
            </a:r>
          </a:p>
          <a:p>
            <a:r>
              <a:rPr lang="nl-NL" dirty="0"/>
              <a:t>Emancipatie vrouwen longkanker</a:t>
            </a:r>
          </a:p>
          <a:p>
            <a:r>
              <a:rPr lang="nl-NL" dirty="0"/>
              <a:t>Lichtere huid melanomen</a:t>
            </a:r>
          </a:p>
          <a:p>
            <a:endParaRPr lang="nl-NL" dirty="0"/>
          </a:p>
        </p:txBody>
      </p:sp>
      <p:sp>
        <p:nvSpPr>
          <p:cNvPr id="4" name="Tijdelijke aanduiding voor dianummer 3"/>
          <p:cNvSpPr>
            <a:spLocks noGrp="1"/>
          </p:cNvSpPr>
          <p:nvPr>
            <p:ph type="sldNum" sz="quarter" idx="5"/>
          </p:nvPr>
        </p:nvSpPr>
        <p:spPr/>
        <p:txBody>
          <a:bodyPr/>
          <a:lstStyle/>
          <a:p>
            <a:fld id="{57E3568D-7C21-C347-9B86-61D5F45CDDE4}" type="slidenum">
              <a:rPr lang="nl-NL" smtClean="0"/>
              <a:t>16</a:t>
            </a:fld>
            <a:endParaRPr lang="nl-NL"/>
          </a:p>
        </p:txBody>
      </p:sp>
    </p:spTree>
    <p:extLst>
      <p:ext uri="{BB962C8B-B14F-4D97-AF65-F5344CB8AC3E}">
        <p14:creationId xmlns:p14="http://schemas.microsoft.com/office/powerpoint/2010/main" val="185339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From: </a:t>
            </a:r>
            <a:r>
              <a:rPr lang="en-GB" sz="1200" b="0" i="0" u="none" strike="noStrike" kern="1200" baseline="0" dirty="0">
                <a:solidFill>
                  <a:schemeClr val="tx1"/>
                </a:solidFill>
                <a:latin typeface="+mn-lt"/>
                <a:ea typeface="+mn-ea"/>
                <a:cs typeface="+mn-cs"/>
              </a:rPr>
              <a:t>Block KI, Gyllenhaal C, Lowe L, </a:t>
            </a:r>
            <a:r>
              <a:rPr lang="en-GB" sz="1200" b="0" i="1" u="none" strike="noStrike" kern="1200" baseline="0" dirty="0">
                <a:solidFill>
                  <a:schemeClr val="tx1"/>
                </a:solidFill>
                <a:latin typeface="+mn-lt"/>
                <a:ea typeface="+mn-ea"/>
                <a:cs typeface="+mn-cs"/>
              </a:rPr>
              <a:t>et al</a:t>
            </a:r>
            <a:r>
              <a:rPr lang="en-GB" sz="1200" b="0" i="0" u="none" strike="noStrike" kern="1200" baseline="0" dirty="0">
                <a:solidFill>
                  <a:schemeClr val="tx1"/>
                </a:solidFill>
                <a:latin typeface="+mn-lt"/>
                <a:ea typeface="+mn-ea"/>
                <a:cs typeface="+mn-cs"/>
              </a:rPr>
              <a:t>. Designing a broad-spectrum integrative approach for cancer prevention and treatment. </a:t>
            </a:r>
            <a:r>
              <a:rPr lang="en-GB" sz="1200" b="0" i="1" u="none" strike="noStrike" kern="1200" baseline="0" dirty="0" err="1">
                <a:solidFill>
                  <a:schemeClr val="tx1"/>
                </a:solidFill>
                <a:latin typeface="+mn-lt"/>
                <a:ea typeface="+mn-ea"/>
                <a:cs typeface="+mn-cs"/>
              </a:rPr>
              <a:t>Semin</a:t>
            </a:r>
            <a:r>
              <a:rPr lang="en-GB" sz="1200" b="0" i="1" u="none" strike="noStrike" kern="1200" baseline="0" dirty="0">
                <a:solidFill>
                  <a:schemeClr val="tx1"/>
                </a:solidFill>
                <a:latin typeface="+mn-lt"/>
                <a:ea typeface="+mn-ea"/>
                <a:cs typeface="+mn-cs"/>
              </a:rPr>
              <a:t> Cancer </a:t>
            </a:r>
            <a:r>
              <a:rPr lang="en-GB" sz="1200" b="0" i="1" u="none" strike="noStrike" kern="1200" baseline="0" dirty="0" err="1">
                <a:solidFill>
                  <a:schemeClr val="tx1"/>
                </a:solidFill>
                <a:latin typeface="+mn-lt"/>
                <a:ea typeface="+mn-ea"/>
                <a:cs typeface="+mn-cs"/>
              </a:rPr>
              <a:t>Biol</a:t>
            </a:r>
            <a:r>
              <a:rPr lang="en-GB" sz="1200" b="0" i="1"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2015; 35 </a:t>
            </a:r>
            <a:r>
              <a:rPr lang="en-GB" sz="1200" b="0" i="0" u="none" strike="noStrike" kern="1200" baseline="0" dirty="0" err="1">
                <a:solidFill>
                  <a:schemeClr val="tx1"/>
                </a:solidFill>
                <a:latin typeface="+mn-lt"/>
                <a:ea typeface="+mn-ea"/>
                <a:cs typeface="+mn-cs"/>
              </a:rPr>
              <a:t>Suppl</a:t>
            </a:r>
            <a:r>
              <a:rPr lang="en-GB" sz="1200" b="0" i="0" u="none" strike="noStrike" kern="1200" baseline="0" dirty="0">
                <a:solidFill>
                  <a:schemeClr val="tx1"/>
                </a:solidFill>
                <a:latin typeface="+mn-lt"/>
                <a:ea typeface="+mn-ea"/>
                <a:cs typeface="+mn-cs"/>
              </a:rPr>
              <a:t>: S276-s304. Licenced under CC BY 4.0.</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hallmarks of cancer represented on the right are functional abnormalities characteristic of cancer cells, which can be related to the pathophysiological stages of cancer development, represented on the left.</a:t>
            </a:r>
            <a:endParaRPr lang="en-GB" dirty="0"/>
          </a:p>
        </p:txBody>
      </p:sp>
      <p:sp>
        <p:nvSpPr>
          <p:cNvPr id="4" name="Slide Number Placeholder 3"/>
          <p:cNvSpPr>
            <a:spLocks noGrp="1"/>
          </p:cNvSpPr>
          <p:nvPr>
            <p:ph type="sldNum" sz="quarter" idx="10"/>
          </p:nvPr>
        </p:nvSpPr>
        <p:spPr/>
        <p:txBody>
          <a:bodyPr/>
          <a:lstStyle/>
          <a:p>
            <a:fld id="{5467B214-8946-0B4D-B887-7F8B37BED052}" type="slidenum">
              <a:rPr lang="en-GB" smtClean="0"/>
              <a:t>17</a:t>
            </a:fld>
            <a:endParaRPr lang="en-GB"/>
          </a:p>
        </p:txBody>
      </p:sp>
    </p:spTree>
    <p:extLst>
      <p:ext uri="{BB962C8B-B14F-4D97-AF65-F5344CB8AC3E}">
        <p14:creationId xmlns:p14="http://schemas.microsoft.com/office/powerpoint/2010/main" val="166029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sz="1200" b="0" i="0" u="none" strike="noStrike" kern="1200" baseline="0" dirty="0">
                <a:solidFill>
                  <a:schemeClr val="tx1"/>
                </a:solidFill>
                <a:latin typeface="+mn-lt"/>
                <a:ea typeface="+mn-ea"/>
                <a:cs typeface="+mn-cs"/>
              </a:rPr>
              <a:t>How to cite the 2018 Third Expert Report:</a:t>
            </a:r>
          </a:p>
          <a:p>
            <a:r>
              <a:rPr lang="en-GB" sz="1200" b="0" i="0" u="none" strike="noStrike" kern="1200" baseline="0" dirty="0">
                <a:solidFill>
                  <a:schemeClr val="tx1"/>
                </a:solidFill>
                <a:latin typeface="+mn-lt"/>
                <a:ea typeface="+mn-ea"/>
                <a:cs typeface="+mn-cs"/>
              </a:rPr>
              <a:t>World Cancer Research Fund/American Institute for Cancer Research. </a:t>
            </a:r>
            <a:r>
              <a:rPr lang="en-GB" sz="1200" b="0" i="1" u="none" strike="noStrike" kern="1200" baseline="0" dirty="0">
                <a:solidFill>
                  <a:schemeClr val="tx1"/>
                </a:solidFill>
                <a:latin typeface="+mn-lt"/>
                <a:ea typeface="+mn-ea"/>
                <a:cs typeface="+mn-cs"/>
              </a:rPr>
              <a:t>Diet, Nutrition, Physical Activity and Cancer: a Global Perspective. </a:t>
            </a:r>
            <a:r>
              <a:rPr lang="en-GB" sz="1200" b="0" i="0" u="none" strike="noStrike" kern="1200" baseline="0" dirty="0">
                <a:solidFill>
                  <a:schemeClr val="tx1"/>
                </a:solidFill>
                <a:latin typeface="+mn-lt"/>
                <a:ea typeface="+mn-ea"/>
                <a:cs typeface="+mn-cs"/>
              </a:rPr>
              <a:t>Continuous Update Project Expert Report 2018. Available at dietandcancerreport.org</a:t>
            </a:r>
            <a:endParaRPr lang="en-GB" baseline="0" dirty="0"/>
          </a:p>
          <a:p>
            <a:endParaRPr lang="en-GB" baseline="0" dirty="0"/>
          </a:p>
          <a:p>
            <a:r>
              <a:rPr lang="en-GB" baseline="0" dirty="0"/>
              <a:t>How to cite this part of the Third Expert Report: </a:t>
            </a:r>
          </a:p>
          <a:p>
            <a:r>
              <a:rPr lang="en-GB" baseline="0" dirty="0"/>
              <a:t>World Cancer Research Fund/American Institute for Cancer Research. Continuous Update Project Expert Report 2018. Diet, nutrition, physical activity and bladder cancer. Available at dietandcancerreport.org</a:t>
            </a:r>
          </a:p>
          <a:p>
            <a:endParaRPr lang="en-GB" baseline="0" dirty="0"/>
          </a:p>
          <a:p>
            <a:r>
              <a:rPr lang="en-GB" baseline="0" dirty="0"/>
              <a:t>To inquire about permission for any other use contact </a:t>
            </a:r>
            <a:r>
              <a:rPr lang="en-GB" b="1" baseline="0" dirty="0"/>
              <a:t>copyright@wcrf.org</a:t>
            </a:r>
          </a:p>
          <a:p>
            <a:endParaRPr lang="en-GB" dirty="0"/>
          </a:p>
        </p:txBody>
      </p:sp>
      <p:sp>
        <p:nvSpPr>
          <p:cNvPr id="4" name="Slide Number Placeholder 3"/>
          <p:cNvSpPr>
            <a:spLocks noGrp="1"/>
          </p:cNvSpPr>
          <p:nvPr>
            <p:ph type="sldNum" sz="quarter" idx="10"/>
          </p:nvPr>
        </p:nvSpPr>
        <p:spPr/>
        <p:txBody>
          <a:bodyPr/>
          <a:lstStyle/>
          <a:p>
            <a:fld id="{5467B214-8946-0B4D-B887-7F8B37BED052}" type="slidenum">
              <a:rPr lang="en-GB" smtClean="0"/>
              <a:t>19</a:t>
            </a:fld>
            <a:endParaRPr lang="en-GB"/>
          </a:p>
        </p:txBody>
      </p:sp>
    </p:spTree>
    <p:extLst>
      <p:ext uri="{BB962C8B-B14F-4D97-AF65-F5344CB8AC3E}">
        <p14:creationId xmlns:p14="http://schemas.microsoft.com/office/powerpoint/2010/main" val="399167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 new policy framework that can be used to identify a comprehensive package of actions needed to create environments for people and communities that are conducive to following the Cancer Prevention Recommendations.</a:t>
            </a:r>
            <a:endParaRPr lang="en-GB" dirty="0"/>
          </a:p>
        </p:txBody>
      </p:sp>
      <p:sp>
        <p:nvSpPr>
          <p:cNvPr id="4" name="Slide Number Placeholder 3"/>
          <p:cNvSpPr>
            <a:spLocks noGrp="1"/>
          </p:cNvSpPr>
          <p:nvPr>
            <p:ph type="sldNum" sz="quarter" idx="10"/>
          </p:nvPr>
        </p:nvSpPr>
        <p:spPr/>
        <p:txBody>
          <a:bodyPr/>
          <a:lstStyle/>
          <a:p>
            <a:fld id="{5467B214-8946-0B4D-B887-7F8B37BED052}" type="slidenum">
              <a:rPr lang="en-GB" smtClean="0"/>
              <a:t>20</a:t>
            </a:fld>
            <a:endParaRPr lang="en-GB"/>
          </a:p>
        </p:txBody>
      </p:sp>
    </p:spTree>
    <p:extLst>
      <p:ext uri="{BB962C8B-B14F-4D97-AF65-F5344CB8AC3E}">
        <p14:creationId xmlns:p14="http://schemas.microsoft.com/office/powerpoint/2010/main" val="343405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following each individual Recommendation offers cancer protection benefit, most benefit is gained by treating all ten Recommendations as an integrated pattern of behaviours relating to diet, physical activity and other factors that can be considered as a single overarching ‘package’ or way of life.</a:t>
            </a:r>
          </a:p>
        </p:txBody>
      </p:sp>
      <p:sp>
        <p:nvSpPr>
          <p:cNvPr id="4" name="Slide Number Placeholder 3"/>
          <p:cNvSpPr>
            <a:spLocks noGrp="1"/>
          </p:cNvSpPr>
          <p:nvPr>
            <p:ph type="sldNum" sz="quarter" idx="10"/>
          </p:nvPr>
        </p:nvSpPr>
        <p:spPr/>
        <p:txBody>
          <a:bodyPr/>
          <a:lstStyle/>
          <a:p>
            <a:fld id="{5467B214-8946-0B4D-B887-7F8B37BED052}" type="slidenum">
              <a:rPr lang="en-GB" smtClean="0"/>
              <a:t>21</a:t>
            </a:fld>
            <a:endParaRPr lang="en-GB"/>
          </a:p>
        </p:txBody>
      </p:sp>
    </p:spTree>
    <p:extLst>
      <p:ext uri="{BB962C8B-B14F-4D97-AF65-F5344CB8AC3E}">
        <p14:creationId xmlns:p14="http://schemas.microsoft.com/office/powerpoint/2010/main" val="137575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AECA2-A601-0B4A-BEE5-19EDDC36056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94D9F04-67AC-C54F-BED2-A8DEF0BB9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174A39F-CCED-A947-B05A-17A5195D07C7}"/>
              </a:ext>
            </a:extLst>
          </p:cNvPr>
          <p:cNvSpPr>
            <a:spLocks noGrp="1"/>
          </p:cNvSpPr>
          <p:nvPr>
            <p:ph type="dt" sz="half" idx="10"/>
          </p:nvPr>
        </p:nvSpPr>
        <p:spPr/>
        <p:txBody>
          <a:bodyPr/>
          <a:lstStyle/>
          <a:p>
            <a:fld id="{51CFD5E5-6E1B-C244-8B8C-4B105550BA40}" type="datetime1">
              <a:rPr lang="nl-NL" smtClean="0"/>
              <a:t>17-6-2021</a:t>
            </a:fld>
            <a:endParaRPr lang="nl-NL"/>
          </a:p>
        </p:txBody>
      </p:sp>
      <p:sp>
        <p:nvSpPr>
          <p:cNvPr id="5" name="Tijdelijke aanduiding voor voettekst 4">
            <a:extLst>
              <a:ext uri="{FF2B5EF4-FFF2-40B4-BE49-F238E27FC236}">
                <a16:creationId xmlns:a16="http://schemas.microsoft.com/office/drawing/2014/main" id="{2042AA4C-91CF-E044-8768-77E4F521B9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1394F2-A57D-6141-B98D-45274B5EF7E4}"/>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339003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44147-CECD-224E-B98B-184A05FDE50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DF5F723-12AD-2A4D-9BD8-E0907FCC7BC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E5067A8-D509-624B-8EF5-A1B42922D694}"/>
              </a:ext>
            </a:extLst>
          </p:cNvPr>
          <p:cNvSpPr>
            <a:spLocks noGrp="1"/>
          </p:cNvSpPr>
          <p:nvPr>
            <p:ph type="dt" sz="half" idx="10"/>
          </p:nvPr>
        </p:nvSpPr>
        <p:spPr/>
        <p:txBody>
          <a:bodyPr/>
          <a:lstStyle/>
          <a:p>
            <a:fld id="{680AF9D5-1206-A844-8571-A12E3963CCFD}" type="datetime1">
              <a:rPr lang="nl-NL" smtClean="0"/>
              <a:t>17-6-2021</a:t>
            </a:fld>
            <a:endParaRPr lang="nl-NL"/>
          </a:p>
        </p:txBody>
      </p:sp>
      <p:sp>
        <p:nvSpPr>
          <p:cNvPr id="5" name="Tijdelijke aanduiding voor voettekst 4">
            <a:extLst>
              <a:ext uri="{FF2B5EF4-FFF2-40B4-BE49-F238E27FC236}">
                <a16:creationId xmlns:a16="http://schemas.microsoft.com/office/drawing/2014/main" id="{EF4968E5-C17F-6C42-A63B-85B070E07E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742976-BF3E-0744-9696-E17F96EC99FC}"/>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40930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46258E7-8B2D-3049-9A27-7B658B60FE6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1C36331-34BE-A64B-9E6A-A11ABE76A66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1AFB13A-B248-8546-B7C8-BE1DA6704FFA}"/>
              </a:ext>
            </a:extLst>
          </p:cNvPr>
          <p:cNvSpPr>
            <a:spLocks noGrp="1"/>
          </p:cNvSpPr>
          <p:nvPr>
            <p:ph type="dt" sz="half" idx="10"/>
          </p:nvPr>
        </p:nvSpPr>
        <p:spPr/>
        <p:txBody>
          <a:bodyPr/>
          <a:lstStyle/>
          <a:p>
            <a:fld id="{4517CE6F-AC60-9747-B88D-A0ED2EA3D3CB}" type="datetime1">
              <a:rPr lang="nl-NL" smtClean="0"/>
              <a:t>17-6-2021</a:t>
            </a:fld>
            <a:endParaRPr lang="nl-NL"/>
          </a:p>
        </p:txBody>
      </p:sp>
      <p:sp>
        <p:nvSpPr>
          <p:cNvPr id="5" name="Tijdelijke aanduiding voor voettekst 4">
            <a:extLst>
              <a:ext uri="{FF2B5EF4-FFF2-40B4-BE49-F238E27FC236}">
                <a16:creationId xmlns:a16="http://schemas.microsoft.com/office/drawing/2014/main" id="{673FF2BC-10C7-0E4A-B064-C5A1806E1E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189273-3FFD-0849-B103-60D9F25F4C0C}"/>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310424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Slide - Internation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53563" y="297765"/>
            <a:ext cx="2546333" cy="937450"/>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l="-3453"/>
          <a:stretch/>
        </p:blipFill>
        <p:spPr>
          <a:xfrm>
            <a:off x="6584968" y="2415278"/>
            <a:ext cx="5607032" cy="3764408"/>
          </a:xfrm>
          <a:prstGeom prst="rect">
            <a:avLst/>
          </a:prstGeom>
        </p:spPr>
      </p:pic>
      <p:sp>
        <p:nvSpPr>
          <p:cNvPr id="28" name="TextBox 27"/>
          <p:cNvSpPr txBox="1"/>
          <p:nvPr userDrawn="1"/>
        </p:nvSpPr>
        <p:spPr>
          <a:xfrm>
            <a:off x="705940" y="1899584"/>
            <a:ext cx="6415869" cy="1477328"/>
          </a:xfrm>
          <a:prstGeom prst="rect">
            <a:avLst/>
          </a:prstGeom>
          <a:noFill/>
        </p:spPr>
        <p:txBody>
          <a:bodyPr wrap="square" lIns="0" rtlCol="0" anchor="ctr">
            <a:spAutoFit/>
          </a:bodyPr>
          <a:lstStyle/>
          <a:p>
            <a:pPr>
              <a:lnSpc>
                <a:spcPts val="3600"/>
              </a:lnSpc>
            </a:pPr>
            <a:r>
              <a:rPr lang="en-GB" sz="3200" b="1" dirty="0">
                <a:solidFill>
                  <a:schemeClr val="tx2"/>
                </a:solidFill>
              </a:rPr>
              <a:t>Diet, Nutrition, Physical Activity and Cancer: </a:t>
            </a:r>
            <a:br>
              <a:rPr lang="en-GB" sz="3200" b="1" dirty="0">
                <a:solidFill>
                  <a:schemeClr val="tx2"/>
                </a:solidFill>
              </a:rPr>
            </a:br>
            <a:r>
              <a:rPr lang="en-GB" sz="3200" b="1" dirty="0">
                <a:solidFill>
                  <a:schemeClr val="tx2"/>
                </a:solidFill>
              </a:rPr>
              <a:t>a Global Perspective</a:t>
            </a:r>
          </a:p>
        </p:txBody>
      </p:sp>
      <p:cxnSp>
        <p:nvCxnSpPr>
          <p:cNvPr id="30" name="Straight Connector 29"/>
          <p:cNvCxnSpPr>
            <a:cxnSpLocks/>
          </p:cNvCxnSpPr>
          <p:nvPr userDrawn="1"/>
        </p:nvCxnSpPr>
        <p:spPr>
          <a:xfrm>
            <a:off x="1837386" y="6179685"/>
            <a:ext cx="103546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DB9B09-79AB-1D45-BB7D-36E70855412D}"/>
              </a:ext>
            </a:extLst>
          </p:cNvPr>
          <p:cNvSpPr txBox="1"/>
          <p:nvPr userDrawn="1"/>
        </p:nvSpPr>
        <p:spPr>
          <a:xfrm>
            <a:off x="7987123" y="6363534"/>
            <a:ext cx="3412773" cy="307777"/>
          </a:xfrm>
          <a:prstGeom prst="rect">
            <a:avLst/>
          </a:prstGeom>
          <a:noFill/>
        </p:spPr>
        <p:txBody>
          <a:bodyPr wrap="square" rIns="0" rtlCol="0">
            <a:spAutoFit/>
          </a:bodyPr>
          <a:lstStyle/>
          <a:p>
            <a:pPr algn="r"/>
            <a:r>
              <a:rPr lang="en-GB" sz="1400" b="1" dirty="0" err="1">
                <a:solidFill>
                  <a:schemeClr val="accent1"/>
                </a:solidFill>
              </a:rPr>
              <a:t>dietandcancerreport.org</a:t>
            </a:r>
            <a:endParaRPr lang="en-GB" sz="1400" b="1" dirty="0">
              <a:solidFill>
                <a:schemeClr val="accent1"/>
              </a:solidFill>
            </a:endParaRPr>
          </a:p>
        </p:txBody>
      </p:sp>
      <p:sp>
        <p:nvSpPr>
          <p:cNvPr id="17" name="Text Placeholder 11">
            <a:extLst>
              <a:ext uri="{FF2B5EF4-FFF2-40B4-BE49-F238E27FC236}">
                <a16:creationId xmlns:a16="http://schemas.microsoft.com/office/drawing/2014/main" id="{4DB6BF6B-54A6-3748-9882-3C7B2863A22C}"/>
              </a:ext>
            </a:extLst>
          </p:cNvPr>
          <p:cNvSpPr>
            <a:spLocks noGrp="1"/>
          </p:cNvSpPr>
          <p:nvPr>
            <p:ph type="body" sz="quarter" idx="11" hasCustomPrompt="1"/>
          </p:nvPr>
        </p:nvSpPr>
        <p:spPr>
          <a:xfrm>
            <a:off x="705941" y="3630113"/>
            <a:ext cx="6005153" cy="698301"/>
          </a:xfrm>
          <a:prstGeom prst="rect">
            <a:avLst/>
          </a:prstGeom>
        </p:spPr>
        <p:txBody>
          <a:bodyPr lIns="0" anchor="ctr" anchorCtr="0">
            <a:normAutofit/>
          </a:bodyPr>
          <a:lstStyle>
            <a:lvl1pPr>
              <a:defRPr sz="2000" b="1">
                <a:solidFill>
                  <a:schemeClr val="accent1"/>
                </a:solidFill>
              </a:defRPr>
            </a:lvl1pPr>
          </a:lstStyle>
          <a:p>
            <a:pPr lvl="0"/>
            <a:r>
              <a:rPr lang="en-US" dirty="0"/>
              <a:t>Click to add text</a:t>
            </a:r>
            <a:r>
              <a:rPr lang="is-IS" dirty="0"/>
              <a:t>…</a:t>
            </a:r>
          </a:p>
        </p:txBody>
      </p:sp>
      <p:sp>
        <p:nvSpPr>
          <p:cNvPr id="19" name="Text Placeholder 13">
            <a:extLst>
              <a:ext uri="{FF2B5EF4-FFF2-40B4-BE49-F238E27FC236}">
                <a16:creationId xmlns:a16="http://schemas.microsoft.com/office/drawing/2014/main" id="{402ED559-2B87-D44E-B9E4-96FE0F6A1954}"/>
              </a:ext>
            </a:extLst>
          </p:cNvPr>
          <p:cNvSpPr>
            <a:spLocks noGrp="1"/>
          </p:cNvSpPr>
          <p:nvPr>
            <p:ph type="body" sz="quarter" idx="12" hasCustomPrompt="1"/>
          </p:nvPr>
        </p:nvSpPr>
        <p:spPr>
          <a:xfrm>
            <a:off x="705941" y="4336131"/>
            <a:ext cx="6005153" cy="485775"/>
          </a:xfrm>
          <a:prstGeom prst="rect">
            <a:avLst/>
          </a:prstGeom>
        </p:spPr>
        <p:txBody>
          <a:bodyPr lIns="0" anchor="ctr" anchorCtr="0">
            <a:normAutofit/>
          </a:bodyPr>
          <a:lstStyle>
            <a:lvl1pPr>
              <a:defRPr sz="1350" b="0">
                <a:solidFill>
                  <a:srgbClr val="464646"/>
                </a:solidFill>
              </a:defRPr>
            </a:lvl1pPr>
          </a:lstStyle>
          <a:p>
            <a:pPr lvl="0"/>
            <a:r>
              <a:rPr lang="en-GB" dirty="0"/>
              <a:t>Click to add author/other info</a:t>
            </a:r>
            <a:r>
              <a:rPr lang="is-IS" dirty="0"/>
              <a:t>…</a:t>
            </a:r>
          </a:p>
        </p:txBody>
      </p:sp>
      <p:pic>
        <p:nvPicPr>
          <p:cNvPr id="12" name="Picture 11">
            <a:extLst>
              <a:ext uri="{FF2B5EF4-FFF2-40B4-BE49-F238E27FC236}">
                <a16:creationId xmlns:a16="http://schemas.microsoft.com/office/drawing/2014/main" id="{B5F2A389-5114-F74C-B363-1EA175442F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684" y="5273899"/>
            <a:ext cx="2125369" cy="1594027"/>
          </a:xfrm>
          <a:prstGeom prst="rect">
            <a:avLst/>
          </a:prstGeom>
        </p:spPr>
      </p:pic>
      <p:pic>
        <p:nvPicPr>
          <p:cNvPr id="13" name="Picture 12">
            <a:extLst>
              <a:ext uri="{FF2B5EF4-FFF2-40B4-BE49-F238E27FC236}">
                <a16:creationId xmlns:a16="http://schemas.microsoft.com/office/drawing/2014/main" id="{2EA73379-01F0-684B-AEEB-42972759C85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5941" y="297765"/>
            <a:ext cx="3543660" cy="702090"/>
          </a:xfrm>
          <a:prstGeom prst="rect">
            <a:avLst/>
          </a:prstGeom>
        </p:spPr>
      </p:pic>
    </p:spTree>
    <p:extLst>
      <p:ext uri="{BB962C8B-B14F-4D97-AF65-F5344CB8AC3E}">
        <p14:creationId xmlns:p14="http://schemas.microsoft.com/office/powerpoint/2010/main" val="24592352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er title for large imag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705942" y="886230"/>
            <a:ext cx="10693953" cy="4895005"/>
          </a:xfrm>
        </p:spPr>
        <p:txBody>
          <a:bodyPr/>
          <a:lstStyle/>
          <a:p>
            <a:endParaRPr lang="en-GB" dirty="0"/>
          </a:p>
        </p:txBody>
      </p:sp>
      <p:pic>
        <p:nvPicPr>
          <p:cNvPr id="17" name="Picture 16">
            <a:extLst>
              <a:ext uri="{FF2B5EF4-FFF2-40B4-BE49-F238E27FC236}">
                <a16:creationId xmlns:a16="http://schemas.microsoft.com/office/drawing/2014/main" id="{5C7F8EDA-BFFD-C543-9662-15E61D2C4A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18336" y="6178260"/>
            <a:ext cx="1581560" cy="582263"/>
          </a:xfrm>
          <a:prstGeom prst="rect">
            <a:avLst/>
          </a:prstGeom>
        </p:spPr>
      </p:pic>
      <p:sp>
        <p:nvSpPr>
          <p:cNvPr id="19" name="TextBox 18">
            <a:extLst>
              <a:ext uri="{FF2B5EF4-FFF2-40B4-BE49-F238E27FC236}">
                <a16:creationId xmlns:a16="http://schemas.microsoft.com/office/drawing/2014/main" id="{1E4B3A89-3C23-2744-B957-4FA5FDDF3718}"/>
              </a:ext>
            </a:extLst>
          </p:cNvPr>
          <p:cNvSpPr txBox="1"/>
          <p:nvPr userDrawn="1"/>
        </p:nvSpPr>
        <p:spPr>
          <a:xfrm>
            <a:off x="4389614" y="6469935"/>
            <a:ext cx="3412773" cy="276999"/>
          </a:xfrm>
          <a:prstGeom prst="rect">
            <a:avLst/>
          </a:prstGeom>
          <a:noFill/>
        </p:spPr>
        <p:txBody>
          <a:bodyPr wrap="square" rIns="0" rtlCol="0">
            <a:spAutoFit/>
          </a:bodyPr>
          <a:lstStyle/>
          <a:p>
            <a:pPr algn="ctr"/>
            <a:r>
              <a:rPr lang="en-GB" sz="1200" b="1" dirty="0" err="1">
                <a:solidFill>
                  <a:schemeClr val="accent1"/>
                </a:solidFill>
              </a:rPr>
              <a:t>dietandcancerreport.org</a:t>
            </a:r>
            <a:endParaRPr lang="en-GB" sz="1200" b="1" dirty="0">
              <a:solidFill>
                <a:schemeClr val="accent1"/>
              </a:solidFill>
            </a:endParaRPr>
          </a:p>
        </p:txBody>
      </p:sp>
      <p:cxnSp>
        <p:nvCxnSpPr>
          <p:cNvPr id="20" name="Straight Connector 19">
            <a:extLst>
              <a:ext uri="{FF2B5EF4-FFF2-40B4-BE49-F238E27FC236}">
                <a16:creationId xmlns:a16="http://schemas.microsoft.com/office/drawing/2014/main" id="{3246C600-BF60-8041-BE3E-47B07AF66682}"/>
              </a:ext>
            </a:extLst>
          </p:cNvPr>
          <p:cNvCxnSpPr/>
          <p:nvPr userDrawn="1"/>
        </p:nvCxnSpPr>
        <p:spPr>
          <a:xfrm>
            <a:off x="0" y="603408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C14987A1-6ACA-2241-BFFF-B1CE6AEB0219}"/>
              </a:ext>
            </a:extLst>
          </p:cNvPr>
          <p:cNvSpPr>
            <a:spLocks noGrp="1"/>
          </p:cNvSpPr>
          <p:nvPr>
            <p:ph type="body" sz="quarter" idx="10" hasCustomPrompt="1"/>
          </p:nvPr>
        </p:nvSpPr>
        <p:spPr>
          <a:xfrm>
            <a:off x="534957" y="300677"/>
            <a:ext cx="11129995" cy="575717"/>
          </a:xfrm>
          <a:prstGeom prst="rect">
            <a:avLst/>
          </a:prstGeom>
        </p:spPr>
        <p:txBody>
          <a:bodyPr anchor="ctr" anchorCtr="0">
            <a:normAutofit/>
          </a:bodyPr>
          <a:lstStyle>
            <a:lvl1pPr>
              <a:defRPr sz="2400" b="1" spc="-30" baseline="0">
                <a:solidFill>
                  <a:schemeClr val="tx2"/>
                </a:solidFill>
              </a:defRPr>
            </a:lvl1pPr>
          </a:lstStyle>
          <a:p>
            <a:pPr lvl="0"/>
            <a:r>
              <a:rPr lang="en-US" dirty="0"/>
              <a:t>Click to add smaller heading...</a:t>
            </a:r>
            <a:endParaRPr lang="en-GB" dirty="0"/>
          </a:p>
        </p:txBody>
      </p:sp>
      <p:pic>
        <p:nvPicPr>
          <p:cNvPr id="8" name="Picture 7">
            <a:extLst>
              <a:ext uri="{FF2B5EF4-FFF2-40B4-BE49-F238E27FC236}">
                <a16:creationId xmlns:a16="http://schemas.microsoft.com/office/drawing/2014/main" id="{4AAD6E72-8321-094F-834C-8791815519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5941" y="6230664"/>
            <a:ext cx="2188475" cy="433593"/>
          </a:xfrm>
          <a:prstGeom prst="rect">
            <a:avLst/>
          </a:prstGeom>
        </p:spPr>
      </p:pic>
    </p:spTree>
    <p:extLst>
      <p:ext uri="{BB962C8B-B14F-4D97-AF65-F5344CB8AC3E}">
        <p14:creationId xmlns:p14="http://schemas.microsoft.com/office/powerpoint/2010/main" val="103017566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C6606-54E3-0A46-BA1D-BD9C99203EF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58BD41-224B-8045-93F0-02445DB310E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D17562-7BD5-D84E-BD6C-A4BF30E6ED75}"/>
              </a:ext>
            </a:extLst>
          </p:cNvPr>
          <p:cNvSpPr>
            <a:spLocks noGrp="1"/>
          </p:cNvSpPr>
          <p:nvPr>
            <p:ph type="dt" sz="half" idx="10"/>
          </p:nvPr>
        </p:nvSpPr>
        <p:spPr/>
        <p:txBody>
          <a:bodyPr/>
          <a:lstStyle/>
          <a:p>
            <a:fld id="{594D2BF8-9DA7-A04E-A641-BF559F9B919F}" type="datetime1">
              <a:rPr lang="nl-NL" smtClean="0"/>
              <a:t>17-6-2021</a:t>
            </a:fld>
            <a:endParaRPr lang="nl-NL"/>
          </a:p>
        </p:txBody>
      </p:sp>
      <p:sp>
        <p:nvSpPr>
          <p:cNvPr id="5" name="Tijdelijke aanduiding voor voettekst 4">
            <a:extLst>
              <a:ext uri="{FF2B5EF4-FFF2-40B4-BE49-F238E27FC236}">
                <a16:creationId xmlns:a16="http://schemas.microsoft.com/office/drawing/2014/main" id="{3C22D12D-27E6-F948-BB13-95FFF8F914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5C710-B85D-6D43-A73C-B833C5CC3F1F}"/>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2381053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3ED7D-2DA5-9346-A5D5-31D2689ADE5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3EB5885-68C7-E44F-8746-D838C1271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FE20F58-967A-4A4A-BC96-A8C1C954C129}"/>
              </a:ext>
            </a:extLst>
          </p:cNvPr>
          <p:cNvSpPr>
            <a:spLocks noGrp="1"/>
          </p:cNvSpPr>
          <p:nvPr>
            <p:ph type="dt" sz="half" idx="10"/>
          </p:nvPr>
        </p:nvSpPr>
        <p:spPr/>
        <p:txBody>
          <a:bodyPr/>
          <a:lstStyle/>
          <a:p>
            <a:fld id="{61C699D4-E7E8-0D4C-B402-35CE0DC9174F}" type="datetime1">
              <a:rPr lang="nl-NL" smtClean="0"/>
              <a:t>17-6-2021</a:t>
            </a:fld>
            <a:endParaRPr lang="nl-NL"/>
          </a:p>
        </p:txBody>
      </p:sp>
      <p:sp>
        <p:nvSpPr>
          <p:cNvPr id="5" name="Tijdelijke aanduiding voor voettekst 4">
            <a:extLst>
              <a:ext uri="{FF2B5EF4-FFF2-40B4-BE49-F238E27FC236}">
                <a16:creationId xmlns:a16="http://schemas.microsoft.com/office/drawing/2014/main" id="{C8870733-A096-4A44-B861-5474336B99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F1AE7F-D455-704F-9809-C4A22CA7A8B8}"/>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383413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78773-AED4-8E43-825A-D28D817174C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11D1FE6-B287-C047-811D-7618E255B69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0C578B7-BB3B-4846-9ED3-5DE7F992A14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63F99A-01A5-E54C-989B-8AAA9956BA81}"/>
              </a:ext>
            </a:extLst>
          </p:cNvPr>
          <p:cNvSpPr>
            <a:spLocks noGrp="1"/>
          </p:cNvSpPr>
          <p:nvPr>
            <p:ph type="dt" sz="half" idx="10"/>
          </p:nvPr>
        </p:nvSpPr>
        <p:spPr/>
        <p:txBody>
          <a:bodyPr/>
          <a:lstStyle/>
          <a:p>
            <a:fld id="{EB3A7B9B-7079-7F43-A0DF-61BF93C063B7}" type="datetime1">
              <a:rPr lang="nl-NL" smtClean="0"/>
              <a:t>17-6-2021</a:t>
            </a:fld>
            <a:endParaRPr lang="nl-NL"/>
          </a:p>
        </p:txBody>
      </p:sp>
      <p:sp>
        <p:nvSpPr>
          <p:cNvPr id="6" name="Tijdelijke aanduiding voor voettekst 5">
            <a:extLst>
              <a:ext uri="{FF2B5EF4-FFF2-40B4-BE49-F238E27FC236}">
                <a16:creationId xmlns:a16="http://schemas.microsoft.com/office/drawing/2014/main" id="{36A8ECA2-346C-5240-B115-8F72A962B9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9B6F62D-A4DC-0347-92AD-428EB0D9F3CF}"/>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43430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27756-724C-374E-BD55-635EB93ABB0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D884B34-AC3B-EA42-B0E8-42FD64A74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D388FE4-7764-E341-B1D2-5549B2D0A2B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9B684F-A8C4-114F-92B2-E7EBA8955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8B220C-F4EF-FA44-AB88-313F66F1E55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4CDDDAF-1FCA-8848-A3EB-2E79B7288089}"/>
              </a:ext>
            </a:extLst>
          </p:cNvPr>
          <p:cNvSpPr>
            <a:spLocks noGrp="1"/>
          </p:cNvSpPr>
          <p:nvPr>
            <p:ph type="dt" sz="half" idx="10"/>
          </p:nvPr>
        </p:nvSpPr>
        <p:spPr/>
        <p:txBody>
          <a:bodyPr/>
          <a:lstStyle/>
          <a:p>
            <a:fld id="{B71A7784-C96C-4048-8A73-225D55B07391}" type="datetime1">
              <a:rPr lang="nl-NL" smtClean="0"/>
              <a:t>17-6-2021</a:t>
            </a:fld>
            <a:endParaRPr lang="nl-NL"/>
          </a:p>
        </p:txBody>
      </p:sp>
      <p:sp>
        <p:nvSpPr>
          <p:cNvPr id="8" name="Tijdelijke aanduiding voor voettekst 7">
            <a:extLst>
              <a:ext uri="{FF2B5EF4-FFF2-40B4-BE49-F238E27FC236}">
                <a16:creationId xmlns:a16="http://schemas.microsoft.com/office/drawing/2014/main" id="{8848002E-3BDE-714A-8D86-13B0490E7E8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85DEC44-DB7C-ED4F-94CD-438339399823}"/>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63421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F2190-6E4C-2F4F-90C0-94CA3F6525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9F17690-FA7C-7C47-8B74-0727E97390B7}"/>
              </a:ext>
            </a:extLst>
          </p:cNvPr>
          <p:cNvSpPr>
            <a:spLocks noGrp="1"/>
          </p:cNvSpPr>
          <p:nvPr>
            <p:ph type="dt" sz="half" idx="10"/>
          </p:nvPr>
        </p:nvSpPr>
        <p:spPr/>
        <p:txBody>
          <a:bodyPr/>
          <a:lstStyle/>
          <a:p>
            <a:fld id="{C01B67D3-C9C7-3B43-A095-8EB0973E3C74}" type="datetime1">
              <a:rPr lang="nl-NL" smtClean="0"/>
              <a:t>17-6-2021</a:t>
            </a:fld>
            <a:endParaRPr lang="nl-NL"/>
          </a:p>
        </p:txBody>
      </p:sp>
      <p:sp>
        <p:nvSpPr>
          <p:cNvPr id="4" name="Tijdelijke aanduiding voor voettekst 3">
            <a:extLst>
              <a:ext uri="{FF2B5EF4-FFF2-40B4-BE49-F238E27FC236}">
                <a16:creationId xmlns:a16="http://schemas.microsoft.com/office/drawing/2014/main" id="{A458DAEE-78A6-D345-AF71-2D561E9F050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7C83BB6-B8AC-7D48-8319-43EA8000D781}"/>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363370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07B54BF-3223-BD43-9AA4-6313CA3E04E3}"/>
              </a:ext>
            </a:extLst>
          </p:cNvPr>
          <p:cNvSpPr>
            <a:spLocks noGrp="1"/>
          </p:cNvSpPr>
          <p:nvPr>
            <p:ph type="dt" sz="half" idx="10"/>
          </p:nvPr>
        </p:nvSpPr>
        <p:spPr/>
        <p:txBody>
          <a:bodyPr/>
          <a:lstStyle/>
          <a:p>
            <a:fld id="{96C8FA3A-89E3-EF41-AB28-037C05BAAC35}" type="datetime1">
              <a:rPr lang="nl-NL" smtClean="0"/>
              <a:t>17-6-2021</a:t>
            </a:fld>
            <a:endParaRPr lang="nl-NL"/>
          </a:p>
        </p:txBody>
      </p:sp>
      <p:sp>
        <p:nvSpPr>
          <p:cNvPr id="3" name="Tijdelijke aanduiding voor voettekst 2">
            <a:extLst>
              <a:ext uri="{FF2B5EF4-FFF2-40B4-BE49-F238E27FC236}">
                <a16:creationId xmlns:a16="http://schemas.microsoft.com/office/drawing/2014/main" id="{FC0D9FEE-B550-934B-B8D2-A3933D5A162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85E0E07-041A-D14E-8681-5B383ADA1E7B}"/>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229399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F5571-127C-3D41-B4B0-F0E8EA8B55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C1CFDA7-D955-D342-AD2F-4497963D91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A3F46D1-B5B0-4D45-9449-F42E9C469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7ACD48-FBEF-C94A-8A0C-18AFE7BD034C}"/>
              </a:ext>
            </a:extLst>
          </p:cNvPr>
          <p:cNvSpPr>
            <a:spLocks noGrp="1"/>
          </p:cNvSpPr>
          <p:nvPr>
            <p:ph type="dt" sz="half" idx="10"/>
          </p:nvPr>
        </p:nvSpPr>
        <p:spPr/>
        <p:txBody>
          <a:bodyPr/>
          <a:lstStyle/>
          <a:p>
            <a:fld id="{EA90A29C-AC7D-0642-97AC-CE61E73A9218}" type="datetime1">
              <a:rPr lang="nl-NL" smtClean="0"/>
              <a:t>17-6-2021</a:t>
            </a:fld>
            <a:endParaRPr lang="nl-NL"/>
          </a:p>
        </p:txBody>
      </p:sp>
      <p:sp>
        <p:nvSpPr>
          <p:cNvPr id="6" name="Tijdelijke aanduiding voor voettekst 5">
            <a:extLst>
              <a:ext uri="{FF2B5EF4-FFF2-40B4-BE49-F238E27FC236}">
                <a16:creationId xmlns:a16="http://schemas.microsoft.com/office/drawing/2014/main" id="{A9BE280E-71B2-744C-89CB-81FF4AE317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5FA690-C8F8-1541-B367-80472E332650}"/>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105559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E064D-E2B2-FC4A-BFCD-C4B18D48451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F60792-CC0F-5746-A2EF-EB7011FB2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71A739B-1968-0D4C-8388-77F22D1DD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DC517D-383F-8648-9AC7-98224B990DAB}"/>
              </a:ext>
            </a:extLst>
          </p:cNvPr>
          <p:cNvSpPr>
            <a:spLocks noGrp="1"/>
          </p:cNvSpPr>
          <p:nvPr>
            <p:ph type="dt" sz="half" idx="10"/>
          </p:nvPr>
        </p:nvSpPr>
        <p:spPr/>
        <p:txBody>
          <a:bodyPr/>
          <a:lstStyle/>
          <a:p>
            <a:fld id="{B836C312-88E8-604F-85FC-1DB6FF84511E}" type="datetime1">
              <a:rPr lang="nl-NL" smtClean="0"/>
              <a:t>17-6-2021</a:t>
            </a:fld>
            <a:endParaRPr lang="nl-NL"/>
          </a:p>
        </p:txBody>
      </p:sp>
      <p:sp>
        <p:nvSpPr>
          <p:cNvPr id="6" name="Tijdelijke aanduiding voor voettekst 5">
            <a:extLst>
              <a:ext uri="{FF2B5EF4-FFF2-40B4-BE49-F238E27FC236}">
                <a16:creationId xmlns:a16="http://schemas.microsoft.com/office/drawing/2014/main" id="{57228DEE-BF2E-9440-ADF5-2271A1FD17D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98DB07-0E80-8E4B-BBD5-5E9FCA4E7D1C}"/>
              </a:ext>
            </a:extLst>
          </p:cNvPr>
          <p:cNvSpPr>
            <a:spLocks noGrp="1"/>
          </p:cNvSpPr>
          <p:nvPr>
            <p:ph type="sldNum" sz="quarter" idx="12"/>
          </p:nvPr>
        </p:nvSpPr>
        <p:spPr/>
        <p:txBody>
          <a:bodyPr/>
          <a:lstStyle/>
          <a:p>
            <a:fld id="{79B5D001-C0C3-E140-958A-372889B50E6B}" type="slidenum">
              <a:rPr lang="nl-NL" smtClean="0"/>
              <a:t>‹nr.›</a:t>
            </a:fld>
            <a:endParaRPr lang="nl-NL"/>
          </a:p>
        </p:txBody>
      </p:sp>
    </p:spTree>
    <p:extLst>
      <p:ext uri="{BB962C8B-B14F-4D97-AF65-F5344CB8AC3E}">
        <p14:creationId xmlns:p14="http://schemas.microsoft.com/office/powerpoint/2010/main" val="617908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8622AF4-E3B0-9C4A-B972-5C7A6126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6B984A-CF68-734D-BAD8-FF69A689C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B01B40-06F9-394B-8808-20AC1D9EE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A3C33-C1F4-0143-A2A6-B1BBDE294EE2}" type="datetime1">
              <a:rPr lang="nl-NL" smtClean="0"/>
              <a:t>17-6-2021</a:t>
            </a:fld>
            <a:endParaRPr lang="nl-NL"/>
          </a:p>
        </p:txBody>
      </p:sp>
      <p:sp>
        <p:nvSpPr>
          <p:cNvPr id="5" name="Tijdelijke aanduiding voor voettekst 4">
            <a:extLst>
              <a:ext uri="{FF2B5EF4-FFF2-40B4-BE49-F238E27FC236}">
                <a16:creationId xmlns:a16="http://schemas.microsoft.com/office/drawing/2014/main" id="{8B521721-E172-5944-A842-A7C419C96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DC072F7-E14A-D444-AF8F-108868090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5D001-C0C3-E140-958A-372889B50E6B}" type="slidenum">
              <a:rPr lang="nl-NL" smtClean="0"/>
              <a:t>‹nr.›</a:t>
            </a:fld>
            <a:endParaRPr lang="nl-NL"/>
          </a:p>
        </p:txBody>
      </p:sp>
    </p:spTree>
    <p:extLst>
      <p:ext uri="{BB962C8B-B14F-4D97-AF65-F5344CB8AC3E}">
        <p14:creationId xmlns:p14="http://schemas.microsoft.com/office/powerpoint/2010/main" val="3173780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tiff"/><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5.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hyperlink" Target="http://www.wkof.nl/nl/kanker" TargetMode="External"/><Relationship Id="rId3" Type="http://schemas.openxmlformats.org/officeDocument/2006/relationships/image" Target="../media/image25.pn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36.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6.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6.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6.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creativecommons.org/licenses/by/4.0/" TargetMode="External"/><Relationship Id="rId4" Type="http://schemas.openxmlformats.org/officeDocument/2006/relationships/hyperlink" Target="https://www.ncbi.nlm.nih.gov/pubmed/2659047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hyperlink" Target="http://www.google.nl/url?url=http://ephor.artsennet.nl/Nieuwsartikel/Logo-ZonMw.htm&amp;rct=j&amp;frm=1&amp;q=&amp;esrc=s&amp;sa=U&amp;ei=K-qzVKztFITZywOvhILoAw&amp;ved=0CBYQ9QEwAA&amp;usg=AFQjCNG9OhEqGCxBi_VHf9KlSYnEkbhIOA" TargetMode="External"/><Relationship Id="rId12" Type="http://schemas.openxmlformats.org/officeDocument/2006/relationships/image" Target="../media/image17.jpeg"/><Relationship Id="rId2" Type="http://schemas.openxmlformats.org/officeDocument/2006/relationships/hyperlink" Target="http://www.push.eu/" TargetMode="Externa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hyperlink" Target="http://iqonmedical.com/our-clients/dfine-logo" TargetMode="External"/><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8.png"/><Relationship Id="rId7" Type="http://schemas.openxmlformats.org/officeDocument/2006/relationships/image" Target="../media/image67.tif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36.jpe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25.pn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tiff"/><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hyperlink" Target="https://www.sciencedirect.com/science/journal/15504131/27/1" TargetMode="External"/><Relationship Id="rId3" Type="http://schemas.openxmlformats.org/officeDocument/2006/relationships/image" Target="../media/image25.png"/><Relationship Id="rId7" Type="http://schemas.openxmlformats.org/officeDocument/2006/relationships/image" Target="../media/image7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36.jpe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7.tif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sciencedirect.com/science/journal/15504131" TargetMode="External"/><Relationship Id="rId5" Type="http://schemas.openxmlformats.org/officeDocument/2006/relationships/image" Target="../media/image82.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5.tif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8.tiff"/><Relationship Id="rId5" Type="http://schemas.openxmlformats.org/officeDocument/2006/relationships/image" Target="../media/image8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wm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tiff"/><Relationship Id="rId4" Type="http://schemas.openxmlformats.org/officeDocument/2006/relationships/image" Target="../media/image33.tif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9AEFCCA-F46F-2544-856A-EF1346B14B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8374" y="215181"/>
            <a:ext cx="7347388" cy="6018488"/>
          </a:xfrm>
          <a:prstGeom prst="rect">
            <a:avLst/>
          </a:prstGeom>
        </p:spPr>
      </p:pic>
      <p:sp>
        <p:nvSpPr>
          <p:cNvPr id="14" name="Ondertitel 2">
            <a:extLst>
              <a:ext uri="{FF2B5EF4-FFF2-40B4-BE49-F238E27FC236}">
                <a16:creationId xmlns:a16="http://schemas.microsoft.com/office/drawing/2014/main" id="{70B14551-AFB3-964E-909F-B891EF62F09A}"/>
              </a:ext>
            </a:extLst>
          </p:cNvPr>
          <p:cNvSpPr>
            <a:spLocks noGrp="1"/>
          </p:cNvSpPr>
          <p:nvPr>
            <p:ph type="subTitle" idx="1"/>
          </p:nvPr>
        </p:nvSpPr>
        <p:spPr>
          <a:xfrm>
            <a:off x="338068" y="2220529"/>
            <a:ext cx="7517459" cy="2007792"/>
          </a:xfrm>
          <a:ln>
            <a:solidFill>
              <a:srgbClr val="FF0000"/>
            </a:solidFill>
          </a:ln>
        </p:spPr>
        <p:txBody>
          <a:bodyPr>
            <a:normAutofit fontScale="92500"/>
          </a:bodyPr>
          <a:lstStyle/>
          <a:p>
            <a:pPr algn="l"/>
            <a:r>
              <a:rPr lang="nl-NL" sz="5600" i="1" dirty="0">
                <a:solidFill>
                  <a:srgbClr val="C00000"/>
                </a:solidFill>
              </a:rPr>
              <a:t>Stilzitten &amp; Bewegen</a:t>
            </a:r>
          </a:p>
          <a:p>
            <a:pPr algn="l"/>
            <a:r>
              <a:rPr lang="nl-NL" sz="7100" dirty="0">
                <a:solidFill>
                  <a:srgbClr val="00B0F0"/>
                </a:solidFill>
              </a:rPr>
              <a:t>Preventie van kanker</a:t>
            </a:r>
          </a:p>
          <a:p>
            <a:pPr algn="l"/>
            <a:endParaRPr lang="nl-NL" sz="6600" dirty="0">
              <a:solidFill>
                <a:srgbClr val="00B0F0"/>
              </a:solidFill>
            </a:endParaRPr>
          </a:p>
        </p:txBody>
      </p:sp>
      <p:sp>
        <p:nvSpPr>
          <p:cNvPr id="11" name="Ondertitel 2">
            <a:extLst>
              <a:ext uri="{FF2B5EF4-FFF2-40B4-BE49-F238E27FC236}">
                <a16:creationId xmlns:a16="http://schemas.microsoft.com/office/drawing/2014/main" id="{8AF3D31A-DF05-7648-BE48-899D5935269C}"/>
              </a:ext>
            </a:extLst>
          </p:cNvPr>
          <p:cNvSpPr txBox="1">
            <a:spLocks/>
          </p:cNvSpPr>
          <p:nvPr/>
        </p:nvSpPr>
        <p:spPr>
          <a:xfrm>
            <a:off x="338068" y="53641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dirty="0">
                <a:solidFill>
                  <a:srgbClr val="002060"/>
                </a:solidFill>
              </a:rPr>
              <a:t>Prof </a:t>
            </a:r>
            <a:r>
              <a:rPr lang="nl-NL" dirty="0" err="1">
                <a:solidFill>
                  <a:srgbClr val="002060"/>
                </a:solidFill>
              </a:rPr>
              <a:t>dr</a:t>
            </a:r>
            <a:r>
              <a:rPr lang="nl-NL" dirty="0">
                <a:solidFill>
                  <a:srgbClr val="002060"/>
                </a:solidFill>
              </a:rPr>
              <a:t> J (Hans) Zwerver, sportarts</a:t>
            </a:r>
          </a:p>
          <a:p>
            <a:pPr algn="l"/>
            <a:r>
              <a:rPr lang="nl-NL" dirty="0">
                <a:solidFill>
                  <a:srgbClr val="002060"/>
                </a:solidFill>
              </a:rPr>
              <a:t>Bijzonder hoogleraar Sport- en Beweeggeneeskunde</a:t>
            </a:r>
          </a:p>
        </p:txBody>
      </p:sp>
      <p:pic>
        <p:nvPicPr>
          <p:cNvPr id="12" name="Afbeelding 11">
            <a:extLst>
              <a:ext uri="{FF2B5EF4-FFF2-40B4-BE49-F238E27FC236}">
                <a16:creationId xmlns:a16="http://schemas.microsoft.com/office/drawing/2014/main" id="{03121197-BC22-F149-B4AD-50BD77396D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4" name="Tijdelijke aanduiding voor dianummer 3">
            <a:extLst>
              <a:ext uri="{FF2B5EF4-FFF2-40B4-BE49-F238E27FC236}">
                <a16:creationId xmlns:a16="http://schemas.microsoft.com/office/drawing/2014/main" id="{A291C20C-2F93-C94C-AFCA-137BADAC0E3F}"/>
              </a:ext>
            </a:extLst>
          </p:cNvPr>
          <p:cNvSpPr>
            <a:spLocks noGrp="1"/>
          </p:cNvSpPr>
          <p:nvPr>
            <p:ph type="sldNum" sz="quarter" idx="12"/>
          </p:nvPr>
        </p:nvSpPr>
        <p:spPr/>
        <p:txBody>
          <a:bodyPr/>
          <a:lstStyle/>
          <a:p>
            <a:fld id="{79B5D001-C0C3-E140-958A-372889B50E6B}" type="slidenum">
              <a:rPr lang="nl-NL" smtClean="0"/>
              <a:t>1</a:t>
            </a:fld>
            <a:endParaRPr lang="nl-NL"/>
          </a:p>
        </p:txBody>
      </p:sp>
      <p:pic>
        <p:nvPicPr>
          <p:cNvPr id="2" name="Afbeelding 1">
            <a:extLst>
              <a:ext uri="{FF2B5EF4-FFF2-40B4-BE49-F238E27FC236}">
                <a16:creationId xmlns:a16="http://schemas.microsoft.com/office/drawing/2014/main" id="{B2313FE3-8D6A-0D46-B359-04EDE26C5F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068" y="175894"/>
            <a:ext cx="2082800" cy="1422400"/>
          </a:xfrm>
          <a:prstGeom prst="rect">
            <a:avLst/>
          </a:prstGeom>
          <a:ln>
            <a:solidFill>
              <a:schemeClr val="accent1"/>
            </a:solidFill>
          </a:ln>
        </p:spPr>
      </p:pic>
    </p:spTree>
    <p:extLst>
      <p:ext uri="{BB962C8B-B14F-4D97-AF65-F5344CB8AC3E}">
        <p14:creationId xmlns:p14="http://schemas.microsoft.com/office/powerpoint/2010/main" val="257329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Bewegen bij chronische aandoeningen</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4"/>
            <a:ext cx="10225826" cy="4530725"/>
          </a:xfrm>
        </p:spPr>
        <p:txBody>
          <a:bodyPr>
            <a:normAutofit fontScale="77500" lnSpcReduction="20000"/>
          </a:bodyPr>
          <a:lstStyle/>
          <a:p>
            <a:pPr marL="0" indent="0">
              <a:buNone/>
            </a:pPr>
            <a:endParaRPr lang="nl-NL" dirty="0"/>
          </a:p>
          <a:p>
            <a:pPr marL="0" indent="0">
              <a:buNone/>
            </a:pPr>
            <a:endParaRPr lang="nl-NL" dirty="0"/>
          </a:p>
          <a:p>
            <a:endParaRPr lang="nl-NL" dirty="0"/>
          </a:p>
          <a:p>
            <a:endParaRPr lang="nl-NL" dirty="0"/>
          </a:p>
          <a:p>
            <a:r>
              <a:rPr lang="nl-NL" dirty="0">
                <a:solidFill>
                  <a:srgbClr val="FF0000"/>
                </a:solidFill>
              </a:rPr>
              <a:t>Kanker</a:t>
            </a:r>
          </a:p>
          <a:p>
            <a:r>
              <a:rPr lang="nl-NL" dirty="0"/>
              <a:t>Psychiatrische en neurologische aandoeningen</a:t>
            </a:r>
          </a:p>
          <a:p>
            <a:r>
              <a:rPr lang="nl-NL" dirty="0"/>
              <a:t>Metabole aandoeningen</a:t>
            </a:r>
          </a:p>
          <a:p>
            <a:r>
              <a:rPr lang="nl-NL" dirty="0" err="1"/>
              <a:t>Hart-vaatziekten</a:t>
            </a:r>
            <a:endParaRPr lang="nl-NL" dirty="0"/>
          </a:p>
          <a:p>
            <a:r>
              <a:rPr lang="nl-NL" dirty="0"/>
              <a:t>Longaandoeningen</a:t>
            </a:r>
          </a:p>
          <a:p>
            <a:r>
              <a:rPr lang="nl-NL" dirty="0"/>
              <a:t>Musculoskeletale aandoeningen</a:t>
            </a:r>
          </a:p>
          <a:p>
            <a:endParaRPr lang="nl-NL" dirty="0"/>
          </a:p>
          <a:p>
            <a:pPr marL="0" indent="0">
              <a:buNone/>
            </a:pPr>
            <a:r>
              <a:rPr lang="nl-NL" sz="4700" b="1" dirty="0">
                <a:solidFill>
                  <a:srgbClr val="92D050"/>
                </a:solidFill>
              </a:rPr>
              <a:t>Bewegen bewezen effectief!</a:t>
            </a:r>
          </a:p>
          <a:p>
            <a:pPr lvl="1"/>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10</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DD9ADE4-6D65-0543-80AE-0CD6616D87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2871" y="1151062"/>
            <a:ext cx="6199408" cy="1838016"/>
          </a:xfrm>
          <a:prstGeom prst="rect">
            <a:avLst/>
          </a:prstGeom>
          <a:ln>
            <a:solidFill>
              <a:schemeClr val="tx1"/>
            </a:solidFill>
          </a:ln>
        </p:spPr>
      </p:pic>
      <p:pic>
        <p:nvPicPr>
          <p:cNvPr id="1026" name="Picture 2">
            <a:extLst>
              <a:ext uri="{FF2B5EF4-FFF2-40B4-BE49-F238E27FC236}">
                <a16:creationId xmlns:a16="http://schemas.microsoft.com/office/drawing/2014/main" id="{704FF45A-4A47-5845-9B9E-2CCB9793A12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29021">
            <a:off x="8569147" y="1966153"/>
            <a:ext cx="2066418" cy="3019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ysisk aktivitet i sjukdomsprevention och sjukdomsbehandling">
            <a:extLst>
              <a:ext uri="{FF2B5EF4-FFF2-40B4-BE49-F238E27FC236}">
                <a16:creationId xmlns:a16="http://schemas.microsoft.com/office/drawing/2014/main" id="{A928CC7A-FFFD-A24C-AC51-B96DCF7D8E5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98930" y="3986181"/>
            <a:ext cx="1509737" cy="105256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C6B87C9-D87F-704B-85AC-041C1C32FC31}"/>
              </a:ext>
            </a:extLst>
          </p:cNvPr>
          <p:cNvSpPr txBox="1"/>
          <p:nvPr/>
        </p:nvSpPr>
        <p:spPr>
          <a:xfrm>
            <a:off x="787400" y="1409700"/>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40661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Beweegrecept</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11</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E69CD277-5134-E54E-9AB7-DA93E95F07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7260" y="1386324"/>
            <a:ext cx="5845372" cy="5313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xercise Pill on the Horizon? Discovery of Enzyme Suggests it is Possible -  Physical Therapy Products">
            <a:extLst>
              <a:ext uri="{FF2B5EF4-FFF2-40B4-BE49-F238E27FC236}">
                <a16:creationId xmlns:a16="http://schemas.microsoft.com/office/drawing/2014/main" id="{6597D564-EA8D-554A-A3A6-7D1CD6E47FA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0857674">
            <a:off x="7043398" y="2415396"/>
            <a:ext cx="4774837" cy="202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0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ctrTitle"/>
          </p:nvPr>
        </p:nvSpPr>
        <p:spPr>
          <a:xfrm>
            <a:off x="1533412" y="1732054"/>
            <a:ext cx="9144000" cy="1006475"/>
          </a:xfrm>
        </p:spPr>
        <p:txBody>
          <a:bodyPr/>
          <a:lstStyle/>
          <a:p>
            <a:r>
              <a:rPr lang="nl-NL" b="1" dirty="0">
                <a:solidFill>
                  <a:srgbClr val="00B0F0"/>
                </a:solidFill>
                <a:latin typeface="+mn-lt"/>
              </a:rPr>
              <a:t>Kanker</a:t>
            </a:r>
          </a:p>
        </p:txBody>
      </p:sp>
      <p:sp>
        <p:nvSpPr>
          <p:cNvPr id="2" name="Ondertitel 1">
            <a:extLst>
              <a:ext uri="{FF2B5EF4-FFF2-40B4-BE49-F238E27FC236}">
                <a16:creationId xmlns:a16="http://schemas.microsoft.com/office/drawing/2014/main" id="{8320E227-BE4A-024C-915A-E9101CF6722F}"/>
              </a:ext>
            </a:extLst>
          </p:cNvPr>
          <p:cNvSpPr>
            <a:spLocks noGrp="1"/>
          </p:cNvSpPr>
          <p:nvPr>
            <p:ph type="subTitle" idx="1"/>
          </p:nvPr>
        </p:nvSpPr>
        <p:spPr/>
        <p:txBody>
          <a:bodyPr/>
          <a:lstStyle/>
          <a:p>
            <a:endParaRPr lang="nl-NL"/>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12</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ung cancer - Wikipedia">
            <a:extLst>
              <a:ext uri="{FF2B5EF4-FFF2-40B4-BE49-F238E27FC236}">
                <a16:creationId xmlns:a16="http://schemas.microsoft.com/office/drawing/2014/main" id="{3259C02E-F9D5-134D-8F9F-BD7342CE41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5101" y="163194"/>
            <a:ext cx="3073620" cy="2984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Rookverbod - Wikipedia">
            <a:extLst>
              <a:ext uri="{FF2B5EF4-FFF2-40B4-BE49-F238E27FC236}">
                <a16:creationId xmlns:a16="http://schemas.microsoft.com/office/drawing/2014/main" id="{D041462A-A075-B44E-B7DA-415A9DC047E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8465" y="4333875"/>
            <a:ext cx="23876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erboden te zitten&amp;#39; stickers voor binnen en buiten (ISO-7010).">
            <a:extLst>
              <a:ext uri="{FF2B5EF4-FFF2-40B4-BE49-F238E27FC236}">
                <a16:creationId xmlns:a16="http://schemas.microsoft.com/office/drawing/2014/main" id="{92EBF249-D669-C84D-B406-517D0812E8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62160" y="4308083"/>
            <a:ext cx="2494411" cy="24967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6E370BC-A912-D44D-9946-6BA4CE9E31F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96334" y="3012894"/>
            <a:ext cx="4919309" cy="3514373"/>
          </a:xfrm>
          <a:prstGeom prst="roundRect">
            <a:avLst/>
          </a:prstGeom>
          <a:noFill/>
          <a:extLst>
            <a:ext uri="{909E8E84-426E-40DD-AFC4-6F175D3DCCD1}">
              <a14:hiddenFill xmlns:a14="http://schemas.microsoft.com/office/drawing/2010/main">
                <a:solidFill>
                  <a:srgbClr val="FFFFFF"/>
                </a:solidFill>
              </a14:hiddenFill>
            </a:ext>
          </a:extLst>
        </p:spPr>
      </p:pic>
      <p:pic>
        <p:nvPicPr>
          <p:cNvPr id="4108" name="Picture 12" descr="mammogram image">
            <a:extLst>
              <a:ext uri="{FF2B5EF4-FFF2-40B4-BE49-F238E27FC236}">
                <a16:creationId xmlns:a16="http://schemas.microsoft.com/office/drawing/2014/main" id="{A5C608C6-0094-3247-8293-A03114C1C1B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990551" y="136525"/>
            <a:ext cx="1450184" cy="275841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olon cancer, X-ray - Stock Image - C021/5951 - Science Photo Library">
            <a:extLst>
              <a:ext uri="{FF2B5EF4-FFF2-40B4-BE49-F238E27FC236}">
                <a16:creationId xmlns:a16="http://schemas.microsoft.com/office/drawing/2014/main" id="{0ACBA066-F7B3-6A4A-AA05-E183264EC4E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962463" y="139700"/>
            <a:ext cx="1904436" cy="275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76400" y="269025"/>
            <a:ext cx="10515600" cy="1325563"/>
          </a:xfrm>
        </p:spPr>
        <p:txBody>
          <a:bodyPr/>
          <a:lstStyle/>
          <a:p>
            <a:r>
              <a:rPr lang="nl-NL" b="1" dirty="0">
                <a:solidFill>
                  <a:srgbClr val="00B0F0"/>
                </a:solidFill>
                <a:latin typeface="+mn-lt"/>
              </a:rPr>
              <a:t>Kanker in Nederland</a:t>
            </a:r>
          </a:p>
        </p:txBody>
      </p:sp>
      <p:sp>
        <p:nvSpPr>
          <p:cNvPr id="2" name="Tijdelijke aanduiding voor inhoud 1">
            <a:extLst>
              <a:ext uri="{FF2B5EF4-FFF2-40B4-BE49-F238E27FC236}">
                <a16:creationId xmlns:a16="http://schemas.microsoft.com/office/drawing/2014/main" id="{6341E3D4-77D4-B347-9147-7B65597FEA36}"/>
              </a:ext>
            </a:extLst>
          </p:cNvPr>
          <p:cNvSpPr>
            <a:spLocks noGrp="1"/>
          </p:cNvSpPr>
          <p:nvPr>
            <p:ph idx="1"/>
          </p:nvPr>
        </p:nvSpPr>
        <p:spPr>
          <a:xfrm>
            <a:off x="1676400" y="1810512"/>
            <a:ext cx="10515600" cy="4351338"/>
          </a:xfrm>
        </p:spPr>
        <p:txBody>
          <a:bodyPr/>
          <a:lstStyle/>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13</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FFBB8391-776D-CC4F-898C-F7AA1EF395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6400" y="1360463"/>
            <a:ext cx="6270221" cy="5410200"/>
          </a:xfrm>
          <a:prstGeom prst="rect">
            <a:avLst/>
          </a:prstGeom>
          <a:ln>
            <a:solidFill>
              <a:srgbClr val="0070C0"/>
            </a:solidFill>
          </a:ln>
        </p:spPr>
      </p:pic>
      <p:sp>
        <p:nvSpPr>
          <p:cNvPr id="8" name="Ovaal 7">
            <a:extLst>
              <a:ext uri="{FF2B5EF4-FFF2-40B4-BE49-F238E27FC236}">
                <a16:creationId xmlns:a16="http://schemas.microsoft.com/office/drawing/2014/main" id="{DAE5ED80-797F-9040-83A6-4E19B2CEA038}"/>
              </a:ext>
            </a:extLst>
          </p:cNvPr>
          <p:cNvSpPr/>
          <p:nvPr/>
        </p:nvSpPr>
        <p:spPr>
          <a:xfrm>
            <a:off x="3086100" y="2578100"/>
            <a:ext cx="2870200" cy="185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null Beeld Sander Soewargana">
            <a:extLst>
              <a:ext uri="{FF2B5EF4-FFF2-40B4-BE49-F238E27FC236}">
                <a16:creationId xmlns:a16="http://schemas.microsoft.com/office/drawing/2014/main" id="{03C34614-9600-7E49-AA80-E61A957E854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267700" y="2065326"/>
            <a:ext cx="3086100" cy="328930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0D0F1BF3-1CFC-1645-AF33-C1AD417C2D44}"/>
              </a:ext>
            </a:extLst>
          </p:cNvPr>
          <p:cNvSpPr/>
          <p:nvPr/>
        </p:nvSpPr>
        <p:spPr>
          <a:xfrm>
            <a:off x="8439363" y="6032908"/>
            <a:ext cx="2358851" cy="369332"/>
          </a:xfrm>
          <a:prstGeom prst="rect">
            <a:avLst/>
          </a:prstGeom>
          <a:ln>
            <a:solidFill>
              <a:schemeClr val="tx1"/>
            </a:solidFill>
          </a:ln>
        </p:spPr>
        <p:txBody>
          <a:bodyPr wrap="none">
            <a:spAutoFit/>
          </a:bodyPr>
          <a:lstStyle/>
          <a:p>
            <a:r>
              <a:rPr lang="nl-NL" i="1" dirty="0">
                <a:hlinkClick r:id="rId8"/>
              </a:rPr>
              <a:t>www.wkof.nl/nl/kanker</a:t>
            </a:r>
            <a:endParaRPr lang="nl-NL" i="1" dirty="0"/>
          </a:p>
        </p:txBody>
      </p:sp>
    </p:spTree>
    <p:extLst>
      <p:ext uri="{BB962C8B-B14F-4D97-AF65-F5344CB8AC3E}">
        <p14:creationId xmlns:p14="http://schemas.microsoft.com/office/powerpoint/2010/main" val="26802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76400" y="269025"/>
            <a:ext cx="10515600" cy="1325563"/>
          </a:xfrm>
        </p:spPr>
        <p:txBody>
          <a:bodyPr/>
          <a:lstStyle/>
          <a:p>
            <a:r>
              <a:rPr lang="nl-NL" b="1" dirty="0">
                <a:solidFill>
                  <a:srgbClr val="00B0F0"/>
                </a:solidFill>
                <a:latin typeface="+mn-lt"/>
              </a:rPr>
              <a:t>Kanker: welke soort?</a:t>
            </a:r>
          </a:p>
        </p:txBody>
      </p:sp>
      <p:sp>
        <p:nvSpPr>
          <p:cNvPr id="2" name="Tijdelijke aanduiding voor inhoud 1">
            <a:extLst>
              <a:ext uri="{FF2B5EF4-FFF2-40B4-BE49-F238E27FC236}">
                <a16:creationId xmlns:a16="http://schemas.microsoft.com/office/drawing/2014/main" id="{6341E3D4-77D4-B347-9147-7B65597FEA36}"/>
              </a:ext>
            </a:extLst>
          </p:cNvPr>
          <p:cNvSpPr>
            <a:spLocks noGrp="1"/>
          </p:cNvSpPr>
          <p:nvPr>
            <p:ph idx="1"/>
          </p:nvPr>
        </p:nvSpPr>
        <p:spPr>
          <a:xfrm>
            <a:off x="1676400" y="1810512"/>
            <a:ext cx="10515600" cy="4351338"/>
          </a:xfrm>
        </p:spPr>
        <p:txBody>
          <a:bodyPr/>
          <a:lstStyle/>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14</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1FE0FAB-5213-9344-BE74-BEE1B533FFA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76400" y="1161399"/>
            <a:ext cx="7332663" cy="564956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99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76400" y="269025"/>
            <a:ext cx="10515600" cy="1325563"/>
          </a:xfrm>
        </p:spPr>
        <p:txBody>
          <a:bodyPr/>
          <a:lstStyle/>
          <a:p>
            <a:r>
              <a:rPr lang="nl-NL" b="1" dirty="0">
                <a:solidFill>
                  <a:srgbClr val="00B0F0"/>
                </a:solidFill>
                <a:latin typeface="+mn-lt"/>
              </a:rPr>
              <a:t>Kanker: 5- </a:t>
            </a:r>
            <a:r>
              <a:rPr lang="nl-NL" b="1" dirty="0" err="1">
                <a:solidFill>
                  <a:srgbClr val="00B0F0"/>
                </a:solidFill>
                <a:latin typeface="+mn-lt"/>
              </a:rPr>
              <a:t>jaarsoverleving</a:t>
            </a:r>
            <a:r>
              <a:rPr lang="nl-NL" b="1" dirty="0">
                <a:solidFill>
                  <a:srgbClr val="00B0F0"/>
                </a:solidFill>
                <a:latin typeface="+mn-lt"/>
              </a:rPr>
              <a:t> </a:t>
            </a:r>
            <a:r>
              <a:rPr lang="nl-NL" b="1" dirty="0">
                <a:solidFill>
                  <a:srgbClr val="FF0000"/>
                </a:solidFill>
                <a:latin typeface="+mn-lt"/>
              </a:rPr>
              <a:t>65%</a:t>
            </a:r>
          </a:p>
        </p:txBody>
      </p:sp>
      <p:sp>
        <p:nvSpPr>
          <p:cNvPr id="2" name="Tijdelijke aanduiding voor inhoud 1">
            <a:extLst>
              <a:ext uri="{FF2B5EF4-FFF2-40B4-BE49-F238E27FC236}">
                <a16:creationId xmlns:a16="http://schemas.microsoft.com/office/drawing/2014/main" id="{6341E3D4-77D4-B347-9147-7B65597FEA36}"/>
              </a:ext>
            </a:extLst>
          </p:cNvPr>
          <p:cNvSpPr>
            <a:spLocks noGrp="1"/>
          </p:cNvSpPr>
          <p:nvPr>
            <p:ph idx="1"/>
          </p:nvPr>
        </p:nvSpPr>
        <p:spPr>
          <a:xfrm>
            <a:off x="1676400" y="1810512"/>
            <a:ext cx="10515600" cy="4351338"/>
          </a:xfrm>
        </p:spPr>
        <p:txBody>
          <a:bodyPr/>
          <a:lstStyle/>
          <a:p>
            <a:r>
              <a:rPr lang="nl-NL" dirty="0"/>
              <a:t>Neemt per jaar met 1% toe !</a:t>
            </a:r>
          </a:p>
          <a:p>
            <a:endParaRPr lang="nl-NL" dirty="0"/>
          </a:p>
          <a:p>
            <a:r>
              <a:rPr lang="nl-NL" dirty="0"/>
              <a:t>Ca. 600.000 </a:t>
            </a:r>
            <a:r>
              <a:rPr lang="nl-NL" dirty="0" err="1"/>
              <a:t>overlevers</a:t>
            </a:r>
            <a:r>
              <a:rPr lang="nl-NL" dirty="0"/>
              <a:t>!</a:t>
            </a:r>
          </a:p>
          <a:p>
            <a:pPr lvl="1"/>
            <a:r>
              <a:rPr lang="nl-NL" dirty="0">
                <a:solidFill>
                  <a:srgbClr val="FF0000"/>
                </a:solidFill>
              </a:rPr>
              <a:t>Vermoeidheid</a:t>
            </a:r>
          </a:p>
          <a:p>
            <a:pPr lvl="1"/>
            <a:r>
              <a:rPr lang="nl-NL" dirty="0">
                <a:solidFill>
                  <a:srgbClr val="FF0000"/>
                </a:solidFill>
              </a:rPr>
              <a:t>Angst – depressie</a:t>
            </a:r>
          </a:p>
          <a:p>
            <a:pPr lvl="1"/>
            <a:r>
              <a:rPr lang="nl-NL" dirty="0">
                <a:solidFill>
                  <a:srgbClr val="FF0000"/>
                </a:solidFill>
              </a:rPr>
              <a:t>Fysiek functioneren </a:t>
            </a:r>
          </a:p>
          <a:p>
            <a:pPr lvl="1"/>
            <a:endParaRPr lang="nl-NL" dirty="0">
              <a:solidFill>
                <a:srgbClr val="FF0000"/>
              </a:solidFill>
            </a:endParaRPr>
          </a:p>
          <a:p>
            <a:pPr lvl="1"/>
            <a:r>
              <a:rPr lang="nl-NL" dirty="0" err="1">
                <a:solidFill>
                  <a:srgbClr val="FF0000"/>
                </a:solidFill>
              </a:rPr>
              <a:t>Quality</a:t>
            </a:r>
            <a:r>
              <a:rPr lang="nl-NL" dirty="0">
                <a:solidFill>
                  <a:srgbClr val="FF0000"/>
                </a:solidFill>
              </a:rPr>
              <a:t> of life</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15</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EF9EDC4-271F-864F-B389-E11E7957571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56264" y="2319537"/>
            <a:ext cx="6308672" cy="420773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3" name="Pijl omlaag 2">
            <a:extLst>
              <a:ext uri="{FF2B5EF4-FFF2-40B4-BE49-F238E27FC236}">
                <a16:creationId xmlns:a16="http://schemas.microsoft.com/office/drawing/2014/main" id="{2F77F827-D1D6-B849-B9A8-D6CFCD615E66}"/>
              </a:ext>
            </a:extLst>
          </p:cNvPr>
          <p:cNvSpPr/>
          <p:nvPr/>
        </p:nvSpPr>
        <p:spPr>
          <a:xfrm>
            <a:off x="4915663" y="4065537"/>
            <a:ext cx="139700" cy="3937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omlaag 10">
            <a:extLst>
              <a:ext uri="{FF2B5EF4-FFF2-40B4-BE49-F238E27FC236}">
                <a16:creationId xmlns:a16="http://schemas.microsoft.com/office/drawing/2014/main" id="{BDB2A8FE-E996-1242-A3DC-F5AB59568A02}"/>
              </a:ext>
            </a:extLst>
          </p:cNvPr>
          <p:cNvSpPr/>
          <p:nvPr/>
        </p:nvSpPr>
        <p:spPr>
          <a:xfrm>
            <a:off x="4132526" y="4852937"/>
            <a:ext cx="139700" cy="3937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8053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76400" y="269025"/>
            <a:ext cx="10515600" cy="1325563"/>
          </a:xfrm>
        </p:spPr>
        <p:txBody>
          <a:bodyPr/>
          <a:lstStyle/>
          <a:p>
            <a:r>
              <a:rPr lang="nl-NL" b="1" dirty="0">
                <a:solidFill>
                  <a:srgbClr val="00B0F0"/>
                </a:solidFill>
                <a:latin typeface="+mn-lt"/>
              </a:rPr>
              <a:t>Kanker </a:t>
            </a:r>
            <a:endParaRPr lang="nl-NL" b="1" dirty="0">
              <a:solidFill>
                <a:srgbClr val="FF0000"/>
              </a:solidFill>
              <a:latin typeface="+mn-lt"/>
            </a:endParaRPr>
          </a:p>
        </p:txBody>
      </p:sp>
      <p:sp>
        <p:nvSpPr>
          <p:cNvPr id="2" name="Tijdelijke aanduiding voor inhoud 1">
            <a:extLst>
              <a:ext uri="{FF2B5EF4-FFF2-40B4-BE49-F238E27FC236}">
                <a16:creationId xmlns:a16="http://schemas.microsoft.com/office/drawing/2014/main" id="{6341E3D4-77D4-B347-9147-7B65597FEA36}"/>
              </a:ext>
            </a:extLst>
          </p:cNvPr>
          <p:cNvSpPr>
            <a:spLocks noGrp="1"/>
          </p:cNvSpPr>
          <p:nvPr>
            <p:ph idx="1"/>
          </p:nvPr>
        </p:nvSpPr>
        <p:spPr>
          <a:xfrm>
            <a:off x="1676400" y="1810512"/>
            <a:ext cx="10515600" cy="4351338"/>
          </a:xfrm>
        </p:spPr>
        <p:txBody>
          <a:bodyPr/>
          <a:lstStyle/>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16</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67CDCB9-B803-BF42-AB8A-D4EE9BBD13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02258" y="1581015"/>
            <a:ext cx="9187484" cy="496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40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licityr\Desktop\WCRF work\15 May - slides\Summary figures\Block et 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480" y="931806"/>
            <a:ext cx="4115040" cy="50770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8985806" y="2512728"/>
            <a:ext cx="1817650" cy="1615827"/>
          </a:xfrm>
          <a:prstGeom prst="rect">
            <a:avLst/>
          </a:prstGeom>
          <a:solidFill>
            <a:schemeClr val="bg1">
              <a:lumMod val="95000"/>
            </a:schemeClr>
          </a:solidFill>
          <a:ln>
            <a:solidFill>
              <a:srgbClr val="B2B2B2"/>
            </a:solidFill>
          </a:ln>
        </p:spPr>
        <p:txBody>
          <a:bodyPr wrap="square">
            <a:spAutoFit/>
          </a:bodyPr>
          <a:lstStyle/>
          <a:p>
            <a:r>
              <a:rPr lang="en-GB" sz="1100" b="1" dirty="0"/>
              <a:t>From: </a:t>
            </a:r>
            <a:r>
              <a:rPr lang="en-GB" sz="1100" dirty="0"/>
              <a:t>Block KI, Gyllenhaal C, Lowe L, </a:t>
            </a:r>
            <a:r>
              <a:rPr lang="en-GB" sz="1100" i="1" dirty="0"/>
              <a:t>et al</a:t>
            </a:r>
            <a:r>
              <a:rPr lang="en-GB" sz="1100" dirty="0"/>
              <a:t>. </a:t>
            </a:r>
            <a:r>
              <a:rPr lang="en-GB" sz="1100" dirty="0">
                <a:hlinkClick r:id="rId4"/>
              </a:rPr>
              <a:t>Designing a broad-spectrum integrative approach for cancer prevention and treatment. </a:t>
            </a:r>
            <a:r>
              <a:rPr lang="en-GB" sz="1100" i="1" dirty="0" err="1"/>
              <a:t>Semin</a:t>
            </a:r>
            <a:r>
              <a:rPr lang="en-GB" sz="1100" i="1" dirty="0"/>
              <a:t> Cancer </a:t>
            </a:r>
            <a:r>
              <a:rPr lang="en-GB" sz="1100" i="1" dirty="0" err="1"/>
              <a:t>Biol</a:t>
            </a:r>
            <a:r>
              <a:rPr lang="en-GB" sz="1100" i="1" dirty="0"/>
              <a:t> </a:t>
            </a:r>
            <a:r>
              <a:rPr lang="en-GB" sz="1100" dirty="0"/>
              <a:t>2015; 35 </a:t>
            </a:r>
            <a:r>
              <a:rPr lang="en-GB" sz="1100" dirty="0" err="1"/>
              <a:t>Suppl</a:t>
            </a:r>
            <a:r>
              <a:rPr lang="en-GB" sz="1100" dirty="0"/>
              <a:t>: S276-s304. Licenced under </a:t>
            </a:r>
            <a:r>
              <a:rPr lang="en-GB" sz="1100" dirty="0">
                <a:hlinkClick r:id="rId5"/>
              </a:rPr>
              <a:t>CC BY 4.0.</a:t>
            </a:r>
            <a:endParaRPr lang="en-GB" sz="1100" dirty="0"/>
          </a:p>
          <a:p>
            <a:pPr lvl="0"/>
            <a:endParaRPr lang="en-GB" sz="1100" dirty="0">
              <a:solidFill>
                <a:srgbClr val="000000"/>
              </a:solidFill>
            </a:endParaRPr>
          </a:p>
        </p:txBody>
      </p:sp>
      <p:sp>
        <p:nvSpPr>
          <p:cNvPr id="8" name="Titel 4">
            <a:extLst>
              <a:ext uri="{FF2B5EF4-FFF2-40B4-BE49-F238E27FC236}">
                <a16:creationId xmlns:a16="http://schemas.microsoft.com/office/drawing/2014/main" id="{6E815516-7391-1D4A-9E30-06E0605D59C8}"/>
              </a:ext>
            </a:extLst>
          </p:cNvPr>
          <p:cNvSpPr txBox="1">
            <a:spLocks/>
          </p:cNvSpPr>
          <p:nvPr/>
        </p:nvSpPr>
        <p:spPr>
          <a:xfrm>
            <a:off x="1676400" y="18635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00B0F0"/>
                </a:solidFill>
                <a:latin typeface="+mn-lt"/>
              </a:rPr>
              <a:t>Kanker: complexe pathofysiologie</a:t>
            </a:r>
            <a:endParaRPr lang="nl-NL" b="1" dirty="0">
              <a:solidFill>
                <a:srgbClr val="FF0000"/>
              </a:solidFill>
              <a:latin typeface="+mn-lt"/>
            </a:endParaRPr>
          </a:p>
        </p:txBody>
      </p:sp>
    </p:spTree>
    <p:extLst>
      <p:ext uri="{BB962C8B-B14F-4D97-AF65-F5344CB8AC3E}">
        <p14:creationId xmlns:p14="http://schemas.microsoft.com/office/powerpoint/2010/main" val="388445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ctrTitle"/>
          </p:nvPr>
        </p:nvSpPr>
        <p:spPr>
          <a:xfrm>
            <a:off x="-474435" y="1697389"/>
            <a:ext cx="9144000" cy="1006475"/>
          </a:xfrm>
        </p:spPr>
        <p:txBody>
          <a:bodyPr/>
          <a:lstStyle/>
          <a:p>
            <a:r>
              <a:rPr lang="nl-NL" b="1" dirty="0">
                <a:solidFill>
                  <a:srgbClr val="00B0F0"/>
                </a:solidFill>
                <a:latin typeface="+mn-lt"/>
              </a:rPr>
              <a:t>Preventie</a:t>
            </a:r>
          </a:p>
        </p:txBody>
      </p:sp>
      <p:sp>
        <p:nvSpPr>
          <p:cNvPr id="2" name="Ondertitel 1">
            <a:extLst>
              <a:ext uri="{FF2B5EF4-FFF2-40B4-BE49-F238E27FC236}">
                <a16:creationId xmlns:a16="http://schemas.microsoft.com/office/drawing/2014/main" id="{8320E227-BE4A-024C-915A-E9101CF6722F}"/>
              </a:ext>
            </a:extLst>
          </p:cNvPr>
          <p:cNvSpPr>
            <a:spLocks noGrp="1"/>
          </p:cNvSpPr>
          <p:nvPr>
            <p:ph type="subTitle" idx="1"/>
          </p:nvPr>
        </p:nvSpPr>
        <p:spPr/>
        <p:txBody>
          <a:bodyPr/>
          <a:lstStyle/>
          <a:p>
            <a:endParaRPr lang="nl-NL"/>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18</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reventie in Volksgezondheidenzorg.info | Wat is preventie? |  Volksgezondheidenzorg.info">
            <a:extLst>
              <a:ext uri="{FF2B5EF4-FFF2-40B4-BE49-F238E27FC236}">
                <a16:creationId xmlns:a16="http://schemas.microsoft.com/office/drawing/2014/main" id="{67E2592A-B275-1A4F-9066-DFECCD3377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4665" y="1004876"/>
            <a:ext cx="4749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1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45D0F9-8769-D14A-BFE3-E4C4A4026565}"/>
              </a:ext>
            </a:extLst>
          </p:cNvPr>
          <p:cNvSpPr>
            <a:spLocks noGrp="1"/>
          </p:cNvSpPr>
          <p:nvPr>
            <p:ph type="body" sz="quarter" idx="11"/>
          </p:nvPr>
        </p:nvSpPr>
        <p:spPr>
          <a:xfrm rot="20817614">
            <a:off x="286840" y="3302000"/>
            <a:ext cx="8311059" cy="812800"/>
          </a:xfrm>
          <a:ln>
            <a:solidFill>
              <a:srgbClr val="00B050"/>
            </a:solidFill>
          </a:ln>
        </p:spPr>
        <p:txBody>
          <a:bodyPr>
            <a:normAutofit/>
          </a:bodyPr>
          <a:lstStyle/>
          <a:p>
            <a:pPr marL="0" indent="0">
              <a:buNone/>
            </a:pPr>
            <a:r>
              <a:rPr lang="en-US" sz="2800" dirty="0">
                <a:solidFill>
                  <a:srgbClr val="00B050"/>
                </a:solidFill>
              </a:rPr>
              <a:t>    40% </a:t>
            </a:r>
            <a:r>
              <a:rPr lang="en-US" sz="2800" dirty="0" err="1">
                <a:solidFill>
                  <a:srgbClr val="00B050"/>
                </a:solidFill>
              </a:rPr>
              <a:t>kanker</a:t>
            </a:r>
            <a:r>
              <a:rPr lang="en-US" sz="2800" dirty="0">
                <a:solidFill>
                  <a:srgbClr val="00B050"/>
                </a:solidFill>
              </a:rPr>
              <a:t> </a:t>
            </a:r>
            <a:r>
              <a:rPr lang="en-US" sz="2800" dirty="0" err="1">
                <a:solidFill>
                  <a:srgbClr val="00B050"/>
                </a:solidFill>
              </a:rPr>
              <a:t>te</a:t>
            </a:r>
            <a:r>
              <a:rPr lang="en-US" sz="2800" dirty="0">
                <a:solidFill>
                  <a:srgbClr val="00B050"/>
                </a:solidFill>
              </a:rPr>
              <a:t> </a:t>
            </a:r>
            <a:r>
              <a:rPr lang="en-US" sz="2800" dirty="0" err="1">
                <a:solidFill>
                  <a:srgbClr val="00B050"/>
                </a:solidFill>
              </a:rPr>
              <a:t>voorkomen</a:t>
            </a:r>
            <a:r>
              <a:rPr lang="en-US" sz="2800" dirty="0">
                <a:solidFill>
                  <a:srgbClr val="00B050"/>
                </a:solidFill>
              </a:rPr>
              <a:t> door </a:t>
            </a:r>
            <a:r>
              <a:rPr lang="en-US" sz="2800" u="sng" dirty="0" err="1">
                <a:solidFill>
                  <a:srgbClr val="00B050"/>
                </a:solidFill>
              </a:rPr>
              <a:t>gezondere</a:t>
            </a:r>
            <a:r>
              <a:rPr lang="en-US" sz="2800" u="sng" dirty="0">
                <a:solidFill>
                  <a:srgbClr val="00B050"/>
                </a:solidFill>
              </a:rPr>
              <a:t> </a:t>
            </a:r>
            <a:r>
              <a:rPr lang="en-US" sz="2800" u="sng" dirty="0" err="1">
                <a:solidFill>
                  <a:srgbClr val="00B050"/>
                </a:solidFill>
              </a:rPr>
              <a:t>leefstijl</a:t>
            </a:r>
            <a:r>
              <a:rPr lang="en-US" sz="2800" dirty="0">
                <a:solidFill>
                  <a:srgbClr val="00B050"/>
                </a:solidFill>
              </a:rPr>
              <a:t>!</a:t>
            </a:r>
          </a:p>
        </p:txBody>
      </p:sp>
    </p:spTree>
    <p:extLst>
      <p:ext uri="{BB962C8B-B14F-4D97-AF65-F5344CB8AC3E}">
        <p14:creationId xmlns:p14="http://schemas.microsoft.com/office/powerpoint/2010/main" val="3273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840665" y="263851"/>
            <a:ext cx="8229600" cy="646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04594"/>
                </a:solidFill>
                <a:latin typeface="+mj-lt"/>
                <a:ea typeface="+mj-ea"/>
                <a:cs typeface="+mj-cs"/>
              </a:defRPr>
            </a:lvl1pPr>
            <a:lvl2pPr algn="l" rtl="0" eaLnBrk="0" fontAlgn="base" hangingPunct="0">
              <a:spcBef>
                <a:spcPct val="0"/>
              </a:spcBef>
              <a:spcAft>
                <a:spcPct val="0"/>
              </a:spcAft>
              <a:defRPr sz="3600" b="1">
                <a:solidFill>
                  <a:srgbClr val="004594"/>
                </a:solidFill>
                <a:latin typeface="Calibri" pitchFamily="34" charset="0"/>
              </a:defRPr>
            </a:lvl2pPr>
            <a:lvl3pPr algn="l" rtl="0" eaLnBrk="0" fontAlgn="base" hangingPunct="0">
              <a:spcBef>
                <a:spcPct val="0"/>
              </a:spcBef>
              <a:spcAft>
                <a:spcPct val="0"/>
              </a:spcAft>
              <a:defRPr sz="3600" b="1">
                <a:solidFill>
                  <a:srgbClr val="004594"/>
                </a:solidFill>
                <a:latin typeface="Calibri" pitchFamily="34" charset="0"/>
              </a:defRPr>
            </a:lvl3pPr>
            <a:lvl4pPr algn="l" rtl="0" eaLnBrk="0" fontAlgn="base" hangingPunct="0">
              <a:spcBef>
                <a:spcPct val="0"/>
              </a:spcBef>
              <a:spcAft>
                <a:spcPct val="0"/>
              </a:spcAft>
              <a:defRPr sz="3600" b="1">
                <a:solidFill>
                  <a:srgbClr val="004594"/>
                </a:solidFill>
                <a:latin typeface="Calibri" pitchFamily="34" charset="0"/>
              </a:defRPr>
            </a:lvl4pPr>
            <a:lvl5pPr algn="l" rtl="0" eaLnBrk="0" fontAlgn="base" hangingPunct="0">
              <a:spcBef>
                <a:spcPct val="0"/>
              </a:spcBef>
              <a:spcAft>
                <a:spcPct val="0"/>
              </a:spcAft>
              <a:defRPr sz="3600" b="1">
                <a:solidFill>
                  <a:srgbClr val="004594"/>
                </a:solidFill>
                <a:latin typeface="Calibri" pitchFamily="34" charset="0"/>
              </a:defRPr>
            </a:lvl5pPr>
            <a:lvl6pPr marL="457200" algn="l" rtl="0" eaLnBrk="1" fontAlgn="base" hangingPunct="1">
              <a:spcBef>
                <a:spcPct val="0"/>
              </a:spcBef>
              <a:spcAft>
                <a:spcPct val="0"/>
              </a:spcAft>
              <a:defRPr sz="3600" b="1">
                <a:solidFill>
                  <a:srgbClr val="004594"/>
                </a:solidFill>
                <a:latin typeface="Calibri" pitchFamily="34" charset="0"/>
              </a:defRPr>
            </a:lvl6pPr>
            <a:lvl7pPr marL="914400" algn="l" rtl="0" eaLnBrk="1" fontAlgn="base" hangingPunct="1">
              <a:spcBef>
                <a:spcPct val="0"/>
              </a:spcBef>
              <a:spcAft>
                <a:spcPct val="0"/>
              </a:spcAft>
              <a:defRPr sz="3600" b="1">
                <a:solidFill>
                  <a:srgbClr val="004594"/>
                </a:solidFill>
                <a:latin typeface="Calibri" pitchFamily="34" charset="0"/>
              </a:defRPr>
            </a:lvl7pPr>
            <a:lvl8pPr marL="1371600" algn="l" rtl="0" eaLnBrk="1" fontAlgn="base" hangingPunct="1">
              <a:spcBef>
                <a:spcPct val="0"/>
              </a:spcBef>
              <a:spcAft>
                <a:spcPct val="0"/>
              </a:spcAft>
              <a:defRPr sz="3600" b="1">
                <a:solidFill>
                  <a:srgbClr val="004594"/>
                </a:solidFill>
                <a:latin typeface="Calibri" pitchFamily="34" charset="0"/>
              </a:defRPr>
            </a:lvl8pPr>
            <a:lvl9pPr marL="1828800" algn="l" rtl="0" eaLnBrk="1" fontAlgn="base" hangingPunct="1">
              <a:spcBef>
                <a:spcPct val="0"/>
              </a:spcBef>
              <a:spcAft>
                <a:spcPct val="0"/>
              </a:spcAft>
              <a:defRPr sz="3600" b="1">
                <a:solidFill>
                  <a:srgbClr val="004594"/>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4400" i="0" u="none" strike="noStrike" kern="1200" cap="none" spc="0" normalizeH="0" baseline="0" noProof="0" dirty="0" err="1">
                <a:ln>
                  <a:noFill/>
                </a:ln>
                <a:solidFill>
                  <a:srgbClr val="00B0F0"/>
                </a:solidFill>
                <a:effectLst/>
                <a:uLnTx/>
                <a:uFillTx/>
                <a:latin typeface="+mn-lt"/>
                <a:ea typeface="+mj-ea"/>
                <a:cs typeface="+mj-cs"/>
              </a:rPr>
              <a:t>Disclosure</a:t>
            </a:r>
            <a:endParaRPr kumimoji="0" lang="nl-NL" sz="4400" i="0" u="none" strike="noStrike" kern="1200" cap="none" spc="0" normalizeH="0" baseline="0" noProof="0" dirty="0">
              <a:ln>
                <a:noFill/>
              </a:ln>
              <a:solidFill>
                <a:srgbClr val="00B0F0"/>
              </a:solidFill>
              <a:effectLst/>
              <a:uLnTx/>
              <a:uFillTx/>
              <a:latin typeface="+mn-lt"/>
              <a:ea typeface="+mj-ea"/>
              <a:cs typeface="+mj-cs"/>
            </a:endParaRPr>
          </a:p>
        </p:txBody>
      </p:sp>
      <p:graphicFrame>
        <p:nvGraphicFramePr>
          <p:cNvPr id="5" name="Group 28"/>
          <p:cNvGraphicFramePr>
            <a:graphicFrameLocks noGrp="1"/>
          </p:cNvGraphicFramePr>
          <p:nvPr/>
        </p:nvGraphicFramePr>
        <p:xfrm>
          <a:off x="982980" y="1268412"/>
          <a:ext cx="9795510" cy="4400867"/>
        </p:xfrm>
        <a:graphic>
          <a:graphicData uri="http://schemas.openxmlformats.org/drawingml/2006/table">
            <a:tbl>
              <a:tblPr/>
              <a:tblGrid>
                <a:gridCol w="5091188">
                  <a:extLst>
                    <a:ext uri="{9D8B030D-6E8A-4147-A177-3AD203B41FA5}">
                      <a16:colId xmlns:a16="http://schemas.microsoft.com/office/drawing/2014/main" val="20000"/>
                    </a:ext>
                  </a:extLst>
                </a:gridCol>
                <a:gridCol w="4704322">
                  <a:extLst>
                    <a:ext uri="{9D8B030D-6E8A-4147-A177-3AD203B41FA5}">
                      <a16:colId xmlns:a16="http://schemas.microsoft.com/office/drawing/2014/main" val="20001"/>
                    </a:ext>
                  </a:extLst>
                </a:gridCol>
              </a:tblGrid>
              <a:tr h="909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1" i="0" u="none" strike="noStrike" cap="none" normalizeH="0" baseline="0" dirty="0">
                          <a:ln>
                            <a:noFill/>
                          </a:ln>
                          <a:solidFill>
                            <a:schemeClr val="tx1"/>
                          </a:solidFill>
                          <a:effectLst/>
                          <a:latin typeface="Calibri" pitchFamily="34" charset="0"/>
                        </a:rPr>
                        <a:t>(</a:t>
                      </a:r>
                      <a:r>
                        <a:rPr kumimoji="0" lang="nl-NL" sz="2400" b="1" i="0" u="none" strike="noStrike" cap="none" normalizeH="0" baseline="0" dirty="0" err="1">
                          <a:ln>
                            <a:noFill/>
                          </a:ln>
                          <a:solidFill>
                            <a:schemeClr val="tx1"/>
                          </a:solidFill>
                          <a:effectLst/>
                          <a:latin typeface="Calibri" pitchFamily="34" charset="0"/>
                        </a:rPr>
                        <a:t>Potential</a:t>
                      </a:r>
                      <a:r>
                        <a:rPr kumimoji="0" lang="nl-NL" sz="2400" b="1" i="0" u="none" strike="noStrike" cap="none" normalizeH="0" baseline="0" dirty="0">
                          <a:ln>
                            <a:noFill/>
                          </a:ln>
                          <a:solidFill>
                            <a:schemeClr val="tx1"/>
                          </a:solidFill>
                          <a:effectLst/>
                          <a:latin typeface="Calibri" pitchFamily="34" charset="0"/>
                        </a:rPr>
                        <a:t>) conflict of interest</a:t>
                      </a:r>
                      <a:endParaRPr kumimoji="0" lang="nl-NL"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1597">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nl-NL" sz="2400" b="0" i="0" u="none" strike="noStrike" cap="none" normalizeH="0" baseline="0" dirty="0">
                          <a:ln>
                            <a:noFill/>
                          </a:ln>
                          <a:solidFill>
                            <a:schemeClr val="tx1"/>
                          </a:solidFill>
                          <a:effectLst/>
                          <a:latin typeface="Calibri" pitchFamily="34" charset="0"/>
                        </a:rPr>
                        <a:t>Grants</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endParaRPr kumimoji="0" lang="nl-NL" sz="2400" b="0" i="0" u="none" strike="noStrike" cap="none" normalizeH="0" baseline="0" dirty="0">
                        <a:ln>
                          <a:noFill/>
                        </a:ln>
                        <a:solidFill>
                          <a:schemeClr val="tx1"/>
                        </a:solidFill>
                        <a:effectLst/>
                        <a:latin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nl-NL" sz="2400" b="0" i="0" u="none" strike="noStrike" cap="none" normalizeH="0" baseline="0" dirty="0">
                          <a:ln>
                            <a:noFill/>
                          </a:ln>
                          <a:solidFill>
                            <a:schemeClr val="tx1"/>
                          </a:solidFill>
                          <a:effectLst/>
                          <a:latin typeface="Calibri" pitchFamily="34" charset="0"/>
                        </a:rPr>
                        <a:t>Financial support for research </a:t>
                      </a:r>
                      <a:r>
                        <a:rPr kumimoji="0" lang="nl-NL" sz="2400" b="0" i="0" u="none" strike="noStrike" cap="none" normalizeH="0" baseline="0" dirty="0" err="1">
                          <a:ln>
                            <a:noFill/>
                          </a:ln>
                          <a:solidFill>
                            <a:schemeClr val="tx1"/>
                          </a:solidFill>
                          <a:effectLst/>
                          <a:latin typeface="Calibri" pitchFamily="34" charset="0"/>
                        </a:rPr>
                        <a:t>projects</a:t>
                      </a:r>
                      <a:endParaRPr kumimoji="0" lang="nl-NL" sz="2400" b="0" i="0" u="none" strike="noStrike" cap="none" normalizeH="0" baseline="0" dirty="0">
                        <a:ln>
                          <a:noFill/>
                        </a:ln>
                        <a:solidFill>
                          <a:schemeClr val="tx1"/>
                        </a:solidFill>
                        <a:effectLst/>
                        <a:latin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endParaRPr kumimoji="0" lang="nl-NL" sz="2400" b="0" i="0" u="none" strike="noStrike" cap="none" normalizeH="0" baseline="0" dirty="0">
                        <a:ln>
                          <a:noFill/>
                        </a:ln>
                        <a:solidFill>
                          <a:schemeClr val="tx1"/>
                        </a:solidFill>
                        <a:effectLst/>
                        <a:latin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endParaRPr kumimoji="0" lang="nl-NL" sz="2400" b="0" i="0" u="none" strike="noStrike" cap="none" normalizeH="0" baseline="0" dirty="0">
                        <a:ln>
                          <a:noFill/>
                        </a:ln>
                        <a:solidFill>
                          <a:schemeClr val="tx1"/>
                        </a:solidFill>
                        <a:effectLst/>
                        <a:latin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nl-NL" sz="2400" b="0" i="0" u="none" strike="noStrike" cap="none" normalizeH="0" baseline="0" dirty="0" err="1">
                          <a:ln>
                            <a:noFill/>
                          </a:ln>
                          <a:solidFill>
                            <a:schemeClr val="tx1"/>
                          </a:solidFill>
                          <a:effectLst/>
                          <a:latin typeface="Calibri" pitchFamily="34" charset="0"/>
                        </a:rPr>
                        <a:t>Profits</a:t>
                      </a:r>
                      <a:endParaRPr kumimoji="0" lang="nl-NL" sz="2400" b="0" i="0" u="none" strike="noStrike" cap="none" normalizeH="0" baseline="0" dirty="0">
                        <a:ln>
                          <a:noFill/>
                        </a:ln>
                        <a:solidFill>
                          <a:schemeClr val="tx1"/>
                        </a:solidFill>
                        <a:effectLst/>
                        <a:latin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None/>
                        <a:tabLst/>
                      </a:pPr>
                      <a:endParaRPr kumimoji="0" lang="nl-NL" sz="2500" b="0" i="0" u="none" strike="noStrike" cap="none" normalizeH="0" baseline="0" dirty="0">
                        <a:ln>
                          <a:noFill/>
                        </a:ln>
                        <a:solidFill>
                          <a:schemeClr val="tx1"/>
                        </a:solidFill>
                        <a:effectLst/>
                        <a:latin typeface="Calibri" pitchFamily="34" charset="0"/>
                      </a:endParaRPr>
                    </a:p>
                  </a:txBody>
                  <a:tcPr marL="60563" marR="6056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900" b="0" i="0" u="none" strike="noStrike" cap="none" normalizeH="0" baseline="0" dirty="0">
                        <a:ln>
                          <a:noFill/>
                        </a:ln>
                        <a:solidFill>
                          <a:schemeClr val="tx1"/>
                        </a:solidFill>
                        <a:effectLst/>
                        <a:latin typeface="Arial" charset="0"/>
                        <a:sym typeface="Symbol" pitchFamily="18" charset="2"/>
                      </a:endParaRPr>
                    </a:p>
                  </a:txBody>
                  <a:tcPr marL="60563" marR="6056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 name="Picture 5" descr="push">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1912" y="2607226"/>
            <a:ext cx="800100" cy="800100"/>
          </a:xfrm>
          <a:prstGeom prst="rect">
            <a:avLst/>
          </a:prstGeom>
          <a:noFill/>
          <a:ln w="9525">
            <a:noFill/>
            <a:miter lim="800000"/>
            <a:headEnd/>
            <a:tailEnd/>
          </a:ln>
        </p:spPr>
      </p:pic>
      <p:pic>
        <p:nvPicPr>
          <p:cNvPr id="7" name="Picture 2" descr="Logo of Bauerfei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5622" y="2415303"/>
            <a:ext cx="1301033" cy="1301035"/>
          </a:xfrm>
          <a:prstGeom prst="rect">
            <a:avLst/>
          </a:prstGeom>
          <a:noFill/>
          <a:ln w="9525">
            <a:noFill/>
            <a:miter lim="800000"/>
            <a:headEnd/>
            <a:tailEnd/>
          </a:ln>
        </p:spPr>
      </p:pic>
      <p:pic>
        <p:nvPicPr>
          <p:cNvPr id="8" name="Picture 4" descr="Biomet Logo 07">
            <a:hlinkClick r:id="rId5" tooltip="Biomet Logo 07"/>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70265" y="2708275"/>
            <a:ext cx="1439863" cy="257175"/>
          </a:xfrm>
          <a:prstGeom prst="rect">
            <a:avLst/>
          </a:prstGeom>
          <a:noFill/>
          <a:ln w="9525">
            <a:noFill/>
            <a:miter lim="800000"/>
            <a:headEnd/>
            <a:tailEnd/>
          </a:ln>
        </p:spPr>
      </p:pic>
      <p:pic>
        <p:nvPicPr>
          <p:cNvPr id="9" name="Picture 2" descr="https://encrypted-tbn1.gstatic.com/images?q=tbn:ANd9GcRFgBL6gUNsmhoB51VWwPBbRXXZ0Q811vEH18FbeBBkzJKVZk2jY5Dww90">
            <a:hlinkClick r:id="rId7"/>
          </p:cNvPr>
          <p:cNvPicPr>
            <a:picLocks noChangeAspect="1" noChangeArrowheads="1"/>
          </p:cNvPicPr>
          <p:nvPr/>
        </p:nvPicPr>
        <p:blipFill>
          <a:blip r:embed="rId8"/>
          <a:srcRect/>
          <a:stretch>
            <a:fillRect/>
          </a:stretch>
        </p:blipFill>
        <p:spPr bwMode="auto">
          <a:xfrm>
            <a:off x="7464426" y="2276475"/>
            <a:ext cx="1679575" cy="431800"/>
          </a:xfrm>
          <a:prstGeom prst="rect">
            <a:avLst/>
          </a:prstGeom>
          <a:noFill/>
          <a:ln w="9525">
            <a:noFill/>
            <a:miter lim="800000"/>
            <a:headEnd/>
            <a:tailEnd/>
          </a:ln>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598911">
            <a:off x="6642620" y="4234777"/>
            <a:ext cx="1726004" cy="2081435"/>
          </a:xfrm>
          <a:prstGeom prst="rect">
            <a:avLst/>
          </a:prstGeom>
          <a:noFill/>
          <a:ln w="9525">
            <a:noFill/>
            <a:miter lim="800000"/>
            <a:headEnd/>
            <a:tailEnd/>
          </a:ln>
        </p:spPr>
      </p:pic>
      <p:pic>
        <p:nvPicPr>
          <p:cNvPr id="1026" name="Picture 2" descr="UTC Imaging | Multimedia Studio Janssen">
            <a:extLst>
              <a:ext uri="{FF2B5EF4-FFF2-40B4-BE49-F238E27FC236}">
                <a16:creationId xmlns:a16="http://schemas.microsoft.com/office/drawing/2014/main" id="{002E3700-36E7-774F-96CB-13B323E4A22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771928" y="3102649"/>
            <a:ext cx="738200" cy="998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threx - Sticker Logo Side for Video Cart Version II - 505050-00">
            <a:extLst>
              <a:ext uri="{FF2B5EF4-FFF2-40B4-BE49-F238E27FC236}">
                <a16:creationId xmlns:a16="http://schemas.microsoft.com/office/drawing/2014/main" id="{E4A10252-22E5-E640-907C-A8B84CA91C6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886650" y="3291085"/>
            <a:ext cx="1402641"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pToDate Online Subscription | Medicine Academy | USMLE &amp; Board Videos">
            <a:extLst>
              <a:ext uri="{FF2B5EF4-FFF2-40B4-BE49-F238E27FC236}">
                <a16:creationId xmlns:a16="http://schemas.microsoft.com/office/drawing/2014/main" id="{B8B17278-396F-214A-8B53-8AC4EAA340D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99509" y="4545775"/>
            <a:ext cx="1542427" cy="678668"/>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AC0EA02B-87DF-5044-8826-78966BBA9AE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820246" y="57388"/>
            <a:ext cx="1928819" cy="1201702"/>
          </a:xfrm>
          <a:prstGeom prst="rect">
            <a:avLst/>
          </a:prstGeom>
        </p:spPr>
      </p:pic>
      <p:pic>
        <p:nvPicPr>
          <p:cNvPr id="14" name="Afbeelding 13">
            <a:extLst>
              <a:ext uri="{FF2B5EF4-FFF2-40B4-BE49-F238E27FC236}">
                <a16:creationId xmlns:a16="http://schemas.microsoft.com/office/drawing/2014/main" id="{5861AF87-FAD3-E149-A373-24D517DE53C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49735" y="199267"/>
            <a:ext cx="1959704" cy="965154"/>
          </a:xfrm>
          <a:prstGeom prst="rect">
            <a:avLst/>
          </a:prstGeom>
        </p:spPr>
      </p:pic>
      <p:pic>
        <p:nvPicPr>
          <p:cNvPr id="15" name="Afbeelding 17">
            <a:extLst>
              <a:ext uri="{FF2B5EF4-FFF2-40B4-BE49-F238E27FC236}">
                <a16:creationId xmlns:a16="http://schemas.microsoft.com/office/drawing/2014/main" id="{65FE2E73-0285-644E-934F-361F261EEE11}"/>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741609" y="115801"/>
            <a:ext cx="2130091" cy="1028146"/>
          </a:xfrm>
          <a:prstGeom prst="rect">
            <a:avLst/>
          </a:prstGeom>
          <a:noFill/>
          <a:ln w="9525">
            <a:noFill/>
            <a:miter lim="800000"/>
            <a:headEnd/>
            <a:tailEnd/>
          </a:ln>
        </p:spPr>
      </p:pic>
      <p:pic>
        <p:nvPicPr>
          <p:cNvPr id="16" name="Picture 6" descr="Gerelateerde afbeelding">
            <a:extLst>
              <a:ext uri="{FF2B5EF4-FFF2-40B4-BE49-F238E27FC236}">
                <a16:creationId xmlns:a16="http://schemas.microsoft.com/office/drawing/2014/main" id="{90A37CB4-C047-044B-8263-C1C689180BAF}"/>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441936" y="115640"/>
            <a:ext cx="1120144" cy="112014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a:extLst>
              <a:ext uri="{FF2B5EF4-FFF2-40B4-BE49-F238E27FC236}">
                <a16:creationId xmlns:a16="http://schemas.microsoft.com/office/drawing/2014/main" id="{FF8102C5-85D3-324D-B7A6-CDB8D7BB0E2B}"/>
              </a:ext>
            </a:extLst>
          </p:cNvPr>
          <p:cNvSpPr>
            <a:spLocks noGrp="1"/>
          </p:cNvSpPr>
          <p:nvPr>
            <p:ph type="sldNum" sz="quarter" idx="12"/>
          </p:nvPr>
        </p:nvSpPr>
        <p:spPr/>
        <p:txBody>
          <a:bodyPr/>
          <a:lstStyle/>
          <a:p>
            <a:fld id="{79B5D001-C0C3-E140-958A-372889B50E6B}" type="slidenum">
              <a:rPr lang="nl-NL" smtClean="0"/>
              <a:t>2</a:t>
            </a:fld>
            <a:endParaRPr lang="nl-NL"/>
          </a:p>
        </p:txBody>
      </p:sp>
    </p:spTree>
    <p:extLst>
      <p:ext uri="{BB962C8B-B14F-4D97-AF65-F5344CB8AC3E}">
        <p14:creationId xmlns:p14="http://schemas.microsoft.com/office/powerpoint/2010/main" val="384819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licityr\Desktop\WCRF work\15 May - slides\Summary figures\Figures and diagrams from TER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4629" y="0"/>
            <a:ext cx="6322741" cy="584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52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FB654B-CB3B-3B47-B3F2-68CF216DE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834" y="127000"/>
            <a:ext cx="2224163" cy="5715000"/>
          </a:xfrm>
          <a:prstGeom prst="rect">
            <a:avLst/>
          </a:prstGeom>
          <a:ln>
            <a:solidFill>
              <a:schemeClr val="tx1"/>
            </a:solidFill>
          </a:ln>
        </p:spPr>
      </p:pic>
      <p:pic>
        <p:nvPicPr>
          <p:cNvPr id="5" name="Afbeelding 4">
            <a:extLst>
              <a:ext uri="{FF2B5EF4-FFF2-40B4-BE49-F238E27FC236}">
                <a16:creationId xmlns:a16="http://schemas.microsoft.com/office/drawing/2014/main" id="{017DE658-F7A6-D147-8BD8-239643CDC7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1617" y="495300"/>
            <a:ext cx="5600700" cy="4800600"/>
          </a:xfrm>
          <a:prstGeom prst="rect">
            <a:avLst/>
          </a:prstGeom>
        </p:spPr>
      </p:pic>
      <p:pic>
        <p:nvPicPr>
          <p:cNvPr id="7" name="Afbeelding 6">
            <a:extLst>
              <a:ext uri="{FF2B5EF4-FFF2-40B4-BE49-F238E27FC236}">
                <a16:creationId xmlns:a16="http://schemas.microsoft.com/office/drawing/2014/main" id="{4E33AF4E-E65C-494D-9ADA-FEA50A894A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1910" y="3746500"/>
            <a:ext cx="4630256" cy="2984500"/>
          </a:xfrm>
          <a:prstGeom prst="rect">
            <a:avLst/>
          </a:prstGeom>
          <a:ln>
            <a:solidFill>
              <a:schemeClr val="tx1"/>
            </a:solidFill>
          </a:ln>
        </p:spPr>
      </p:pic>
      <p:pic>
        <p:nvPicPr>
          <p:cNvPr id="6" name="Afbeelding 5">
            <a:extLst>
              <a:ext uri="{FF2B5EF4-FFF2-40B4-BE49-F238E27FC236}">
                <a16:creationId xmlns:a16="http://schemas.microsoft.com/office/drawing/2014/main" id="{7B5FE8F9-A5A6-654A-BADF-9ADCF37A8E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3719" y="127000"/>
            <a:ext cx="4613327" cy="3467100"/>
          </a:xfrm>
          <a:prstGeom prst="rect">
            <a:avLst/>
          </a:prstGeom>
          <a:ln>
            <a:solidFill>
              <a:schemeClr val="tx1"/>
            </a:solidFill>
          </a:ln>
        </p:spPr>
      </p:pic>
    </p:spTree>
    <p:extLst>
      <p:ext uri="{BB962C8B-B14F-4D97-AF65-F5344CB8AC3E}">
        <p14:creationId xmlns:p14="http://schemas.microsoft.com/office/powerpoint/2010/main" val="42006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err="1">
                <a:solidFill>
                  <a:srgbClr val="00B0F0"/>
                </a:solidFill>
                <a:latin typeface="+mn-lt"/>
              </a:rPr>
              <a:t>Staying</a:t>
            </a:r>
            <a:r>
              <a:rPr lang="nl-NL" b="1" dirty="0">
                <a:solidFill>
                  <a:srgbClr val="00B0F0"/>
                </a:solidFill>
                <a:latin typeface="+mn-lt"/>
              </a:rPr>
              <a:t> </a:t>
            </a:r>
            <a:r>
              <a:rPr lang="nl-NL" b="1" dirty="0" err="1">
                <a:solidFill>
                  <a:srgbClr val="00B0F0"/>
                </a:solidFill>
                <a:latin typeface="+mn-lt"/>
              </a:rPr>
              <a:t>alive</a:t>
            </a:r>
            <a:r>
              <a:rPr lang="nl-NL" b="1" dirty="0">
                <a:solidFill>
                  <a:srgbClr val="00B0F0"/>
                </a:solidFill>
                <a:latin typeface="+mn-lt"/>
              </a:rPr>
              <a:t>!</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pPr marL="0" indent="0">
              <a:buNone/>
            </a:pPr>
            <a:endParaRPr lang="nl-NL" sz="3600" dirty="0">
              <a:solidFill>
                <a:srgbClr val="FF0000"/>
              </a:solidFill>
            </a:endParaRPr>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22</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11" name="videoplayback-staying alive.mp4">
            <a:hlinkClick r:id="" action="ppaction://media"/>
            <a:extLst>
              <a:ext uri="{FF2B5EF4-FFF2-40B4-BE49-F238E27FC236}">
                <a16:creationId xmlns:a16="http://schemas.microsoft.com/office/drawing/2014/main" id="{021AC77E-143E-5D47-87B9-AFA6CE78D5E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76628" y="1386324"/>
            <a:ext cx="7038743" cy="5279057"/>
          </a:xfrm>
          <a:prstGeom prst="rect">
            <a:avLst/>
          </a:prstGeom>
        </p:spPr>
      </p:pic>
    </p:spTree>
    <p:extLst>
      <p:ext uri="{BB962C8B-B14F-4D97-AF65-F5344CB8AC3E}">
        <p14:creationId xmlns:p14="http://schemas.microsoft.com/office/powerpoint/2010/main" val="399770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Preventie kanker en bewegen</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23</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A34D7665-197A-2744-95A2-9555B13892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374" y="1497530"/>
            <a:ext cx="6591300" cy="2387600"/>
          </a:xfrm>
          <a:prstGeom prst="rect">
            <a:avLst/>
          </a:prstGeom>
          <a:ln w="57150">
            <a:solidFill>
              <a:srgbClr val="00B050"/>
            </a:solidFill>
          </a:ln>
        </p:spPr>
      </p:pic>
      <p:pic>
        <p:nvPicPr>
          <p:cNvPr id="3" name="Afbeelding 2">
            <a:extLst>
              <a:ext uri="{FF2B5EF4-FFF2-40B4-BE49-F238E27FC236}">
                <a16:creationId xmlns:a16="http://schemas.microsoft.com/office/drawing/2014/main" id="{A2FEAC49-34A4-A546-AFC8-82C08063C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7508" y="3982380"/>
            <a:ext cx="6591300" cy="2019300"/>
          </a:xfrm>
          <a:prstGeom prst="rect">
            <a:avLst/>
          </a:prstGeom>
          <a:ln>
            <a:solidFill>
              <a:srgbClr val="0070C0"/>
            </a:solidFill>
          </a:ln>
        </p:spPr>
      </p:pic>
      <p:pic>
        <p:nvPicPr>
          <p:cNvPr id="6" name="Afbeelding 5">
            <a:extLst>
              <a:ext uri="{FF2B5EF4-FFF2-40B4-BE49-F238E27FC236}">
                <a16:creationId xmlns:a16="http://schemas.microsoft.com/office/drawing/2014/main" id="{811B4130-6B79-A848-A88C-69D77BEB58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67704" y="2270150"/>
            <a:ext cx="3441104" cy="654558"/>
          </a:xfrm>
          <a:prstGeom prst="rect">
            <a:avLst/>
          </a:prstGeom>
          <a:ln>
            <a:solidFill>
              <a:srgbClr val="0070C0"/>
            </a:solidFill>
          </a:ln>
        </p:spPr>
      </p:pic>
      <p:sp>
        <p:nvSpPr>
          <p:cNvPr id="8" name="Tekstvak 7">
            <a:extLst>
              <a:ext uri="{FF2B5EF4-FFF2-40B4-BE49-F238E27FC236}">
                <a16:creationId xmlns:a16="http://schemas.microsoft.com/office/drawing/2014/main" id="{4A7E15F0-1BCF-1745-93D8-91C1EEA303B2}"/>
              </a:ext>
            </a:extLst>
          </p:cNvPr>
          <p:cNvSpPr txBox="1"/>
          <p:nvPr/>
        </p:nvSpPr>
        <p:spPr>
          <a:xfrm>
            <a:off x="9131300" y="6146800"/>
            <a:ext cx="1645798" cy="380467"/>
          </a:xfrm>
          <a:prstGeom prst="rect">
            <a:avLst/>
          </a:prstGeom>
          <a:noFill/>
        </p:spPr>
        <p:txBody>
          <a:bodyPr wrap="square" rtlCol="0">
            <a:spAutoFit/>
          </a:bodyPr>
          <a:lstStyle/>
          <a:p>
            <a:r>
              <a:rPr lang="nl-NL" i="1" dirty="0"/>
              <a:t>MSSE 2019</a:t>
            </a:r>
          </a:p>
        </p:txBody>
      </p:sp>
      <p:pic>
        <p:nvPicPr>
          <p:cNvPr id="10" name="Afbeelding 9">
            <a:extLst>
              <a:ext uri="{FF2B5EF4-FFF2-40B4-BE49-F238E27FC236}">
                <a16:creationId xmlns:a16="http://schemas.microsoft.com/office/drawing/2014/main" id="{4B5FB749-8894-BA4E-929F-2BB153A277FA}"/>
              </a:ext>
            </a:extLst>
          </p:cNvPr>
          <p:cNvPicPr>
            <a:picLocks noChangeAspect="1"/>
          </p:cNvPicPr>
          <p:nvPr/>
        </p:nvPicPr>
        <p:blipFill>
          <a:blip r:embed="rId8"/>
          <a:stretch>
            <a:fillRect/>
          </a:stretch>
        </p:blipFill>
        <p:spPr>
          <a:xfrm>
            <a:off x="514668" y="1394981"/>
            <a:ext cx="11479516" cy="4117126"/>
          </a:xfrm>
          <a:prstGeom prst="rect">
            <a:avLst/>
          </a:prstGeom>
          <a:ln>
            <a:solidFill>
              <a:srgbClr val="FFC000"/>
            </a:solidFill>
          </a:ln>
        </p:spPr>
      </p:pic>
      <p:sp>
        <p:nvSpPr>
          <p:cNvPr id="12" name="Ovaal 11">
            <a:extLst>
              <a:ext uri="{FF2B5EF4-FFF2-40B4-BE49-F238E27FC236}">
                <a16:creationId xmlns:a16="http://schemas.microsoft.com/office/drawing/2014/main" id="{347CFDD1-BA4B-2B41-BA22-5E23B91C7549}"/>
              </a:ext>
            </a:extLst>
          </p:cNvPr>
          <p:cNvSpPr/>
          <p:nvPr/>
        </p:nvSpPr>
        <p:spPr>
          <a:xfrm>
            <a:off x="656287" y="4519823"/>
            <a:ext cx="3160563" cy="3836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42" name="Picture 2" descr="Home Page">
            <a:extLst>
              <a:ext uri="{FF2B5EF4-FFF2-40B4-BE49-F238E27FC236}">
                <a16:creationId xmlns:a16="http://schemas.microsoft.com/office/drawing/2014/main" id="{424612D5-CB90-0148-BD12-3F8D9087CD1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80771" y="4071619"/>
            <a:ext cx="3488342" cy="104395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err="1">
                <a:solidFill>
                  <a:srgbClr val="00B0F0"/>
                </a:solidFill>
                <a:latin typeface="+mn-lt"/>
              </a:rPr>
              <a:t>Systematic</a:t>
            </a:r>
            <a:r>
              <a:rPr lang="nl-NL" b="1" dirty="0">
                <a:solidFill>
                  <a:srgbClr val="00B0F0"/>
                </a:solidFill>
                <a:latin typeface="+mn-lt"/>
              </a:rPr>
              <a:t> review</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3" y="1825625"/>
            <a:ext cx="10318591" cy="4351338"/>
          </a:xfrm>
        </p:spPr>
        <p:txBody>
          <a:bodyPr/>
          <a:lstStyle/>
          <a:p>
            <a:r>
              <a:rPr lang="nl-NL" dirty="0"/>
              <a:t>Overzicht van bewijs voor de associatie tussen fysieke activiteit en</a:t>
            </a:r>
          </a:p>
          <a:p>
            <a:pPr lvl="1"/>
            <a:r>
              <a:rPr lang="nl-NL" dirty="0"/>
              <a:t>Risico op kanker</a:t>
            </a:r>
          </a:p>
          <a:p>
            <a:pPr lvl="1"/>
            <a:r>
              <a:rPr lang="nl-NL" dirty="0"/>
              <a:t>Mortaliteit bij personen met kanker</a:t>
            </a:r>
          </a:p>
          <a:p>
            <a:pPr lvl="2"/>
            <a:r>
              <a:rPr lang="nl-NL" dirty="0" err="1"/>
              <a:t>Dose</a:t>
            </a:r>
            <a:r>
              <a:rPr lang="nl-NL" dirty="0"/>
              <a:t> – response </a:t>
            </a:r>
            <a:r>
              <a:rPr lang="nl-NL" dirty="0" err="1"/>
              <a:t>relationship</a:t>
            </a:r>
            <a:endParaRPr lang="nl-NL" dirty="0"/>
          </a:p>
          <a:p>
            <a:pPr lvl="1"/>
            <a:endParaRPr lang="nl-NL" dirty="0"/>
          </a:p>
          <a:p>
            <a:r>
              <a:rPr lang="nl-NL" dirty="0"/>
              <a:t>Conform PRISMA </a:t>
            </a:r>
            <a:r>
              <a:rPr lang="nl-NL" dirty="0" err="1"/>
              <a:t>guidelines</a:t>
            </a:r>
            <a:endParaRPr lang="nl-NL" dirty="0"/>
          </a:p>
          <a:p>
            <a:r>
              <a:rPr lang="nl-NL" dirty="0" err="1"/>
              <a:t>Systematic</a:t>
            </a:r>
            <a:r>
              <a:rPr lang="nl-NL" dirty="0"/>
              <a:t> reviews, meta-analysis, </a:t>
            </a:r>
            <a:r>
              <a:rPr lang="nl-NL" dirty="0" err="1"/>
              <a:t>pooled</a:t>
            </a:r>
            <a:r>
              <a:rPr lang="nl-NL" dirty="0"/>
              <a:t> analysis (n = 48)</a:t>
            </a:r>
          </a:p>
          <a:p>
            <a:r>
              <a:rPr lang="nl-NL" dirty="0" err="1"/>
              <a:t>Quality</a:t>
            </a:r>
            <a:r>
              <a:rPr lang="nl-NL" dirty="0"/>
              <a:t> assessment / </a:t>
            </a:r>
            <a:r>
              <a:rPr lang="nl-NL" dirty="0" err="1"/>
              <a:t>Grading</a:t>
            </a:r>
            <a:r>
              <a:rPr lang="nl-NL" dirty="0"/>
              <a:t> of </a:t>
            </a:r>
            <a:r>
              <a:rPr lang="nl-NL" dirty="0" err="1"/>
              <a:t>Evidence</a:t>
            </a:r>
            <a:endParaRPr lang="nl-NL" dirty="0"/>
          </a:p>
          <a:p>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24</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1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Bewijskracht</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895850"/>
          </a:xfrm>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a:p>
            <a:pPr marL="0" indent="0">
              <a:buNone/>
            </a:pPr>
            <a:endParaRPr lang="nl-NL" dirty="0"/>
          </a:p>
          <a:p>
            <a:pPr marL="0" indent="0">
              <a:buNone/>
            </a:pPr>
            <a:r>
              <a:rPr lang="nl-NL" dirty="0"/>
              <a:t>	Redelijk		      Sterk 		   Beperkt</a:t>
            </a:r>
          </a:p>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25</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it zijn de nieuwe Olympische medailles, de zwaarste ooit | NOS  Jeugdjournaal">
            <a:extLst>
              <a:ext uri="{FF2B5EF4-FFF2-40B4-BE49-F238E27FC236}">
                <a16:creationId xmlns:a16="http://schemas.microsoft.com/office/drawing/2014/main" id="{4DD3B545-AD8B-074A-B2FE-BF1B5F3324F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47494" y="1646226"/>
            <a:ext cx="8883132" cy="412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6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Bewegen is effectief voor preventie kanker!</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26</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A16F0E10-10D4-5D46-83C5-86FF2AB84942}"/>
              </a:ext>
            </a:extLst>
          </p:cNvPr>
          <p:cNvPicPr>
            <a:picLocks noChangeAspect="1"/>
          </p:cNvPicPr>
          <p:nvPr/>
        </p:nvPicPr>
        <p:blipFill>
          <a:blip r:embed="rId5"/>
          <a:stretch>
            <a:fillRect/>
          </a:stretch>
        </p:blipFill>
        <p:spPr>
          <a:xfrm>
            <a:off x="3923176" y="1056736"/>
            <a:ext cx="7303624" cy="5625766"/>
          </a:xfrm>
          <a:prstGeom prst="rect">
            <a:avLst/>
          </a:prstGeom>
          <a:ln>
            <a:solidFill>
              <a:srgbClr val="0070C0"/>
            </a:solidFill>
          </a:ln>
        </p:spPr>
      </p:pic>
      <p:cxnSp>
        <p:nvCxnSpPr>
          <p:cNvPr id="9" name="Rechte verbindingslijn 8">
            <a:extLst>
              <a:ext uri="{FF2B5EF4-FFF2-40B4-BE49-F238E27FC236}">
                <a16:creationId xmlns:a16="http://schemas.microsoft.com/office/drawing/2014/main" id="{EFAD3E92-13A0-0A44-A3AF-A11A1776A37F}"/>
              </a:ext>
            </a:extLst>
          </p:cNvPr>
          <p:cNvCxnSpPr>
            <a:cxnSpLocks/>
          </p:cNvCxnSpPr>
          <p:nvPr/>
        </p:nvCxnSpPr>
        <p:spPr>
          <a:xfrm>
            <a:off x="1483574" y="4279332"/>
            <a:ext cx="100965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Picture 2" descr="Dit zijn de nieuwe Olympische medailles, de zwaarste ooit | NOS  Jeugdjournaal">
            <a:extLst>
              <a:ext uri="{FF2B5EF4-FFF2-40B4-BE49-F238E27FC236}">
                <a16:creationId xmlns:a16="http://schemas.microsoft.com/office/drawing/2014/main" id="{9C6948AF-C382-FE4C-B6AF-C7131DA1257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74292" y="2055940"/>
            <a:ext cx="2404434" cy="20929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t zijn de nieuwe Olympische medailles, de zwaarste ooit | NOS  Jeugdjournaal">
            <a:extLst>
              <a:ext uri="{FF2B5EF4-FFF2-40B4-BE49-F238E27FC236}">
                <a16:creationId xmlns:a16="http://schemas.microsoft.com/office/drawing/2014/main" id="{A7CDDB67-22DE-B04B-AE00-9E43C3CCC03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081825" y="4660095"/>
            <a:ext cx="1796901" cy="1558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t zijn de nieuwe Olympische medailles, de zwaarste ooit | NOS  Jeugdjournaal">
            <a:extLst>
              <a:ext uri="{FF2B5EF4-FFF2-40B4-BE49-F238E27FC236}">
                <a16:creationId xmlns:a16="http://schemas.microsoft.com/office/drawing/2014/main" id="{0F5F3BAD-F6F0-564C-9E9E-3CF2815D9A55}"/>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219" y="4361911"/>
            <a:ext cx="1567255" cy="155815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637B0CF7-626E-2F45-BE5A-BF34CE6F6998}"/>
              </a:ext>
            </a:extLst>
          </p:cNvPr>
          <p:cNvCxnSpPr>
            <a:cxnSpLocks/>
          </p:cNvCxnSpPr>
          <p:nvPr/>
        </p:nvCxnSpPr>
        <p:spPr>
          <a:xfrm>
            <a:off x="1661374" y="4564947"/>
            <a:ext cx="100965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hthoek 2">
            <a:extLst>
              <a:ext uri="{FF2B5EF4-FFF2-40B4-BE49-F238E27FC236}">
                <a16:creationId xmlns:a16="http://schemas.microsoft.com/office/drawing/2014/main" id="{BCAC60F0-5655-0E4F-9ED9-9AAE2A9B57B2}"/>
              </a:ext>
            </a:extLst>
          </p:cNvPr>
          <p:cNvSpPr/>
          <p:nvPr/>
        </p:nvSpPr>
        <p:spPr>
          <a:xfrm>
            <a:off x="9372600" y="1546412"/>
            <a:ext cx="1854200" cy="2732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894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Werkingsmechanisme</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27</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379CE5E-DDD1-DC42-8E29-460C27CF61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61374" y="1389057"/>
            <a:ext cx="3942560" cy="52196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BE21B1E0-8FFB-3F47-8A83-2249EBDDAE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8027" y="1914676"/>
            <a:ext cx="4829711" cy="1325562"/>
          </a:xfrm>
          <a:prstGeom prst="rect">
            <a:avLst/>
          </a:prstGeom>
          <a:ln>
            <a:solidFill>
              <a:schemeClr val="tx1"/>
            </a:solidFill>
          </a:ln>
        </p:spPr>
      </p:pic>
      <p:sp>
        <p:nvSpPr>
          <p:cNvPr id="11" name="Tekstvak 10">
            <a:extLst>
              <a:ext uri="{FF2B5EF4-FFF2-40B4-BE49-F238E27FC236}">
                <a16:creationId xmlns:a16="http://schemas.microsoft.com/office/drawing/2014/main" id="{A831B6DB-0F00-9A40-8D4D-C870CA5E1FCF}"/>
              </a:ext>
            </a:extLst>
          </p:cNvPr>
          <p:cNvSpPr txBox="1"/>
          <p:nvPr/>
        </p:nvSpPr>
        <p:spPr>
          <a:xfrm>
            <a:off x="9221370" y="3444314"/>
            <a:ext cx="2036368" cy="577081"/>
          </a:xfrm>
          <a:prstGeom prst="rect">
            <a:avLst/>
          </a:prstGeom>
          <a:noFill/>
          <a:ln>
            <a:solidFill>
              <a:schemeClr val="tx1"/>
            </a:solidFill>
          </a:ln>
        </p:spPr>
        <p:txBody>
          <a:bodyPr wrap="square" rtlCol="0">
            <a:spAutoFit/>
          </a:bodyPr>
          <a:lstStyle/>
          <a:p>
            <a:r>
              <a:rPr lang="nl-NL" sz="1050" dirty="0" err="1"/>
              <a:t>Hojman</a:t>
            </a:r>
            <a:r>
              <a:rPr lang="nl-NL" sz="1050" dirty="0"/>
              <a:t> et al.  </a:t>
            </a:r>
            <a:r>
              <a:rPr lang="nl-NL" sz="1050" i="1" dirty="0" err="1"/>
              <a:t>Cell</a:t>
            </a:r>
            <a:r>
              <a:rPr lang="nl-NL" sz="1050" i="1" dirty="0"/>
              <a:t> </a:t>
            </a:r>
            <a:r>
              <a:rPr lang="nl-NL" sz="1050" i="1" dirty="0" err="1"/>
              <a:t>metabolism</a:t>
            </a:r>
            <a:r>
              <a:rPr lang="nl-NL" sz="1050" i="1" dirty="0"/>
              <a:t> </a:t>
            </a:r>
            <a:r>
              <a:rPr lang="nl-NL" altLang="nl-NL" sz="1050" dirty="0">
                <a:latin typeface="Arial" panose="020B0604020202020204" pitchFamily="34" charset="0"/>
                <a:hlinkClick r:id="rId8" tooltip="Go to table of contents for this volume/issue"/>
              </a:rPr>
              <a:t> </a:t>
            </a:r>
            <a:r>
              <a:rPr lang="nl-NL" altLang="nl-NL" sz="1050" dirty="0">
                <a:hlinkClick r:id="rId8" tooltip="Go to table of contents for this volume/issue"/>
              </a:rPr>
              <a:t>Volume 27, Issue 1</a:t>
            </a:r>
            <a:r>
              <a:rPr lang="nl-NL" altLang="nl-NL" sz="1050" dirty="0"/>
              <a:t>, 9 </a:t>
            </a:r>
            <a:r>
              <a:rPr lang="nl-NL" altLang="nl-NL" sz="1050" dirty="0" err="1"/>
              <a:t>January</a:t>
            </a:r>
            <a:r>
              <a:rPr lang="nl-NL" altLang="nl-NL" sz="1050" dirty="0"/>
              <a:t> 2018, Pages 10-21</a:t>
            </a:r>
            <a:endParaRPr lang="nl-NL" sz="1050" dirty="0"/>
          </a:p>
        </p:txBody>
      </p:sp>
    </p:spTree>
    <p:extLst>
      <p:ext uri="{BB962C8B-B14F-4D97-AF65-F5344CB8AC3E}">
        <p14:creationId xmlns:p14="http://schemas.microsoft.com/office/powerpoint/2010/main" val="329535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Hoeveel en wat voor beweging?</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3" y="1825625"/>
            <a:ext cx="10318591" cy="4351338"/>
          </a:xfrm>
        </p:spPr>
        <p:txBody>
          <a:bodyPr>
            <a:normAutofit fontScale="85000" lnSpcReduction="20000"/>
          </a:bodyPr>
          <a:lstStyle/>
          <a:p>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					</a:t>
            </a:r>
          </a:p>
          <a:p>
            <a:pPr marL="0" indent="0">
              <a:buNone/>
            </a:pPr>
            <a:r>
              <a:rPr lang="nl-NL" dirty="0"/>
              <a:t>					</a:t>
            </a:r>
            <a:r>
              <a:rPr lang="nl-NL" sz="4200" dirty="0">
                <a:solidFill>
                  <a:srgbClr val="92D050"/>
                </a:solidFill>
              </a:rPr>
              <a:t>Iedere stap telt!</a:t>
            </a:r>
          </a:p>
          <a:p>
            <a:pPr marL="0" indent="0">
              <a:buNone/>
            </a:pPr>
            <a:r>
              <a:rPr lang="nl-NL" sz="4200" dirty="0"/>
              <a:t>					</a:t>
            </a:r>
            <a:r>
              <a:rPr lang="nl-NL" sz="4200" dirty="0">
                <a:solidFill>
                  <a:srgbClr val="FFC000"/>
                </a:solidFill>
              </a:rPr>
              <a:t>Verder onderzoek nodig</a:t>
            </a:r>
          </a:p>
          <a:p>
            <a:pPr marL="0" indent="0">
              <a:buNone/>
            </a:pPr>
            <a:r>
              <a:rPr lang="nl-NL" sz="4200" dirty="0">
                <a:solidFill>
                  <a:srgbClr val="FFC000"/>
                </a:solidFill>
              </a:rPr>
              <a:t>						</a:t>
            </a:r>
            <a:r>
              <a:rPr lang="nl-NL" sz="3300" dirty="0"/>
              <a:t>Aeroob / Anaeroob</a:t>
            </a:r>
          </a:p>
          <a:p>
            <a:pPr marL="0" indent="0">
              <a:buNone/>
            </a:pPr>
            <a:r>
              <a:rPr lang="nl-NL" sz="3300" dirty="0"/>
              <a:t>						Kracht</a:t>
            </a:r>
          </a:p>
          <a:p>
            <a:pPr marL="0" indent="0">
              <a:buNone/>
            </a:pPr>
            <a:r>
              <a:rPr lang="nl-NL" sz="3300" dirty="0"/>
              <a:t>						Combi</a:t>
            </a:r>
            <a:endParaRPr lang="nl-NL" sz="2100"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28</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43C64BD-1CB0-0A43-857C-D578E67C0F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1373" y="1162918"/>
            <a:ext cx="4011864" cy="4822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zquotes.com/quotes-pictures/quote-if-we-could-give-every-individual-the-right-amount-of-nourishment-and-exercise-not-too-little-and-hippocrates-85656.jpg">
            <a:extLst>
              <a:ext uri="{FF2B5EF4-FFF2-40B4-BE49-F238E27FC236}">
                <a16:creationId xmlns:a16="http://schemas.microsoft.com/office/drawing/2014/main" id="{902BC918-5486-0D48-AC8A-A63B77C6CF3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84787" y="1162918"/>
            <a:ext cx="5941557" cy="2204017"/>
          </a:xfrm>
          <a:prstGeom prst="rect">
            <a:avLst/>
          </a:prstGeom>
          <a:noFill/>
        </p:spPr>
      </p:pic>
    </p:spTree>
    <p:extLst>
      <p:ext uri="{BB962C8B-B14F-4D97-AF65-F5344CB8AC3E}">
        <p14:creationId xmlns:p14="http://schemas.microsoft.com/office/powerpoint/2010/main" val="848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Advies - </a:t>
            </a:r>
            <a:r>
              <a:rPr lang="nl-NL" sz="3600" dirty="0">
                <a:solidFill>
                  <a:srgbClr val="FF0000"/>
                </a:solidFill>
              </a:rPr>
              <a:t>Beweegrichtlijnen 2017!</a:t>
            </a:r>
            <a:endParaRPr lang="nl-NL" sz="3600" b="1" dirty="0">
              <a:solidFill>
                <a:srgbClr val="FF0000"/>
              </a:solidFill>
              <a:latin typeface="+mn-lt"/>
            </a:endParaRP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29</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12BAFAF9-428C-4048-88B2-F01559474A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9080" y="1157415"/>
            <a:ext cx="9664700" cy="5499100"/>
          </a:xfrm>
          <a:prstGeom prst="rect">
            <a:avLst/>
          </a:prstGeom>
          <a:ln>
            <a:solidFill>
              <a:schemeClr val="tx1"/>
            </a:solidFill>
          </a:ln>
        </p:spPr>
      </p:pic>
    </p:spTree>
    <p:extLst>
      <p:ext uri="{BB962C8B-B14F-4D97-AF65-F5344CB8AC3E}">
        <p14:creationId xmlns:p14="http://schemas.microsoft.com/office/powerpoint/2010/main" val="85457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mpje p.p">
            <a:hlinkClick r:id="" action="ppaction://media"/>
            <a:extLst>
              <a:ext uri="{FF2B5EF4-FFF2-40B4-BE49-F238E27FC236}">
                <a16:creationId xmlns:a16="http://schemas.microsoft.com/office/drawing/2014/main" id="{4290F0EA-0C2A-5F49-BEEB-B98181DA7F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1192" y="1577975"/>
            <a:ext cx="8789616" cy="4940300"/>
          </a:xfrm>
          <a:prstGeom prst="rect">
            <a:avLst/>
          </a:prstGeom>
        </p:spPr>
      </p:pic>
      <p:pic>
        <p:nvPicPr>
          <p:cNvPr id="5" name="Afbeelding 4">
            <a:extLst>
              <a:ext uri="{FF2B5EF4-FFF2-40B4-BE49-F238E27FC236}">
                <a16:creationId xmlns:a16="http://schemas.microsoft.com/office/drawing/2014/main" id="{E9A88E80-B93D-F042-8574-ECDFE41748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600" y="175894"/>
            <a:ext cx="5676900" cy="1320209"/>
          </a:xfrm>
          <a:prstGeom prst="rect">
            <a:avLst/>
          </a:prstGeom>
        </p:spPr>
      </p:pic>
      <p:pic>
        <p:nvPicPr>
          <p:cNvPr id="6" name="Afbeelding 5">
            <a:extLst>
              <a:ext uri="{FF2B5EF4-FFF2-40B4-BE49-F238E27FC236}">
                <a16:creationId xmlns:a16="http://schemas.microsoft.com/office/drawing/2014/main" id="{6CF5DCF8-5781-B242-A567-01610D4D1D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7166" y="175894"/>
            <a:ext cx="2507284" cy="1203893"/>
          </a:xfrm>
          <a:prstGeom prst="rect">
            <a:avLst/>
          </a:prstGeom>
        </p:spPr>
      </p:pic>
      <p:sp>
        <p:nvSpPr>
          <p:cNvPr id="8" name="Tijdelijke aanduiding voor dianummer 7">
            <a:extLst>
              <a:ext uri="{FF2B5EF4-FFF2-40B4-BE49-F238E27FC236}">
                <a16:creationId xmlns:a16="http://schemas.microsoft.com/office/drawing/2014/main" id="{B71274F9-48EC-F14C-8608-EBE039ACF9F3}"/>
              </a:ext>
            </a:extLst>
          </p:cNvPr>
          <p:cNvSpPr>
            <a:spLocks noGrp="1"/>
          </p:cNvSpPr>
          <p:nvPr>
            <p:ph type="sldNum" sz="quarter" idx="12"/>
          </p:nvPr>
        </p:nvSpPr>
        <p:spPr/>
        <p:txBody>
          <a:bodyPr/>
          <a:lstStyle/>
          <a:p>
            <a:fld id="{79B5D001-C0C3-E140-958A-372889B50E6B}" type="slidenum">
              <a:rPr lang="nl-NL" smtClean="0"/>
              <a:t>3</a:t>
            </a:fld>
            <a:endParaRPr lang="nl-NL"/>
          </a:p>
        </p:txBody>
      </p:sp>
    </p:spTree>
    <p:extLst>
      <p:ext uri="{BB962C8B-B14F-4D97-AF65-F5344CB8AC3E}">
        <p14:creationId xmlns:p14="http://schemas.microsoft.com/office/powerpoint/2010/main" val="369730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Bewegen geeft ook betere survival!</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30</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22C89AE-D2CB-B748-B291-F85046E2D772}"/>
              </a:ext>
            </a:extLst>
          </p:cNvPr>
          <p:cNvPicPr>
            <a:picLocks noChangeAspect="1"/>
          </p:cNvPicPr>
          <p:nvPr/>
        </p:nvPicPr>
        <p:blipFill>
          <a:blip r:embed="rId4"/>
          <a:stretch>
            <a:fillRect/>
          </a:stretch>
        </p:blipFill>
        <p:spPr>
          <a:xfrm>
            <a:off x="1661374" y="2324049"/>
            <a:ext cx="8448226" cy="3876675"/>
          </a:xfrm>
          <a:prstGeom prst="rect">
            <a:avLst/>
          </a:prstGeom>
          <a:ln>
            <a:solidFill>
              <a:srgbClr val="0070C0"/>
            </a:solidFill>
          </a:ln>
        </p:spPr>
      </p:pic>
      <p:cxnSp>
        <p:nvCxnSpPr>
          <p:cNvPr id="8" name="Rechte verbindingslijn 7">
            <a:extLst>
              <a:ext uri="{FF2B5EF4-FFF2-40B4-BE49-F238E27FC236}">
                <a16:creationId xmlns:a16="http://schemas.microsoft.com/office/drawing/2014/main" id="{E2D2E88A-2819-2E4D-9534-3550E998B71D}"/>
              </a:ext>
            </a:extLst>
          </p:cNvPr>
          <p:cNvCxnSpPr/>
          <p:nvPr/>
        </p:nvCxnSpPr>
        <p:spPr>
          <a:xfrm>
            <a:off x="2068691" y="3709976"/>
            <a:ext cx="16923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C31A276-4B07-6744-AFAC-29133F80B1E2}"/>
              </a:ext>
            </a:extLst>
          </p:cNvPr>
          <p:cNvCxnSpPr>
            <a:cxnSpLocks/>
          </p:cNvCxnSpPr>
          <p:nvPr/>
        </p:nvCxnSpPr>
        <p:spPr>
          <a:xfrm>
            <a:off x="2183641" y="4860877"/>
            <a:ext cx="22382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218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Kanker en bewegen</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31</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A34D7665-197A-2744-95A2-9555B13892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374" y="1497530"/>
            <a:ext cx="6591300" cy="2387600"/>
          </a:xfrm>
          <a:prstGeom prst="rect">
            <a:avLst/>
          </a:prstGeom>
          <a:ln>
            <a:solidFill>
              <a:srgbClr val="0070C0"/>
            </a:solidFill>
          </a:ln>
        </p:spPr>
      </p:pic>
      <p:pic>
        <p:nvPicPr>
          <p:cNvPr id="3" name="Afbeelding 2">
            <a:extLst>
              <a:ext uri="{FF2B5EF4-FFF2-40B4-BE49-F238E27FC236}">
                <a16:creationId xmlns:a16="http://schemas.microsoft.com/office/drawing/2014/main" id="{A2FEAC49-34A4-A546-AFC8-82C08063C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0665" y="3933292"/>
            <a:ext cx="6591300" cy="2019300"/>
          </a:xfrm>
          <a:prstGeom prst="rect">
            <a:avLst/>
          </a:prstGeom>
          <a:ln w="57150">
            <a:solidFill>
              <a:srgbClr val="00B050"/>
            </a:solidFill>
          </a:ln>
        </p:spPr>
      </p:pic>
      <p:pic>
        <p:nvPicPr>
          <p:cNvPr id="6" name="Afbeelding 5">
            <a:extLst>
              <a:ext uri="{FF2B5EF4-FFF2-40B4-BE49-F238E27FC236}">
                <a16:creationId xmlns:a16="http://schemas.microsoft.com/office/drawing/2014/main" id="{811B4130-6B79-A848-A88C-69D77BEB58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67704" y="2270150"/>
            <a:ext cx="3441104" cy="654558"/>
          </a:xfrm>
          <a:prstGeom prst="rect">
            <a:avLst/>
          </a:prstGeom>
          <a:ln>
            <a:solidFill>
              <a:srgbClr val="0070C0"/>
            </a:solidFill>
          </a:ln>
        </p:spPr>
      </p:pic>
      <p:sp>
        <p:nvSpPr>
          <p:cNvPr id="8" name="Tekstvak 7">
            <a:extLst>
              <a:ext uri="{FF2B5EF4-FFF2-40B4-BE49-F238E27FC236}">
                <a16:creationId xmlns:a16="http://schemas.microsoft.com/office/drawing/2014/main" id="{4A7E15F0-1BCF-1745-93D8-91C1EEA303B2}"/>
              </a:ext>
            </a:extLst>
          </p:cNvPr>
          <p:cNvSpPr txBox="1"/>
          <p:nvPr/>
        </p:nvSpPr>
        <p:spPr>
          <a:xfrm>
            <a:off x="9131300" y="6146800"/>
            <a:ext cx="1645798" cy="380467"/>
          </a:xfrm>
          <a:prstGeom prst="rect">
            <a:avLst/>
          </a:prstGeom>
          <a:noFill/>
        </p:spPr>
        <p:txBody>
          <a:bodyPr wrap="square" rtlCol="0">
            <a:spAutoFit/>
          </a:bodyPr>
          <a:lstStyle/>
          <a:p>
            <a:r>
              <a:rPr lang="nl-NL" i="1" dirty="0"/>
              <a:t>MSSE 2019</a:t>
            </a:r>
          </a:p>
        </p:txBody>
      </p:sp>
    </p:spTree>
    <p:extLst>
      <p:ext uri="{BB962C8B-B14F-4D97-AF65-F5344CB8AC3E}">
        <p14:creationId xmlns:p14="http://schemas.microsoft.com/office/powerpoint/2010/main" val="229546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Consensus statement</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3" y="1825625"/>
            <a:ext cx="10318591" cy="4351338"/>
          </a:xfrm>
        </p:spPr>
        <p:txBody>
          <a:bodyPr/>
          <a:lstStyle/>
          <a:p>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32</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89CAC689-7E83-9C4C-BFBC-9C669F3D38CE}"/>
              </a:ext>
            </a:extLst>
          </p:cNvPr>
          <p:cNvSpPr/>
          <p:nvPr/>
        </p:nvSpPr>
        <p:spPr>
          <a:xfrm>
            <a:off x="1681803" y="1309319"/>
            <a:ext cx="10183545" cy="5632311"/>
          </a:xfrm>
          <a:prstGeom prst="rect">
            <a:avLst/>
          </a:prstGeom>
        </p:spPr>
        <p:txBody>
          <a:bodyPr wrap="square">
            <a:spAutoFit/>
          </a:bodyPr>
          <a:lstStyle/>
          <a:p>
            <a:r>
              <a:rPr lang="nl-NL" sz="2400" dirty="0" err="1"/>
              <a:t>Exercise</a:t>
            </a:r>
            <a:r>
              <a:rPr lang="nl-NL" sz="2400" dirty="0"/>
              <a:t> training </a:t>
            </a:r>
            <a:r>
              <a:rPr lang="nl-NL" sz="2400" dirty="0" err="1"/>
              <a:t>and</a:t>
            </a:r>
            <a:r>
              <a:rPr lang="nl-NL" sz="2400" dirty="0"/>
              <a:t> </a:t>
            </a:r>
            <a:r>
              <a:rPr lang="nl-NL" sz="2400" dirty="0" err="1"/>
              <a:t>testing</a:t>
            </a:r>
            <a:r>
              <a:rPr lang="nl-NL" sz="2400" dirty="0"/>
              <a:t> </a:t>
            </a:r>
            <a:r>
              <a:rPr lang="nl-NL" sz="2400" dirty="0">
                <a:solidFill>
                  <a:srgbClr val="00B050"/>
                </a:solidFill>
              </a:rPr>
              <a:t>safe</a:t>
            </a:r>
            <a:r>
              <a:rPr lang="nl-NL" sz="2400" dirty="0"/>
              <a:t> </a:t>
            </a:r>
            <a:r>
              <a:rPr lang="nl-NL" sz="2400" dirty="0" err="1"/>
              <a:t>for</a:t>
            </a:r>
            <a:r>
              <a:rPr lang="nl-NL" sz="2400" dirty="0"/>
              <a:t> </a:t>
            </a:r>
            <a:r>
              <a:rPr lang="nl-NL" sz="2400" dirty="0" err="1"/>
              <a:t>cancer</a:t>
            </a:r>
            <a:r>
              <a:rPr lang="nl-NL" sz="2400" dirty="0"/>
              <a:t> </a:t>
            </a:r>
            <a:r>
              <a:rPr lang="nl-NL" sz="2400" dirty="0" err="1"/>
              <a:t>survivors</a:t>
            </a:r>
            <a:r>
              <a:rPr lang="nl-NL" sz="2400" dirty="0"/>
              <a:t> </a:t>
            </a:r>
            <a:r>
              <a:rPr lang="nl-NL" sz="2400" dirty="0" err="1"/>
              <a:t>and</a:t>
            </a:r>
            <a:r>
              <a:rPr lang="nl-NL" sz="2400" dirty="0"/>
              <a:t> </a:t>
            </a:r>
            <a:r>
              <a:rPr lang="nl-NL" sz="2400" dirty="0" err="1"/>
              <a:t>that</a:t>
            </a:r>
            <a:r>
              <a:rPr lang="nl-NL" sz="2400" dirty="0"/>
              <a:t> </a:t>
            </a:r>
            <a:r>
              <a:rPr lang="nl-NL" sz="2400" dirty="0" err="1"/>
              <a:t>every</a:t>
            </a:r>
            <a:r>
              <a:rPr lang="nl-NL" sz="2400" dirty="0"/>
              <a:t> </a:t>
            </a:r>
            <a:r>
              <a:rPr lang="nl-NL" sz="2400" dirty="0" err="1"/>
              <a:t>survivor</a:t>
            </a:r>
            <a:r>
              <a:rPr lang="nl-NL" sz="2400" dirty="0"/>
              <a:t> </a:t>
            </a:r>
            <a:r>
              <a:rPr lang="nl-NL" sz="2400" dirty="0" err="1"/>
              <a:t>should</a:t>
            </a:r>
            <a:r>
              <a:rPr lang="nl-NL" sz="2400" dirty="0"/>
              <a:t> “</a:t>
            </a:r>
            <a:r>
              <a:rPr lang="nl-NL" sz="2400" dirty="0" err="1">
                <a:solidFill>
                  <a:srgbClr val="FF0000"/>
                </a:solidFill>
              </a:rPr>
              <a:t>avoid</a:t>
            </a:r>
            <a:r>
              <a:rPr lang="nl-NL" sz="2400" dirty="0">
                <a:solidFill>
                  <a:srgbClr val="FF0000"/>
                </a:solidFill>
              </a:rPr>
              <a:t> </a:t>
            </a:r>
            <a:r>
              <a:rPr lang="nl-NL" sz="2400" dirty="0" err="1">
                <a:solidFill>
                  <a:srgbClr val="FF0000"/>
                </a:solidFill>
              </a:rPr>
              <a:t>inactivity</a:t>
            </a:r>
            <a:r>
              <a:rPr lang="nl-NL" sz="2400" dirty="0"/>
              <a:t>.” </a:t>
            </a:r>
          </a:p>
          <a:p>
            <a:endParaRPr lang="nl-NL" sz="2400" dirty="0"/>
          </a:p>
          <a:p>
            <a:r>
              <a:rPr lang="nl-NL" sz="2400" dirty="0" err="1"/>
              <a:t>Enough</a:t>
            </a:r>
            <a:r>
              <a:rPr lang="nl-NL" sz="2400" dirty="0"/>
              <a:t> </a:t>
            </a:r>
            <a:r>
              <a:rPr lang="nl-NL" sz="2400" dirty="0" err="1"/>
              <a:t>evidence</a:t>
            </a:r>
            <a:r>
              <a:rPr lang="nl-NL" sz="2400" dirty="0"/>
              <a:t> </a:t>
            </a:r>
            <a:r>
              <a:rPr lang="nl-NL" sz="2400" dirty="0" err="1"/>
              <a:t>that</a:t>
            </a:r>
            <a:r>
              <a:rPr lang="nl-NL" sz="2400" dirty="0"/>
              <a:t> </a:t>
            </a:r>
            <a:r>
              <a:rPr lang="nl-NL" sz="2400" dirty="0" err="1"/>
              <a:t>specific</a:t>
            </a:r>
            <a:r>
              <a:rPr lang="nl-NL" sz="2400" dirty="0"/>
              <a:t> doses of training </a:t>
            </a:r>
            <a:r>
              <a:rPr lang="nl-NL" sz="2400" dirty="0" err="1"/>
              <a:t>could</a:t>
            </a:r>
            <a:r>
              <a:rPr lang="nl-NL" sz="2400" dirty="0"/>
              <a:t> </a:t>
            </a:r>
            <a:r>
              <a:rPr lang="nl-NL" sz="2400" dirty="0" err="1">
                <a:solidFill>
                  <a:srgbClr val="00B050"/>
                </a:solidFill>
              </a:rPr>
              <a:t>improve</a:t>
            </a:r>
            <a:r>
              <a:rPr lang="nl-NL" sz="2400" dirty="0">
                <a:solidFill>
                  <a:srgbClr val="00B050"/>
                </a:solidFill>
              </a:rPr>
              <a:t> common </a:t>
            </a:r>
            <a:r>
              <a:rPr lang="nl-NL" sz="2400" dirty="0" err="1">
                <a:solidFill>
                  <a:srgbClr val="00B050"/>
                </a:solidFill>
              </a:rPr>
              <a:t>cancer-related</a:t>
            </a:r>
            <a:r>
              <a:rPr lang="nl-NL" sz="2400" dirty="0">
                <a:solidFill>
                  <a:srgbClr val="00B050"/>
                </a:solidFill>
              </a:rPr>
              <a:t> health </a:t>
            </a:r>
            <a:r>
              <a:rPr lang="nl-NL" sz="2400" dirty="0" err="1">
                <a:solidFill>
                  <a:srgbClr val="00B050"/>
                </a:solidFill>
              </a:rPr>
              <a:t>outcomes</a:t>
            </a:r>
            <a:endParaRPr lang="nl-NL" sz="2400" dirty="0">
              <a:solidFill>
                <a:srgbClr val="00B050"/>
              </a:solidFill>
            </a:endParaRPr>
          </a:p>
          <a:p>
            <a:endParaRPr lang="nl-NL" sz="2400" dirty="0"/>
          </a:p>
          <a:p>
            <a:r>
              <a:rPr lang="nl-NL" sz="2400" dirty="0" err="1"/>
              <a:t>Implications</a:t>
            </a:r>
            <a:r>
              <a:rPr lang="nl-NL" sz="2400" dirty="0"/>
              <a:t> </a:t>
            </a:r>
            <a:r>
              <a:rPr lang="nl-NL" sz="2400" dirty="0" err="1"/>
              <a:t>for</a:t>
            </a:r>
            <a:r>
              <a:rPr lang="nl-NL" sz="2400" dirty="0"/>
              <a:t> </a:t>
            </a:r>
            <a:r>
              <a:rPr lang="nl-NL" sz="2400" dirty="0" err="1"/>
              <a:t>other</a:t>
            </a:r>
            <a:r>
              <a:rPr lang="nl-NL" sz="2400" dirty="0"/>
              <a:t> </a:t>
            </a:r>
            <a:r>
              <a:rPr lang="nl-NL" sz="2400" dirty="0" err="1"/>
              <a:t>outcomes</a:t>
            </a:r>
            <a:r>
              <a:rPr lang="nl-NL" sz="2400" dirty="0"/>
              <a:t>, </a:t>
            </a:r>
            <a:r>
              <a:rPr lang="nl-NL" sz="2400" dirty="0" err="1"/>
              <a:t>such</a:t>
            </a:r>
            <a:r>
              <a:rPr lang="nl-NL" sz="2400" dirty="0"/>
              <a:t> as </a:t>
            </a:r>
            <a:r>
              <a:rPr lang="nl-NL" sz="2400" dirty="0" err="1">
                <a:solidFill>
                  <a:srgbClr val="FFC000"/>
                </a:solidFill>
              </a:rPr>
              <a:t>peripheral</a:t>
            </a:r>
            <a:r>
              <a:rPr lang="nl-NL" sz="2400" dirty="0">
                <a:solidFill>
                  <a:srgbClr val="FFC000"/>
                </a:solidFill>
              </a:rPr>
              <a:t> </a:t>
            </a:r>
            <a:r>
              <a:rPr lang="nl-NL" sz="2400" dirty="0" err="1">
                <a:solidFill>
                  <a:srgbClr val="FFC000"/>
                </a:solidFill>
              </a:rPr>
              <a:t>neuropathy</a:t>
            </a:r>
            <a:r>
              <a:rPr lang="nl-NL" sz="2400" dirty="0">
                <a:solidFill>
                  <a:srgbClr val="FFC000"/>
                </a:solidFill>
              </a:rPr>
              <a:t> </a:t>
            </a:r>
            <a:r>
              <a:rPr lang="nl-NL" sz="2400" dirty="0" err="1">
                <a:solidFill>
                  <a:srgbClr val="FFC000"/>
                </a:solidFill>
              </a:rPr>
              <a:t>and</a:t>
            </a:r>
            <a:r>
              <a:rPr lang="nl-NL" sz="2400" dirty="0">
                <a:solidFill>
                  <a:srgbClr val="FFC000"/>
                </a:solidFill>
              </a:rPr>
              <a:t> </a:t>
            </a:r>
            <a:r>
              <a:rPr lang="nl-NL" sz="2400" dirty="0" err="1">
                <a:solidFill>
                  <a:srgbClr val="FFC000"/>
                </a:solidFill>
              </a:rPr>
              <a:t>cognitive</a:t>
            </a:r>
            <a:r>
              <a:rPr lang="nl-NL" sz="2400" dirty="0">
                <a:solidFill>
                  <a:srgbClr val="FFC000"/>
                </a:solidFill>
              </a:rPr>
              <a:t> </a:t>
            </a:r>
            <a:r>
              <a:rPr lang="nl-NL" sz="2400" dirty="0" err="1">
                <a:solidFill>
                  <a:srgbClr val="FFC000"/>
                </a:solidFill>
              </a:rPr>
              <a:t>functioning</a:t>
            </a:r>
            <a:r>
              <a:rPr lang="nl-NL" sz="2400" dirty="0">
                <a:solidFill>
                  <a:srgbClr val="FFC000"/>
                </a:solidFill>
              </a:rPr>
              <a:t>, </a:t>
            </a:r>
            <a:r>
              <a:rPr lang="nl-NL" sz="2400" dirty="0" err="1">
                <a:solidFill>
                  <a:srgbClr val="FFC000"/>
                </a:solidFill>
              </a:rPr>
              <a:t>remain</a:t>
            </a:r>
            <a:r>
              <a:rPr lang="nl-NL" sz="2400" dirty="0">
                <a:solidFill>
                  <a:srgbClr val="FFC000"/>
                </a:solidFill>
              </a:rPr>
              <a:t> </a:t>
            </a:r>
            <a:r>
              <a:rPr lang="nl-NL" sz="2400" dirty="0" err="1">
                <a:solidFill>
                  <a:srgbClr val="FFC000"/>
                </a:solidFill>
              </a:rPr>
              <a:t>uncertain</a:t>
            </a:r>
            <a:r>
              <a:rPr lang="nl-NL" sz="2400" dirty="0">
                <a:solidFill>
                  <a:srgbClr val="FFC000"/>
                </a:solidFill>
              </a:rPr>
              <a:t>. </a:t>
            </a:r>
          </a:p>
          <a:p>
            <a:endParaRPr lang="nl-NL" sz="2400" dirty="0"/>
          </a:p>
          <a:p>
            <a:r>
              <a:rPr lang="nl-NL" sz="2400" dirty="0"/>
              <a:t>The </a:t>
            </a:r>
            <a:r>
              <a:rPr lang="nl-NL" sz="2400" dirty="0" err="1"/>
              <a:t>proposed</a:t>
            </a:r>
            <a:r>
              <a:rPr lang="nl-NL" sz="2400" dirty="0"/>
              <a:t> </a:t>
            </a:r>
            <a:r>
              <a:rPr lang="nl-NL" sz="2400" dirty="0" err="1"/>
              <a:t>recommendations</a:t>
            </a:r>
            <a:r>
              <a:rPr lang="nl-NL" sz="2400" dirty="0"/>
              <a:t> are </a:t>
            </a:r>
            <a:r>
              <a:rPr lang="nl-NL" sz="2400" dirty="0">
                <a:solidFill>
                  <a:srgbClr val="00B050"/>
                </a:solidFill>
              </a:rPr>
              <a:t>guide </a:t>
            </a:r>
            <a:r>
              <a:rPr lang="nl-NL" sz="2400" dirty="0" err="1">
                <a:solidFill>
                  <a:srgbClr val="00B050"/>
                </a:solidFill>
              </a:rPr>
              <a:t>for</a:t>
            </a:r>
            <a:r>
              <a:rPr lang="nl-NL" sz="2400" dirty="0">
                <a:solidFill>
                  <a:srgbClr val="00B050"/>
                </a:solidFill>
              </a:rPr>
              <a:t> </a:t>
            </a:r>
            <a:r>
              <a:rPr lang="nl-NL" sz="2400" dirty="0" err="1">
                <a:solidFill>
                  <a:srgbClr val="00B050"/>
                </a:solidFill>
              </a:rPr>
              <a:t>the</a:t>
            </a:r>
            <a:r>
              <a:rPr lang="nl-NL" sz="2400" dirty="0">
                <a:solidFill>
                  <a:srgbClr val="00B050"/>
                </a:solidFill>
              </a:rPr>
              <a:t> fitness </a:t>
            </a:r>
            <a:r>
              <a:rPr lang="nl-NL" sz="2400" dirty="0" err="1">
                <a:solidFill>
                  <a:srgbClr val="00B050"/>
                </a:solidFill>
              </a:rPr>
              <a:t>and</a:t>
            </a:r>
            <a:r>
              <a:rPr lang="nl-NL" sz="2400" dirty="0">
                <a:solidFill>
                  <a:srgbClr val="00B050"/>
                </a:solidFill>
              </a:rPr>
              <a:t> health care professional </a:t>
            </a:r>
            <a:r>
              <a:rPr lang="nl-NL" sz="2400" dirty="0" err="1"/>
              <a:t>working</a:t>
            </a:r>
            <a:r>
              <a:rPr lang="nl-NL" sz="2400" dirty="0"/>
              <a:t> </a:t>
            </a:r>
            <a:r>
              <a:rPr lang="nl-NL" sz="2400" dirty="0" err="1"/>
              <a:t>with</a:t>
            </a:r>
            <a:r>
              <a:rPr lang="nl-NL" sz="2400" dirty="0"/>
              <a:t> </a:t>
            </a:r>
            <a:r>
              <a:rPr lang="nl-NL" sz="2400" dirty="0" err="1"/>
              <a:t>cancer</a:t>
            </a:r>
            <a:r>
              <a:rPr lang="nl-NL" sz="2400" dirty="0"/>
              <a:t> </a:t>
            </a:r>
            <a:r>
              <a:rPr lang="nl-NL" sz="2400" dirty="0" err="1"/>
              <a:t>survivors</a:t>
            </a:r>
            <a:r>
              <a:rPr lang="nl-NL" sz="2400" dirty="0"/>
              <a:t>. </a:t>
            </a:r>
          </a:p>
          <a:p>
            <a:endParaRPr lang="nl-NL" sz="2400" dirty="0"/>
          </a:p>
          <a:p>
            <a:r>
              <a:rPr lang="nl-NL" sz="2400" dirty="0">
                <a:solidFill>
                  <a:srgbClr val="FFC000"/>
                </a:solidFill>
              </a:rPr>
              <a:t>More research </a:t>
            </a:r>
            <a:r>
              <a:rPr lang="nl-NL" sz="2400" dirty="0"/>
              <a:t>is </a:t>
            </a:r>
            <a:r>
              <a:rPr lang="nl-NL" sz="2400" dirty="0" err="1"/>
              <a:t>needed</a:t>
            </a:r>
            <a:r>
              <a:rPr lang="nl-NL" sz="2400" dirty="0"/>
              <a:t> </a:t>
            </a:r>
            <a:r>
              <a:rPr lang="nl-NL" sz="2400" dirty="0" err="1"/>
              <a:t>to</a:t>
            </a:r>
            <a:r>
              <a:rPr lang="nl-NL" sz="2400" dirty="0"/>
              <a:t> </a:t>
            </a:r>
            <a:r>
              <a:rPr lang="nl-NL" sz="2400" dirty="0" err="1"/>
              <a:t>fill</a:t>
            </a:r>
            <a:r>
              <a:rPr lang="nl-NL" sz="2400" dirty="0"/>
              <a:t> </a:t>
            </a:r>
            <a:r>
              <a:rPr lang="nl-NL" sz="2400" dirty="0" err="1"/>
              <a:t>remaining</a:t>
            </a:r>
            <a:r>
              <a:rPr lang="nl-NL" sz="2400" dirty="0"/>
              <a:t> </a:t>
            </a:r>
            <a:r>
              <a:rPr lang="nl-NL" sz="2400" dirty="0" err="1"/>
              <a:t>gaps</a:t>
            </a:r>
            <a:r>
              <a:rPr lang="nl-NL" sz="2400" dirty="0"/>
              <a:t> in </a:t>
            </a:r>
            <a:r>
              <a:rPr lang="nl-NL" sz="2400" dirty="0" err="1"/>
              <a:t>knowledge</a:t>
            </a:r>
            <a:r>
              <a:rPr lang="nl-NL" sz="2400" dirty="0"/>
              <a:t> </a:t>
            </a:r>
            <a:r>
              <a:rPr lang="nl-NL" sz="2400" dirty="0" err="1"/>
              <a:t>to</a:t>
            </a:r>
            <a:r>
              <a:rPr lang="nl-NL" sz="2400" dirty="0"/>
              <a:t> </a:t>
            </a:r>
            <a:r>
              <a:rPr lang="nl-NL" sz="2400" dirty="0" err="1"/>
              <a:t>better</a:t>
            </a:r>
            <a:r>
              <a:rPr lang="nl-NL" sz="2400" dirty="0"/>
              <a:t> serve </a:t>
            </a:r>
            <a:r>
              <a:rPr lang="nl-NL" sz="2400" dirty="0" err="1"/>
              <a:t>cancer</a:t>
            </a:r>
            <a:r>
              <a:rPr lang="nl-NL" sz="2400" dirty="0"/>
              <a:t> </a:t>
            </a:r>
            <a:r>
              <a:rPr lang="nl-NL" sz="2400" dirty="0" err="1"/>
              <a:t>survivors</a:t>
            </a:r>
            <a:r>
              <a:rPr lang="nl-NL" sz="2400" dirty="0"/>
              <a:t>, as well as fitness </a:t>
            </a:r>
            <a:r>
              <a:rPr lang="nl-NL" sz="2400" dirty="0" err="1"/>
              <a:t>and</a:t>
            </a:r>
            <a:r>
              <a:rPr lang="nl-NL" sz="2400" dirty="0"/>
              <a:t> health care professionals, </a:t>
            </a:r>
            <a:r>
              <a:rPr lang="nl-NL" sz="2400" dirty="0" err="1">
                <a:solidFill>
                  <a:srgbClr val="00B050"/>
                </a:solidFill>
              </a:rPr>
              <a:t>to</a:t>
            </a:r>
            <a:r>
              <a:rPr lang="nl-NL" sz="2400" dirty="0">
                <a:solidFill>
                  <a:srgbClr val="00B050"/>
                </a:solidFill>
              </a:rPr>
              <a:t> </a:t>
            </a:r>
            <a:r>
              <a:rPr lang="nl-NL" sz="2400" dirty="0" err="1">
                <a:solidFill>
                  <a:srgbClr val="00B050"/>
                </a:solidFill>
              </a:rPr>
              <a:t>improve</a:t>
            </a:r>
            <a:r>
              <a:rPr lang="nl-NL" sz="2400" dirty="0">
                <a:solidFill>
                  <a:srgbClr val="00B050"/>
                </a:solidFill>
              </a:rPr>
              <a:t> </a:t>
            </a:r>
            <a:r>
              <a:rPr lang="nl-NL" sz="2400" dirty="0" err="1">
                <a:solidFill>
                  <a:srgbClr val="00B050"/>
                </a:solidFill>
              </a:rPr>
              <a:t>clinical</a:t>
            </a:r>
            <a:r>
              <a:rPr lang="nl-NL" sz="2400" dirty="0">
                <a:solidFill>
                  <a:srgbClr val="00B050"/>
                </a:solidFill>
              </a:rPr>
              <a:t> </a:t>
            </a:r>
            <a:r>
              <a:rPr lang="nl-NL" sz="2400" dirty="0" err="1">
                <a:solidFill>
                  <a:srgbClr val="00B050"/>
                </a:solidFill>
              </a:rPr>
              <a:t>practice</a:t>
            </a:r>
            <a:r>
              <a:rPr lang="nl-NL" sz="2400" dirty="0"/>
              <a:t>.</a:t>
            </a:r>
            <a:endParaRPr lang="nl-NL" sz="2400" dirty="0">
              <a:effectLst/>
            </a:endParaRPr>
          </a:p>
        </p:txBody>
      </p:sp>
      <p:pic>
        <p:nvPicPr>
          <p:cNvPr id="8" name="Afbeelding 7">
            <a:extLst>
              <a:ext uri="{FF2B5EF4-FFF2-40B4-BE49-F238E27FC236}">
                <a16:creationId xmlns:a16="http://schemas.microsoft.com/office/drawing/2014/main" id="{5FF6C0F4-EF75-9A4E-853C-BE91FFB0CD1B}"/>
              </a:ext>
            </a:extLst>
          </p:cNvPr>
          <p:cNvPicPr>
            <a:picLocks noChangeAspect="1"/>
          </p:cNvPicPr>
          <p:nvPr/>
        </p:nvPicPr>
        <p:blipFill>
          <a:blip r:embed="rId4"/>
          <a:stretch>
            <a:fillRect/>
          </a:stretch>
        </p:blipFill>
        <p:spPr>
          <a:xfrm>
            <a:off x="2420783" y="2208995"/>
            <a:ext cx="8367969" cy="3001962"/>
          </a:xfrm>
          <a:prstGeom prst="rect">
            <a:avLst/>
          </a:prstGeom>
        </p:spPr>
      </p:pic>
    </p:spTree>
    <p:extLst>
      <p:ext uri="{BB962C8B-B14F-4D97-AF65-F5344CB8AC3E}">
        <p14:creationId xmlns:p14="http://schemas.microsoft.com/office/powerpoint/2010/main" val="151828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Kanker en bewegen</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233055"/>
            <a:ext cx="10530626" cy="4943908"/>
          </a:xfrm>
        </p:spPr>
        <p:txBody>
          <a:bodyPr>
            <a:normAutofit/>
          </a:bodyPr>
          <a:lstStyle/>
          <a:p>
            <a:pPr marL="0" indent="0">
              <a:buNone/>
            </a:pPr>
            <a:endParaRPr lang="nl-NL" dirty="0"/>
          </a:p>
          <a:p>
            <a:endParaRPr lang="nl-NL" dirty="0"/>
          </a:p>
          <a:p>
            <a:endParaRPr lang="nl-NL" dirty="0"/>
          </a:p>
          <a:p>
            <a:endParaRPr lang="nl-NL" sz="3600" b="1" dirty="0">
              <a:solidFill>
                <a:srgbClr val="92D050"/>
              </a:solidFill>
            </a:endParaRPr>
          </a:p>
          <a:p>
            <a:endParaRPr lang="nl-NL" sz="3600" b="1" dirty="0">
              <a:solidFill>
                <a:srgbClr val="92D050"/>
              </a:solidFill>
            </a:endParaRPr>
          </a:p>
          <a:p>
            <a:endParaRPr lang="nl-NL" sz="3600" b="1" dirty="0">
              <a:solidFill>
                <a:srgbClr val="92D050"/>
              </a:solidFill>
            </a:endParaRPr>
          </a:p>
          <a:p>
            <a:endParaRPr lang="nl-NL" sz="3600" b="1" dirty="0">
              <a:solidFill>
                <a:srgbClr val="92D050"/>
              </a:solidFill>
            </a:endParaRPr>
          </a:p>
          <a:p>
            <a:endParaRPr lang="nl-NL" sz="3600" b="1" dirty="0">
              <a:solidFill>
                <a:srgbClr val="92D050"/>
              </a:solidFill>
            </a:endParaRP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33</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7C49F5E-24E5-EE4D-AA15-05C7ABC7E9F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58340" y="1893697"/>
            <a:ext cx="5750439" cy="48306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AutoShape 6" descr="Cell Metabolism">
            <a:extLst>
              <a:ext uri="{FF2B5EF4-FFF2-40B4-BE49-F238E27FC236}">
                <a16:creationId xmlns:a16="http://schemas.microsoft.com/office/drawing/2014/main" id="{DF947B4D-AF27-A344-B784-2CFD2D83DB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Rectangle 9">
            <a:extLst>
              <a:ext uri="{FF2B5EF4-FFF2-40B4-BE49-F238E27FC236}">
                <a16:creationId xmlns:a16="http://schemas.microsoft.com/office/drawing/2014/main" id="{09E97723-6DA4-474E-8B36-7DEAC8B788F7}"/>
              </a:ext>
            </a:extLst>
          </p:cNvPr>
          <p:cNvSpPr>
            <a:spLocks noChangeArrowheads="1"/>
          </p:cNvSpPr>
          <p:nvPr/>
        </p:nvSpPr>
        <p:spPr bwMode="auto">
          <a:xfrm>
            <a:off x="0" y="-192360"/>
            <a:ext cx="1219200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a:ln>
                  <a:noFill/>
                </a:ln>
                <a:solidFill>
                  <a:schemeClr val="tx1"/>
                </a:solidFill>
                <a:effectLst/>
                <a:latin typeface="Arial" panose="020B0604020202020204" pitchFamily="34" charset="0"/>
              </a:rPr>
              <a:t>  </a:t>
            </a:r>
            <a:r>
              <a:rPr kumimoji="0" lang="nl-NL" altLang="nl-NL" sz="1900" b="0" i="0" u="none" strike="noStrike" cap="none" normalizeH="0" baseline="0" dirty="0">
                <a:ln>
                  <a:noFill/>
                </a:ln>
                <a:solidFill>
                  <a:schemeClr val="tx1"/>
                </a:solidFill>
                <a:effectLst/>
                <a:latin typeface="Arial" panose="020B0604020202020204" pitchFamily="34"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7" name="AutoShape 10" descr="Cell Metabolism">
            <a:hlinkClick r:id="rId6" tooltip="Go to Cell Metabolism on ScienceDirect"/>
            <a:extLst>
              <a:ext uri="{FF2B5EF4-FFF2-40B4-BE49-F238E27FC236}">
                <a16:creationId xmlns:a16="http://schemas.microsoft.com/office/drawing/2014/main" id="{CB2AF2B3-EA57-2D4F-A890-12DBDDBCBBAA}"/>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2" descr="Cell Metabolism">
            <a:hlinkClick r:id="rId6" tooltip="Go to Cell Metabolism on ScienceDirect"/>
            <a:extLst>
              <a:ext uri="{FF2B5EF4-FFF2-40B4-BE49-F238E27FC236}">
                <a16:creationId xmlns:a16="http://schemas.microsoft.com/office/drawing/2014/main" id="{3530A028-5D43-3844-A21E-58CA6CC7DB7E}"/>
              </a:ext>
            </a:extLst>
          </p:cNvPr>
          <p:cNvSpPr>
            <a:spLocks noChangeAspect="1" noChangeArrowheads="1"/>
          </p:cNvSpPr>
          <p:nvPr/>
        </p:nvSpPr>
        <p:spPr bwMode="auto">
          <a:xfrm>
            <a:off x="279400" y="-130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8" name="Picture 4">
            <a:extLst>
              <a:ext uri="{FF2B5EF4-FFF2-40B4-BE49-F238E27FC236}">
                <a16:creationId xmlns:a16="http://schemas.microsoft.com/office/drawing/2014/main" id="{2E2BB225-C901-E447-961C-663A7E34B26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30546" y="1775081"/>
            <a:ext cx="3973902" cy="36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Relevante literatuur</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34</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745D9283-83E7-C643-8CA2-F17F731BC8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374" y="1386324"/>
            <a:ext cx="4711700" cy="1790700"/>
          </a:xfrm>
          <a:prstGeom prst="rect">
            <a:avLst/>
          </a:prstGeom>
          <a:ln>
            <a:solidFill>
              <a:srgbClr val="0070C0"/>
            </a:solidFill>
          </a:ln>
        </p:spPr>
      </p:pic>
      <p:pic>
        <p:nvPicPr>
          <p:cNvPr id="10" name="Afbeelding 9">
            <a:extLst>
              <a:ext uri="{FF2B5EF4-FFF2-40B4-BE49-F238E27FC236}">
                <a16:creationId xmlns:a16="http://schemas.microsoft.com/office/drawing/2014/main" id="{261E41B5-B2A5-5E46-A00A-EA1570D56F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2294" y="3821476"/>
            <a:ext cx="4711700" cy="2591435"/>
          </a:xfrm>
          <a:prstGeom prst="rect">
            <a:avLst/>
          </a:prstGeom>
          <a:ln>
            <a:solidFill>
              <a:srgbClr val="0070C0"/>
            </a:solidFill>
          </a:ln>
        </p:spPr>
      </p:pic>
      <p:pic>
        <p:nvPicPr>
          <p:cNvPr id="2" name="Afbeelding 1">
            <a:extLst>
              <a:ext uri="{FF2B5EF4-FFF2-40B4-BE49-F238E27FC236}">
                <a16:creationId xmlns:a16="http://schemas.microsoft.com/office/drawing/2014/main" id="{3D5F5FFF-95AF-2848-AFFF-56B06C35CF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6465" y="1397969"/>
            <a:ext cx="4531001" cy="5140943"/>
          </a:xfrm>
          <a:prstGeom prst="rect">
            <a:avLst/>
          </a:prstGeom>
          <a:ln>
            <a:solidFill>
              <a:srgbClr val="0070C0"/>
            </a:solidFill>
          </a:ln>
        </p:spPr>
      </p:pic>
    </p:spTree>
    <p:extLst>
      <p:ext uri="{BB962C8B-B14F-4D97-AF65-F5344CB8AC3E}">
        <p14:creationId xmlns:p14="http://schemas.microsoft.com/office/powerpoint/2010/main" val="1303212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8" name="Tekstvak 7">
            <a:extLst>
              <a:ext uri="{FF2B5EF4-FFF2-40B4-BE49-F238E27FC236}">
                <a16:creationId xmlns:a16="http://schemas.microsoft.com/office/drawing/2014/main" id="{BF8A807B-BBD6-EF4E-8E42-5E3312005612}"/>
              </a:ext>
            </a:extLst>
          </p:cNvPr>
          <p:cNvSpPr txBox="1"/>
          <p:nvPr/>
        </p:nvSpPr>
        <p:spPr>
          <a:xfrm>
            <a:off x="1683589" y="468091"/>
            <a:ext cx="9093509" cy="1046440"/>
          </a:xfrm>
          <a:prstGeom prst="rect">
            <a:avLst/>
          </a:prstGeom>
          <a:noFill/>
        </p:spPr>
        <p:txBody>
          <a:bodyPr wrap="square" rtlCol="0">
            <a:spAutoFit/>
          </a:bodyPr>
          <a:lstStyle/>
          <a:p>
            <a:r>
              <a:rPr lang="nl-NL" sz="4400" b="1" dirty="0">
                <a:solidFill>
                  <a:srgbClr val="00B0F0"/>
                </a:solidFill>
              </a:rPr>
              <a:t>Farmacotherapeutisch kompas</a:t>
            </a:r>
          </a:p>
          <a:p>
            <a:pPr marL="285750" indent="-285750">
              <a:buFont typeface="Arial" panose="020B0604020202020204" pitchFamily="34" charset="0"/>
              <a:buChar char="•"/>
            </a:pPr>
            <a:endParaRPr lang="nl-NL" dirty="0">
              <a:latin typeface="Titillium" pitchFamily="2" charset="77"/>
            </a:endParaRPr>
          </a:p>
        </p:txBody>
      </p:sp>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10" name="Picture 4" descr="Exercise Pill on the Horizon? Discovery of Enzyme Suggests it is Possible -  Physical Therapy Products">
            <a:extLst>
              <a:ext uri="{FF2B5EF4-FFF2-40B4-BE49-F238E27FC236}">
                <a16:creationId xmlns:a16="http://schemas.microsoft.com/office/drawing/2014/main" id="{E67A8ABD-9EDE-194C-AACD-7757BAB2BDA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ianummer 5">
            <a:extLst>
              <a:ext uri="{FF2B5EF4-FFF2-40B4-BE49-F238E27FC236}">
                <a16:creationId xmlns:a16="http://schemas.microsoft.com/office/drawing/2014/main" id="{2748FBFF-CA67-EE45-BC98-1B6804E3674F}"/>
              </a:ext>
            </a:extLst>
          </p:cNvPr>
          <p:cNvSpPr>
            <a:spLocks noGrp="1"/>
          </p:cNvSpPr>
          <p:nvPr>
            <p:ph type="sldNum" sz="quarter" idx="12"/>
          </p:nvPr>
        </p:nvSpPr>
        <p:spPr/>
        <p:txBody>
          <a:bodyPr/>
          <a:lstStyle/>
          <a:p>
            <a:fld id="{79B5D001-C0C3-E140-958A-372889B50E6B}" type="slidenum">
              <a:rPr lang="nl-NL" smtClean="0"/>
              <a:t>35</a:t>
            </a:fld>
            <a:endParaRPr lang="nl-NL"/>
          </a:p>
        </p:txBody>
      </p:sp>
      <p:pic>
        <p:nvPicPr>
          <p:cNvPr id="7170" name="Picture 2" descr="FK – App Advisor">
            <a:extLst>
              <a:ext uri="{FF2B5EF4-FFF2-40B4-BE49-F238E27FC236}">
                <a16:creationId xmlns:a16="http://schemas.microsoft.com/office/drawing/2014/main" id="{75F16EBE-EDCA-BB42-8C1D-7A79FFED10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48023" y="1613108"/>
            <a:ext cx="5895954" cy="520694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4E03880-BCD1-F14F-A1C7-662238C046BB}"/>
              </a:ext>
            </a:extLst>
          </p:cNvPr>
          <p:cNvSpPr txBox="1"/>
          <p:nvPr/>
        </p:nvSpPr>
        <p:spPr>
          <a:xfrm>
            <a:off x="9316598" y="3244334"/>
            <a:ext cx="2921000" cy="523220"/>
          </a:xfrm>
          <a:prstGeom prst="rect">
            <a:avLst/>
          </a:prstGeom>
          <a:noFill/>
        </p:spPr>
        <p:txBody>
          <a:bodyPr wrap="square" rtlCol="0">
            <a:spAutoFit/>
          </a:bodyPr>
          <a:lstStyle/>
          <a:p>
            <a:r>
              <a:rPr lang="nl-NL" sz="2800" dirty="0">
                <a:solidFill>
                  <a:srgbClr val="FF0000"/>
                </a:solidFill>
              </a:rPr>
              <a:t>Bewegen???</a:t>
            </a:r>
          </a:p>
        </p:txBody>
      </p:sp>
    </p:spTree>
    <p:extLst>
      <p:ext uri="{BB962C8B-B14F-4D97-AF65-F5344CB8AC3E}">
        <p14:creationId xmlns:p14="http://schemas.microsoft.com/office/powerpoint/2010/main" val="158070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Bijwerkingen</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r>
              <a:rPr lang="nl-NL" sz="3600" dirty="0">
                <a:solidFill>
                  <a:srgbClr val="FF0000"/>
                </a:solidFill>
              </a:rPr>
              <a:t>Blessures!!</a:t>
            </a:r>
          </a:p>
          <a:p>
            <a:pPr lvl="1"/>
            <a:r>
              <a:rPr lang="nl-NL" sz="1800" dirty="0"/>
              <a:t>Spier Pees</a:t>
            </a:r>
          </a:p>
          <a:p>
            <a:pPr lvl="1"/>
            <a:r>
              <a:rPr lang="nl-NL" sz="1800" dirty="0"/>
              <a:t>Bot</a:t>
            </a:r>
          </a:p>
          <a:p>
            <a:pPr lvl="1"/>
            <a:r>
              <a:rPr lang="nl-NL" sz="1800" dirty="0"/>
              <a:t>Kraakbeen Gewricht</a:t>
            </a:r>
          </a:p>
          <a:p>
            <a:endParaRPr lang="nl-NL" dirty="0"/>
          </a:p>
          <a:p>
            <a:endParaRPr lang="nl-NL" dirty="0"/>
          </a:p>
          <a:p>
            <a:endParaRPr lang="nl-NL" dirty="0"/>
          </a:p>
          <a:p>
            <a:endParaRPr lang="nl-NL" dirty="0"/>
          </a:p>
          <a:p>
            <a:r>
              <a:rPr lang="nl-NL" dirty="0"/>
              <a:t>Zeldzaam: </a:t>
            </a:r>
            <a:r>
              <a:rPr lang="nl-NL" dirty="0">
                <a:solidFill>
                  <a:srgbClr val="FF0000"/>
                </a:solidFill>
              </a:rPr>
              <a:t>plotse hartdood</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36</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01DF7D2-84F1-D249-A102-85969EA4CD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96295" y="493792"/>
            <a:ext cx="4478721" cy="1133724"/>
          </a:xfrm>
          <a:prstGeom prst="rect">
            <a:avLst/>
          </a:prstGeom>
          <a:noFill/>
          <a:ln w="9525" algn="ctr">
            <a:solidFill>
              <a:schemeClr val="tx1"/>
            </a:solidFill>
            <a:miter lim="800000"/>
            <a:headEnd/>
            <a:tailEnd/>
          </a:ln>
        </p:spPr>
      </p:pic>
      <p:pic>
        <p:nvPicPr>
          <p:cNvPr id="10" name="Afbeelding 9">
            <a:extLst>
              <a:ext uri="{FF2B5EF4-FFF2-40B4-BE49-F238E27FC236}">
                <a16:creationId xmlns:a16="http://schemas.microsoft.com/office/drawing/2014/main" id="{CE135862-A1ED-5842-BD1D-A215F8DAB8D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11362" y="1909286"/>
            <a:ext cx="7068603" cy="318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106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Waarschuwingen / Voorzorgen</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normAutofit fontScale="85000" lnSpcReduction="20000"/>
          </a:bodyPr>
          <a:lstStyle/>
          <a:p>
            <a:r>
              <a:rPr lang="nl-NL" dirty="0"/>
              <a:t>Start low, go slow!</a:t>
            </a:r>
          </a:p>
          <a:p>
            <a:endParaRPr lang="nl-NL" dirty="0"/>
          </a:p>
          <a:p>
            <a:r>
              <a:rPr lang="nl-NL" dirty="0"/>
              <a:t>Tenminste uur na de maaltijd gebruiken!</a:t>
            </a:r>
          </a:p>
          <a:p>
            <a:r>
              <a:rPr lang="nl-NL" dirty="0"/>
              <a:t>Combineren met gezonde voeding, voldoende vocht en slaap</a:t>
            </a:r>
          </a:p>
          <a:p>
            <a:r>
              <a:rPr lang="nl-NL" dirty="0"/>
              <a:t>Niet in combinatie met sigaretten gebruiken</a:t>
            </a:r>
          </a:p>
          <a:p>
            <a:r>
              <a:rPr lang="nl-NL" dirty="0"/>
              <a:t>Pas op bij gebruik in de zon / hitte!</a:t>
            </a:r>
          </a:p>
          <a:p>
            <a:endParaRPr lang="nl-NL" dirty="0"/>
          </a:p>
          <a:p>
            <a:r>
              <a:rPr lang="nl-NL" dirty="0"/>
              <a:t>Verslavend!</a:t>
            </a:r>
          </a:p>
          <a:p>
            <a:endParaRPr lang="nl-NL" dirty="0"/>
          </a:p>
          <a:p>
            <a:r>
              <a:rPr lang="nl-NL" dirty="0"/>
              <a:t>Bij </a:t>
            </a:r>
            <a:r>
              <a:rPr lang="nl-NL" dirty="0">
                <a:solidFill>
                  <a:srgbClr val="FF0000"/>
                </a:solidFill>
              </a:rPr>
              <a:t>contra-indicaties &amp; risicofactoren: </a:t>
            </a:r>
          </a:p>
          <a:p>
            <a:pPr marL="0" indent="0">
              <a:buNone/>
            </a:pPr>
            <a:r>
              <a:rPr lang="nl-NL" dirty="0">
                <a:solidFill>
                  <a:srgbClr val="92D050"/>
                </a:solidFill>
              </a:rPr>
              <a:t>Preventief (sport)medisch onderzoek en individueel beweegadvies</a:t>
            </a:r>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37</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C400B21B-ECD9-A74E-9056-B81BC6F7FE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60123" y="3657115"/>
            <a:ext cx="1325518" cy="156244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mini pictos waarschuwing">
            <a:extLst>
              <a:ext uri="{FF2B5EF4-FFF2-40B4-BE49-F238E27FC236}">
                <a16:creationId xmlns:a16="http://schemas.microsoft.com/office/drawing/2014/main" id="{D8E69E86-71CC-F84D-9F64-C91712E692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68497" y="220602"/>
            <a:ext cx="2792794" cy="249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155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Bewegen en Kanker</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948287" y="2187574"/>
            <a:ext cx="9692426" cy="4351338"/>
          </a:xfrm>
        </p:spPr>
        <p:txBody>
          <a:bodyPr/>
          <a:lstStyle/>
          <a:p>
            <a:r>
              <a:rPr lang="nl-NL" dirty="0">
                <a:solidFill>
                  <a:srgbClr val="00B050"/>
                </a:solidFill>
              </a:rPr>
              <a:t>Effectief in preventie!</a:t>
            </a:r>
          </a:p>
          <a:p>
            <a:endParaRPr lang="nl-NL" dirty="0">
              <a:solidFill>
                <a:srgbClr val="00B050"/>
              </a:solidFill>
            </a:endParaRPr>
          </a:p>
          <a:p>
            <a:r>
              <a:rPr lang="nl-NL" dirty="0">
                <a:solidFill>
                  <a:srgbClr val="00B050"/>
                </a:solidFill>
              </a:rPr>
              <a:t>Betere survival!</a:t>
            </a:r>
          </a:p>
          <a:p>
            <a:pPr lvl="1"/>
            <a:r>
              <a:rPr lang="nl-NL" dirty="0"/>
              <a:t>Minder vermoeidheid</a:t>
            </a:r>
          </a:p>
          <a:p>
            <a:pPr lvl="1"/>
            <a:r>
              <a:rPr lang="nl-NL" dirty="0"/>
              <a:t>Minder angst en depressie</a:t>
            </a:r>
          </a:p>
          <a:p>
            <a:pPr lvl="1"/>
            <a:r>
              <a:rPr lang="nl-NL" dirty="0"/>
              <a:t>Verbetering fysiek functioneren </a:t>
            </a:r>
          </a:p>
          <a:p>
            <a:pPr lvl="1"/>
            <a:r>
              <a:rPr lang="nl-NL" dirty="0"/>
              <a:t>Verbetering Kwaliteit van Leven</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38</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4B60AAC-4BFB-1440-BAD3-B9B7ECB931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7740" y="52690"/>
            <a:ext cx="5145152" cy="666878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Dit zijn de nieuwe Olympische medailles, de zwaarste ooit | NOS  Jeugdjournaal">
            <a:extLst>
              <a:ext uri="{FF2B5EF4-FFF2-40B4-BE49-F238E27FC236}">
                <a16:creationId xmlns:a16="http://schemas.microsoft.com/office/drawing/2014/main" id="{47D7BCC1-5C29-5C42-83A2-A419AB7D762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134693"/>
            <a:ext cx="1803136" cy="156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Best lastig……maar breng mensen in beweging!</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endParaRPr lang="nl-NL" dirty="0"/>
          </a:p>
          <a:p>
            <a:pPr marL="0" indent="0">
              <a:buNone/>
            </a:pPr>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39</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D96E2165-42E5-2F40-8B93-D49DD8E7E6AD}"/>
              </a:ext>
            </a:extLst>
          </p:cNvPr>
          <p:cNvPicPr>
            <a:picLocks noChangeAspect="1"/>
          </p:cNvPicPr>
          <p:nvPr/>
        </p:nvPicPr>
        <p:blipFill>
          <a:blip r:embed="rId4"/>
          <a:stretch>
            <a:fillRect/>
          </a:stretch>
        </p:blipFill>
        <p:spPr>
          <a:xfrm>
            <a:off x="1661374" y="1566194"/>
            <a:ext cx="7647726" cy="4807143"/>
          </a:xfrm>
          <a:prstGeom prst="rect">
            <a:avLst/>
          </a:prstGeom>
          <a:ln>
            <a:solidFill>
              <a:srgbClr val="0070C0"/>
            </a:solidFill>
          </a:ln>
        </p:spPr>
      </p:pic>
      <p:pic>
        <p:nvPicPr>
          <p:cNvPr id="11" name="Afbeelding 10">
            <a:extLst>
              <a:ext uri="{FF2B5EF4-FFF2-40B4-BE49-F238E27FC236}">
                <a16:creationId xmlns:a16="http://schemas.microsoft.com/office/drawing/2014/main" id="{CA15A554-6421-A54D-A5D7-E33295D8DE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Tree>
    <p:extLst>
      <p:ext uri="{BB962C8B-B14F-4D97-AF65-F5344CB8AC3E}">
        <p14:creationId xmlns:p14="http://schemas.microsoft.com/office/powerpoint/2010/main" val="286790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8" name="Tekstvak 7">
            <a:extLst>
              <a:ext uri="{FF2B5EF4-FFF2-40B4-BE49-F238E27FC236}">
                <a16:creationId xmlns:a16="http://schemas.microsoft.com/office/drawing/2014/main" id="{BF8A807B-BBD6-EF4E-8E42-5E3312005612}"/>
              </a:ext>
            </a:extLst>
          </p:cNvPr>
          <p:cNvSpPr txBox="1"/>
          <p:nvPr/>
        </p:nvSpPr>
        <p:spPr>
          <a:xfrm>
            <a:off x="1641774" y="361820"/>
            <a:ext cx="9093509" cy="1046440"/>
          </a:xfrm>
          <a:prstGeom prst="rect">
            <a:avLst/>
          </a:prstGeom>
          <a:noFill/>
        </p:spPr>
        <p:txBody>
          <a:bodyPr wrap="square" rtlCol="0">
            <a:spAutoFit/>
          </a:bodyPr>
          <a:lstStyle/>
          <a:p>
            <a:r>
              <a:rPr lang="nl-NL" sz="4400" b="1" dirty="0">
                <a:solidFill>
                  <a:srgbClr val="00B0F0"/>
                </a:solidFill>
              </a:rPr>
              <a:t>Pandemie</a:t>
            </a:r>
          </a:p>
          <a:p>
            <a:pPr marL="285750" indent="-285750">
              <a:buFont typeface="Arial" panose="020B0604020202020204" pitchFamily="34" charset="0"/>
              <a:buChar char="•"/>
            </a:pPr>
            <a:endParaRPr lang="nl-NL" dirty="0">
              <a:latin typeface="Titillium" pitchFamily="2" charset="77"/>
            </a:endParaRPr>
          </a:p>
        </p:txBody>
      </p:sp>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1026" name="Picture 2" descr="Coronavirus Covid-19 - Groen Kennisnet">
            <a:extLst>
              <a:ext uri="{FF2B5EF4-FFF2-40B4-BE49-F238E27FC236}">
                <a16:creationId xmlns:a16="http://schemas.microsoft.com/office/drawing/2014/main" id="{EB42B875-A7A9-F145-BE3C-CAB78AA002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1774" y="1740650"/>
            <a:ext cx="8908451" cy="4454226"/>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ianummer 5">
            <a:extLst>
              <a:ext uri="{FF2B5EF4-FFF2-40B4-BE49-F238E27FC236}">
                <a16:creationId xmlns:a16="http://schemas.microsoft.com/office/drawing/2014/main" id="{7536B08A-FB74-F442-84E0-9D9344FC9C76}"/>
              </a:ext>
            </a:extLst>
          </p:cNvPr>
          <p:cNvSpPr>
            <a:spLocks noGrp="1"/>
          </p:cNvSpPr>
          <p:nvPr>
            <p:ph type="sldNum" sz="quarter" idx="12"/>
          </p:nvPr>
        </p:nvSpPr>
        <p:spPr/>
        <p:txBody>
          <a:bodyPr/>
          <a:lstStyle/>
          <a:p>
            <a:fld id="{79B5D001-C0C3-E140-958A-372889B50E6B}" type="slidenum">
              <a:rPr lang="nl-NL" smtClean="0"/>
              <a:t>4</a:t>
            </a:fld>
            <a:endParaRPr lang="nl-NL"/>
          </a:p>
        </p:txBody>
      </p:sp>
    </p:spTree>
    <p:extLst>
      <p:ext uri="{BB962C8B-B14F-4D97-AF65-F5344CB8AC3E}">
        <p14:creationId xmlns:p14="http://schemas.microsoft.com/office/powerpoint/2010/main" val="389682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normAutofit/>
          </a:bodyPr>
          <a:lstStyle/>
          <a:p>
            <a:r>
              <a:rPr lang="nl-NL" sz="7200" b="1" dirty="0" err="1">
                <a:solidFill>
                  <a:srgbClr val="00B0F0"/>
                </a:solidFill>
                <a:latin typeface="+mn-lt"/>
              </a:rPr>
              <a:t>Dankuwel</a:t>
            </a:r>
            <a:r>
              <a:rPr lang="nl-NL" sz="7200" b="1" dirty="0">
                <a:solidFill>
                  <a:srgbClr val="00B0F0"/>
                </a:solidFill>
                <a:latin typeface="+mn-lt"/>
              </a:rPr>
              <a:t>!</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normAutofit/>
          </a:bodyPr>
          <a:lstStyle/>
          <a:p>
            <a:r>
              <a:rPr lang="nl-NL" sz="4000" dirty="0">
                <a:solidFill>
                  <a:srgbClr val="00B050"/>
                </a:solidFill>
              </a:rPr>
              <a:t>Aandacht!</a:t>
            </a:r>
          </a:p>
          <a:p>
            <a:endParaRPr lang="nl-NL" sz="4000" dirty="0"/>
          </a:p>
          <a:p>
            <a:r>
              <a:rPr lang="nl-NL" sz="4000">
                <a:solidFill>
                  <a:srgbClr val="FFC000"/>
                </a:solidFill>
              </a:rPr>
              <a:t>Actieve participatie!</a:t>
            </a:r>
            <a:endParaRPr lang="nl-NL" sz="4000" dirty="0">
              <a:solidFill>
                <a:srgbClr val="FFC000"/>
              </a:solidFill>
            </a:endParaRPr>
          </a:p>
          <a:p>
            <a:endParaRPr lang="nl-NL" sz="4000" dirty="0"/>
          </a:p>
          <a:p>
            <a:r>
              <a:rPr lang="nl-NL" sz="4000" dirty="0">
                <a:solidFill>
                  <a:srgbClr val="FF0000"/>
                </a:solidFill>
              </a:rPr>
              <a:t>(Staande?) ovatie!</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40</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5EBB3547-F552-9849-B9AF-8B87280761EC}"/>
              </a:ext>
            </a:extLst>
          </p:cNvPr>
          <p:cNvSpPr txBox="1"/>
          <p:nvPr/>
        </p:nvSpPr>
        <p:spPr>
          <a:xfrm>
            <a:off x="5040774" y="6246932"/>
            <a:ext cx="1817226" cy="369332"/>
          </a:xfrm>
          <a:prstGeom prst="rect">
            <a:avLst/>
          </a:prstGeom>
          <a:noFill/>
          <a:ln>
            <a:solidFill>
              <a:srgbClr val="92D050"/>
            </a:solidFill>
          </a:ln>
        </p:spPr>
        <p:txBody>
          <a:bodyPr wrap="square" rtlCol="0">
            <a:spAutoFit/>
          </a:bodyPr>
          <a:lstStyle/>
          <a:p>
            <a:r>
              <a:rPr lang="nl-NL" dirty="0" err="1"/>
              <a:t>jzwerver@zgv.nl</a:t>
            </a:r>
            <a:endParaRPr lang="nl-NL" dirty="0"/>
          </a:p>
        </p:txBody>
      </p:sp>
      <p:pic>
        <p:nvPicPr>
          <p:cNvPr id="10" name="Afbeelding 9">
            <a:extLst>
              <a:ext uri="{FF2B5EF4-FFF2-40B4-BE49-F238E27FC236}">
                <a16:creationId xmlns:a16="http://schemas.microsoft.com/office/drawing/2014/main" id="{4560E0BB-7054-1248-83C0-F5CBA2C35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13314" name="Picture 2" descr="Staande ovatie voor teaser dinobusters - Dinobusters">
            <a:extLst>
              <a:ext uri="{FF2B5EF4-FFF2-40B4-BE49-F238E27FC236}">
                <a16:creationId xmlns:a16="http://schemas.microsoft.com/office/drawing/2014/main" id="{792231E9-5F06-9D4F-AD37-6EF91EBA5D3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05866" y="2615230"/>
            <a:ext cx="4453693" cy="334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8" name="Tekstvak 7">
            <a:extLst>
              <a:ext uri="{FF2B5EF4-FFF2-40B4-BE49-F238E27FC236}">
                <a16:creationId xmlns:a16="http://schemas.microsoft.com/office/drawing/2014/main" id="{BF8A807B-BBD6-EF4E-8E42-5E3312005612}"/>
              </a:ext>
            </a:extLst>
          </p:cNvPr>
          <p:cNvSpPr txBox="1"/>
          <p:nvPr/>
        </p:nvSpPr>
        <p:spPr>
          <a:xfrm>
            <a:off x="1641774" y="361820"/>
            <a:ext cx="9093509" cy="1046440"/>
          </a:xfrm>
          <a:prstGeom prst="rect">
            <a:avLst/>
          </a:prstGeom>
          <a:noFill/>
        </p:spPr>
        <p:txBody>
          <a:bodyPr wrap="square" rtlCol="0">
            <a:spAutoFit/>
          </a:bodyPr>
          <a:lstStyle/>
          <a:p>
            <a:r>
              <a:rPr lang="nl-NL" sz="4400" b="1" dirty="0">
                <a:solidFill>
                  <a:srgbClr val="00B0F0"/>
                </a:solidFill>
              </a:rPr>
              <a:t>Pandemie</a:t>
            </a:r>
          </a:p>
          <a:p>
            <a:pPr marL="285750" indent="-285750">
              <a:buFont typeface="Arial" panose="020B0604020202020204" pitchFamily="34" charset="0"/>
              <a:buChar char="•"/>
            </a:pPr>
            <a:endParaRPr lang="nl-NL" dirty="0">
              <a:latin typeface="Titillium" pitchFamily="2" charset="77"/>
            </a:endParaRPr>
          </a:p>
        </p:txBody>
      </p:sp>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10" name="Picture 4">
            <a:extLst>
              <a:ext uri="{FF2B5EF4-FFF2-40B4-BE49-F238E27FC236}">
                <a16:creationId xmlns:a16="http://schemas.microsoft.com/office/drawing/2014/main" id="{AF89E19D-1DF5-F54C-AF8E-F95B5C7A87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9339" y="286280"/>
            <a:ext cx="5095944" cy="628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C75614EE-26A8-834D-B78A-3CC75969636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41774" y="2739960"/>
            <a:ext cx="9940626" cy="3836460"/>
          </a:xfrm>
          <a:prstGeom prst="rect">
            <a:avLst/>
          </a:prstGeom>
          <a:noFill/>
          <a:ln w="9525" algn="ctr">
            <a:solidFill>
              <a:schemeClr val="tx1"/>
            </a:solidFill>
            <a:miter lim="800000"/>
            <a:headEnd/>
            <a:tailEnd/>
          </a:ln>
          <a:effectLst/>
        </p:spPr>
      </p:pic>
      <p:cxnSp>
        <p:nvCxnSpPr>
          <p:cNvPr id="3" name="Rechte verbindingslijn 2">
            <a:extLst>
              <a:ext uri="{FF2B5EF4-FFF2-40B4-BE49-F238E27FC236}">
                <a16:creationId xmlns:a16="http://schemas.microsoft.com/office/drawing/2014/main" id="{01170730-2558-3847-9E54-5A53F0F14CEF}"/>
              </a:ext>
            </a:extLst>
          </p:cNvPr>
          <p:cNvCxnSpPr/>
          <p:nvPr/>
        </p:nvCxnSpPr>
        <p:spPr>
          <a:xfrm>
            <a:off x="5308600" y="4214994"/>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39CD05BB-87CD-E647-A989-5F6AB5E1B21F}"/>
              </a:ext>
            </a:extLst>
          </p:cNvPr>
          <p:cNvSpPr/>
          <p:nvPr/>
        </p:nvSpPr>
        <p:spPr>
          <a:xfrm>
            <a:off x="1641774" y="4977807"/>
            <a:ext cx="2549226" cy="686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zak met geld - Ontslag.nl">
            <a:extLst>
              <a:ext uri="{FF2B5EF4-FFF2-40B4-BE49-F238E27FC236}">
                <a16:creationId xmlns:a16="http://schemas.microsoft.com/office/drawing/2014/main" id="{EA2D2E7F-2E40-7C4F-9739-852F8FB0B5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268" y="907038"/>
            <a:ext cx="1533077" cy="183292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60D520F-550D-FA43-88D1-5E676BE4C101}"/>
              </a:ext>
            </a:extLst>
          </p:cNvPr>
          <p:cNvSpPr txBox="1"/>
          <p:nvPr/>
        </p:nvSpPr>
        <p:spPr>
          <a:xfrm>
            <a:off x="10777098" y="1562100"/>
            <a:ext cx="1414902" cy="461665"/>
          </a:xfrm>
          <a:prstGeom prst="rect">
            <a:avLst/>
          </a:prstGeom>
          <a:noFill/>
        </p:spPr>
        <p:txBody>
          <a:bodyPr wrap="square" rtlCol="0">
            <a:spAutoFit/>
          </a:bodyPr>
          <a:lstStyle/>
          <a:p>
            <a:r>
              <a:rPr lang="nl-NL" sz="2400" dirty="0"/>
              <a:t>2012!</a:t>
            </a:r>
          </a:p>
        </p:txBody>
      </p:sp>
      <p:sp>
        <p:nvSpPr>
          <p:cNvPr id="13" name="Tijdelijke aanduiding voor dianummer 12">
            <a:extLst>
              <a:ext uri="{FF2B5EF4-FFF2-40B4-BE49-F238E27FC236}">
                <a16:creationId xmlns:a16="http://schemas.microsoft.com/office/drawing/2014/main" id="{226C9CE5-C33F-4641-929A-8DD6C2C55F46}"/>
              </a:ext>
            </a:extLst>
          </p:cNvPr>
          <p:cNvSpPr>
            <a:spLocks noGrp="1"/>
          </p:cNvSpPr>
          <p:nvPr>
            <p:ph type="sldNum" sz="quarter" idx="12"/>
          </p:nvPr>
        </p:nvSpPr>
        <p:spPr/>
        <p:txBody>
          <a:bodyPr/>
          <a:lstStyle/>
          <a:p>
            <a:fld id="{79B5D001-C0C3-E140-958A-372889B50E6B}" type="slidenum">
              <a:rPr lang="nl-NL" smtClean="0"/>
              <a:t>5</a:t>
            </a:fld>
            <a:endParaRPr lang="nl-NL"/>
          </a:p>
        </p:txBody>
      </p:sp>
    </p:spTree>
    <p:extLst>
      <p:ext uri="{BB962C8B-B14F-4D97-AF65-F5344CB8AC3E}">
        <p14:creationId xmlns:p14="http://schemas.microsoft.com/office/powerpoint/2010/main" val="364457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8" name="Tekstvak 7">
            <a:extLst>
              <a:ext uri="{FF2B5EF4-FFF2-40B4-BE49-F238E27FC236}">
                <a16:creationId xmlns:a16="http://schemas.microsoft.com/office/drawing/2014/main" id="{BF8A807B-BBD6-EF4E-8E42-5E3312005612}"/>
              </a:ext>
            </a:extLst>
          </p:cNvPr>
          <p:cNvSpPr txBox="1"/>
          <p:nvPr/>
        </p:nvSpPr>
        <p:spPr>
          <a:xfrm>
            <a:off x="1641774" y="361820"/>
            <a:ext cx="9093509" cy="1046440"/>
          </a:xfrm>
          <a:prstGeom prst="rect">
            <a:avLst/>
          </a:prstGeom>
          <a:noFill/>
        </p:spPr>
        <p:txBody>
          <a:bodyPr wrap="square" rtlCol="0">
            <a:spAutoFit/>
          </a:bodyPr>
          <a:lstStyle/>
          <a:p>
            <a:r>
              <a:rPr lang="nl-NL" sz="4400" b="1" dirty="0">
                <a:solidFill>
                  <a:srgbClr val="00B0F0"/>
                </a:solidFill>
              </a:rPr>
              <a:t>Vaccin</a:t>
            </a:r>
          </a:p>
          <a:p>
            <a:pPr marL="285750" indent="-285750">
              <a:buFont typeface="Arial" panose="020B0604020202020204" pitchFamily="34" charset="0"/>
              <a:buChar char="•"/>
            </a:pPr>
            <a:endParaRPr lang="nl-NL" dirty="0">
              <a:latin typeface="Titillium" pitchFamily="2" charset="77"/>
            </a:endParaRPr>
          </a:p>
        </p:txBody>
      </p:sp>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6146" name="Picture 2" descr="Vaccin contre la COVID-19: Pfizer «très proche» d'une demande  d'autorisation | COVID-19 | Actualités | Le Soleil - Québec">
            <a:extLst>
              <a:ext uri="{FF2B5EF4-FFF2-40B4-BE49-F238E27FC236}">
                <a16:creationId xmlns:a16="http://schemas.microsoft.com/office/drawing/2014/main" id="{A65A94E2-1870-D642-885F-9657F0D6292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51622" y="2704227"/>
            <a:ext cx="5408313" cy="3791953"/>
          </a:xfrm>
          <a:prstGeom prst="roundRect">
            <a:avLst/>
          </a:prstGeom>
          <a:noFill/>
          <a:extLst>
            <a:ext uri="{909E8E84-426E-40DD-AFC4-6F175D3DCCD1}">
              <a14:hiddenFill xmlns:a14="http://schemas.microsoft.com/office/drawing/2010/main">
                <a:solidFill>
                  <a:srgbClr val="FFFFFF"/>
                </a:solidFill>
              </a14:hiddenFill>
            </a:ext>
          </a:extLst>
        </p:spPr>
      </p:pic>
      <p:pic>
        <p:nvPicPr>
          <p:cNvPr id="6148" name="Picture 4" descr="Viagra prijs | Goedkoop | Kosten | Viagra-kopen.net">
            <a:extLst>
              <a:ext uri="{FF2B5EF4-FFF2-40B4-BE49-F238E27FC236}">
                <a16:creationId xmlns:a16="http://schemas.microsoft.com/office/drawing/2014/main" id="{A0E3A564-672F-4644-832A-9216E2DEFC6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77128" y="3762439"/>
            <a:ext cx="38862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ound this gem in today's paper (Metro. UK) : funny">
            <a:extLst>
              <a:ext uri="{FF2B5EF4-FFF2-40B4-BE49-F238E27FC236}">
                <a16:creationId xmlns:a16="http://schemas.microsoft.com/office/drawing/2014/main" id="{9BA4B54F-13B3-5345-91EA-4D94906D1E5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656387" y="111521"/>
            <a:ext cx="5141913" cy="3618964"/>
          </a:xfrm>
          <a:prstGeom prst="round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A51D5A17-1D52-C642-8CAD-4BED335C209F}"/>
              </a:ext>
            </a:extLst>
          </p:cNvPr>
          <p:cNvSpPr>
            <a:spLocks noGrp="1"/>
          </p:cNvSpPr>
          <p:nvPr>
            <p:ph type="subTitle" idx="1"/>
          </p:nvPr>
        </p:nvSpPr>
        <p:spPr/>
        <p:txBody>
          <a:bodyPr/>
          <a:lstStyle/>
          <a:p>
            <a:endParaRPr lang="nl-NL"/>
          </a:p>
        </p:txBody>
      </p:sp>
      <p:sp>
        <p:nvSpPr>
          <p:cNvPr id="4" name="Tijdelijke aanduiding voor dianummer 3">
            <a:extLst>
              <a:ext uri="{FF2B5EF4-FFF2-40B4-BE49-F238E27FC236}">
                <a16:creationId xmlns:a16="http://schemas.microsoft.com/office/drawing/2014/main" id="{BAF74841-C2A0-8041-97F7-1B39FEA65B9F}"/>
              </a:ext>
            </a:extLst>
          </p:cNvPr>
          <p:cNvSpPr>
            <a:spLocks noGrp="1"/>
          </p:cNvSpPr>
          <p:nvPr>
            <p:ph type="sldNum" sz="quarter" idx="12"/>
          </p:nvPr>
        </p:nvSpPr>
        <p:spPr/>
        <p:txBody>
          <a:bodyPr/>
          <a:lstStyle/>
          <a:p>
            <a:fld id="{79B5D001-C0C3-E140-958A-372889B50E6B}" type="slidenum">
              <a:rPr lang="nl-NL" smtClean="0"/>
              <a:t>6</a:t>
            </a:fld>
            <a:endParaRPr lang="nl-NL"/>
          </a:p>
        </p:txBody>
      </p:sp>
      <p:sp>
        <p:nvSpPr>
          <p:cNvPr id="6" name="Ovaal 5">
            <a:extLst>
              <a:ext uri="{FF2B5EF4-FFF2-40B4-BE49-F238E27FC236}">
                <a16:creationId xmlns:a16="http://schemas.microsoft.com/office/drawing/2014/main" id="{0161087E-14C4-B244-908C-F2747E0CB971}"/>
              </a:ext>
            </a:extLst>
          </p:cNvPr>
          <p:cNvSpPr/>
          <p:nvPr/>
        </p:nvSpPr>
        <p:spPr>
          <a:xfrm>
            <a:off x="7099300" y="2363658"/>
            <a:ext cx="4286341" cy="92564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398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sp>
        <p:nvSpPr>
          <p:cNvPr id="8" name="Tekstvak 7">
            <a:extLst>
              <a:ext uri="{FF2B5EF4-FFF2-40B4-BE49-F238E27FC236}">
                <a16:creationId xmlns:a16="http://schemas.microsoft.com/office/drawing/2014/main" id="{BF8A807B-BBD6-EF4E-8E42-5E3312005612}"/>
              </a:ext>
            </a:extLst>
          </p:cNvPr>
          <p:cNvSpPr txBox="1"/>
          <p:nvPr/>
        </p:nvSpPr>
        <p:spPr>
          <a:xfrm>
            <a:off x="1683589" y="453256"/>
            <a:ext cx="9093509" cy="769441"/>
          </a:xfrm>
          <a:prstGeom prst="rect">
            <a:avLst/>
          </a:prstGeom>
          <a:noFill/>
        </p:spPr>
        <p:txBody>
          <a:bodyPr wrap="square" rtlCol="0">
            <a:spAutoFit/>
          </a:bodyPr>
          <a:lstStyle/>
          <a:p>
            <a:r>
              <a:rPr lang="nl-NL" sz="4400" b="1" dirty="0">
                <a:solidFill>
                  <a:srgbClr val="00B0F0"/>
                </a:solidFill>
              </a:rPr>
              <a:t>The (s)</a:t>
            </a:r>
            <a:r>
              <a:rPr lang="nl-NL" sz="4400" b="1" dirty="0" err="1">
                <a:solidFill>
                  <a:srgbClr val="00B0F0"/>
                </a:solidFill>
              </a:rPr>
              <a:t>exercise</a:t>
            </a:r>
            <a:r>
              <a:rPr lang="nl-NL" sz="4400" b="1" dirty="0">
                <a:solidFill>
                  <a:srgbClr val="00B0F0"/>
                </a:solidFill>
              </a:rPr>
              <a:t> </a:t>
            </a:r>
            <a:r>
              <a:rPr lang="nl-NL" sz="4400" b="1" dirty="0" err="1">
                <a:solidFill>
                  <a:srgbClr val="00B0F0"/>
                </a:solidFill>
              </a:rPr>
              <a:t>pill</a:t>
            </a:r>
            <a:endParaRPr lang="nl-NL" sz="4400" b="1" dirty="0">
              <a:solidFill>
                <a:srgbClr val="00B0F0"/>
              </a:solidFill>
            </a:endParaRPr>
          </a:p>
        </p:txBody>
      </p:sp>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pic>
        <p:nvPicPr>
          <p:cNvPr id="5" name="Afbeelding 4">
            <a:extLst>
              <a:ext uri="{FF2B5EF4-FFF2-40B4-BE49-F238E27FC236}">
                <a16:creationId xmlns:a16="http://schemas.microsoft.com/office/drawing/2014/main" id="{BAFCA798-8486-FA4F-BA11-372B8FAC4B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8470" y="4201008"/>
            <a:ext cx="7696930" cy="1875764"/>
          </a:xfrm>
          <a:prstGeom prst="rect">
            <a:avLst/>
          </a:prstGeom>
          <a:ln>
            <a:solidFill>
              <a:schemeClr val="tx1"/>
            </a:solidFill>
          </a:ln>
        </p:spPr>
      </p:pic>
      <p:pic>
        <p:nvPicPr>
          <p:cNvPr id="12" name="Afbeelding 11">
            <a:extLst>
              <a:ext uri="{FF2B5EF4-FFF2-40B4-BE49-F238E27FC236}">
                <a16:creationId xmlns:a16="http://schemas.microsoft.com/office/drawing/2014/main" id="{7962B090-CB4F-8944-A88E-5DA980A8B5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8470" y="1945112"/>
            <a:ext cx="4589496" cy="1570550"/>
          </a:xfrm>
          <a:prstGeom prst="rect">
            <a:avLst/>
          </a:prstGeom>
          <a:ln>
            <a:solidFill>
              <a:schemeClr val="tx1"/>
            </a:solidFill>
          </a:ln>
        </p:spPr>
      </p:pic>
      <p:pic>
        <p:nvPicPr>
          <p:cNvPr id="4100" name="Picture 4" descr="Exercise Pill on the Horizon? Discovery of Enzyme Suggests it is Possible -  Physical Therapy Products">
            <a:extLst>
              <a:ext uri="{FF2B5EF4-FFF2-40B4-BE49-F238E27FC236}">
                <a16:creationId xmlns:a16="http://schemas.microsoft.com/office/drawing/2014/main" id="{E95347E2-1ACB-E54F-8AB0-33AB6E37A46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54591" y="1929278"/>
            <a:ext cx="3686512" cy="1565149"/>
          </a:xfrm>
          <a:prstGeom prst="rect">
            <a:avLst/>
          </a:prstGeom>
          <a:noFill/>
          <a:extLst>
            <a:ext uri="{909E8E84-426E-40DD-AFC4-6F175D3DCCD1}">
              <a14:hiddenFill xmlns:a14="http://schemas.microsoft.com/office/drawing/2010/main">
                <a:solidFill>
                  <a:srgbClr val="FFFFFF"/>
                </a:solidFill>
              </a14:hiddenFill>
            </a:ext>
          </a:extLst>
        </p:spPr>
      </p:pic>
      <p:sp>
        <p:nvSpPr>
          <p:cNvPr id="15" name="Tijdelijke aanduiding voor dianummer 14">
            <a:extLst>
              <a:ext uri="{FF2B5EF4-FFF2-40B4-BE49-F238E27FC236}">
                <a16:creationId xmlns:a16="http://schemas.microsoft.com/office/drawing/2014/main" id="{9EFB2A61-4273-3544-BA9B-C5F86E9C1DFC}"/>
              </a:ext>
            </a:extLst>
          </p:cNvPr>
          <p:cNvSpPr>
            <a:spLocks noGrp="1"/>
          </p:cNvSpPr>
          <p:nvPr>
            <p:ph type="sldNum" sz="quarter" idx="12"/>
          </p:nvPr>
        </p:nvSpPr>
        <p:spPr/>
        <p:txBody>
          <a:bodyPr/>
          <a:lstStyle/>
          <a:p>
            <a:fld id="{79B5D001-C0C3-E140-958A-372889B50E6B}" type="slidenum">
              <a:rPr lang="nl-NL" smtClean="0"/>
              <a:t>7</a:t>
            </a:fld>
            <a:endParaRPr lang="nl-NL"/>
          </a:p>
        </p:txBody>
      </p:sp>
    </p:spTree>
    <p:extLst>
      <p:ext uri="{BB962C8B-B14F-4D97-AF65-F5344CB8AC3E}">
        <p14:creationId xmlns:p14="http://schemas.microsoft.com/office/powerpoint/2010/main" val="323978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a:solidFill>
                  <a:srgbClr val="00B0F0"/>
                </a:solidFill>
                <a:latin typeface="+mn-lt"/>
              </a:rPr>
              <a:t>Long term benefits of </a:t>
            </a:r>
            <a:r>
              <a:rPr lang="nl-NL" b="1" dirty="0" err="1">
                <a:solidFill>
                  <a:srgbClr val="00B0F0"/>
                </a:solidFill>
                <a:latin typeface="+mn-lt"/>
              </a:rPr>
              <a:t>exercise</a:t>
            </a:r>
            <a:endParaRPr lang="nl-NL" b="1" dirty="0">
              <a:solidFill>
                <a:srgbClr val="00B0F0"/>
              </a:solidFill>
              <a:latin typeface="+mn-lt"/>
            </a:endParaRP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61374" y="1825625"/>
            <a:ext cx="9692426" cy="4351338"/>
          </a:xfrm>
        </p:spPr>
        <p:txBody>
          <a:bodyPr/>
          <a:lstStyle/>
          <a:p>
            <a:r>
              <a:rPr lang="nl-NL" dirty="0"/>
              <a:t>xxx</a:t>
            </a:r>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8</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AC8F49-254A-514D-A5CB-FFA3D27758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30397" y="1467969"/>
            <a:ext cx="6314926" cy="525350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5D2873C-9F61-D647-90C5-B5A253DF2246}"/>
              </a:ext>
            </a:extLst>
          </p:cNvPr>
          <p:cNvSpPr txBox="1"/>
          <p:nvPr/>
        </p:nvSpPr>
        <p:spPr>
          <a:xfrm>
            <a:off x="8852584" y="5943442"/>
            <a:ext cx="2036368" cy="738664"/>
          </a:xfrm>
          <a:prstGeom prst="rect">
            <a:avLst/>
          </a:prstGeom>
          <a:noFill/>
          <a:ln>
            <a:solidFill>
              <a:schemeClr val="tx1"/>
            </a:solidFill>
          </a:ln>
        </p:spPr>
        <p:txBody>
          <a:bodyPr wrap="square" rtlCol="0">
            <a:spAutoFit/>
          </a:bodyPr>
          <a:lstStyle/>
          <a:p>
            <a:r>
              <a:rPr lang="nl-NL" sz="1050" dirty="0" err="1"/>
              <a:t>Rowe</a:t>
            </a:r>
            <a:r>
              <a:rPr lang="nl-NL" sz="1050" dirty="0"/>
              <a:t> GC, </a:t>
            </a:r>
            <a:r>
              <a:rPr lang="nl-NL" sz="1050" dirty="0" err="1"/>
              <a:t>Safdar</a:t>
            </a:r>
            <a:r>
              <a:rPr lang="nl-NL" sz="1050" dirty="0"/>
              <a:t> A, </a:t>
            </a:r>
            <a:r>
              <a:rPr lang="nl-NL" sz="1050" dirty="0" err="1"/>
              <a:t>Arany</a:t>
            </a:r>
            <a:r>
              <a:rPr lang="nl-NL" sz="1050" dirty="0"/>
              <a:t> Z. Running forward: new frontiers in </a:t>
            </a:r>
            <a:r>
              <a:rPr lang="nl-NL" sz="1050" dirty="0" err="1"/>
              <a:t>endurance</a:t>
            </a:r>
            <a:r>
              <a:rPr lang="nl-NL" sz="1050" dirty="0"/>
              <a:t> </a:t>
            </a:r>
            <a:r>
              <a:rPr lang="nl-NL" sz="1050" dirty="0" err="1"/>
              <a:t>exercise</a:t>
            </a:r>
            <a:r>
              <a:rPr lang="nl-NL" sz="1050" dirty="0"/>
              <a:t> </a:t>
            </a:r>
            <a:r>
              <a:rPr lang="nl-NL" sz="1050" dirty="0" err="1"/>
              <a:t>biology</a:t>
            </a:r>
            <a:r>
              <a:rPr lang="nl-NL" sz="1050" dirty="0"/>
              <a:t>. </a:t>
            </a:r>
            <a:r>
              <a:rPr lang="nl-NL" sz="1050" i="1" dirty="0" err="1"/>
              <a:t>Circulation</a:t>
            </a:r>
            <a:r>
              <a:rPr lang="nl-NL" sz="1050" dirty="0"/>
              <a:t>. 2014;129(7):798-810. </a:t>
            </a:r>
          </a:p>
        </p:txBody>
      </p:sp>
      <p:pic>
        <p:nvPicPr>
          <p:cNvPr id="10" name="Afbeelding 9">
            <a:extLst>
              <a:ext uri="{FF2B5EF4-FFF2-40B4-BE49-F238E27FC236}">
                <a16:creationId xmlns:a16="http://schemas.microsoft.com/office/drawing/2014/main" id="{DC06DB59-7999-3142-9414-6CF611C416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7840" y="3601780"/>
            <a:ext cx="3963888" cy="768801"/>
          </a:xfrm>
          <a:prstGeom prst="rect">
            <a:avLst/>
          </a:prstGeom>
          <a:ln>
            <a:solidFill>
              <a:schemeClr val="tx1"/>
            </a:solidFill>
          </a:ln>
        </p:spPr>
      </p:pic>
      <p:pic>
        <p:nvPicPr>
          <p:cNvPr id="11" name="Afbeelding 10">
            <a:extLst>
              <a:ext uri="{FF2B5EF4-FFF2-40B4-BE49-F238E27FC236}">
                <a16:creationId xmlns:a16="http://schemas.microsoft.com/office/drawing/2014/main" id="{E75337DC-5355-444A-AD8A-CC9F656EE8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04608" y="2322265"/>
            <a:ext cx="1808771" cy="1189822"/>
          </a:xfrm>
          <a:prstGeom prst="rect">
            <a:avLst/>
          </a:prstGeom>
        </p:spPr>
      </p:pic>
    </p:spTree>
    <p:extLst>
      <p:ext uri="{BB962C8B-B14F-4D97-AF65-F5344CB8AC3E}">
        <p14:creationId xmlns:p14="http://schemas.microsoft.com/office/powerpoint/2010/main" val="9569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93677AF-59AF-8649-9A17-DD9982FA25DD}"/>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704227"/>
            <a:ext cx="7522029" cy="3823040"/>
          </a:xfrm>
          <a:prstGeom prst="rect">
            <a:avLst/>
          </a:prstGeom>
        </p:spPr>
      </p:pic>
      <p:pic>
        <p:nvPicPr>
          <p:cNvPr id="9" name="Afbeelding 8">
            <a:extLst>
              <a:ext uri="{FF2B5EF4-FFF2-40B4-BE49-F238E27FC236}">
                <a16:creationId xmlns:a16="http://schemas.microsoft.com/office/drawing/2014/main" id="{DE03C2A0-1237-5946-B639-BC2060556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98" y="175894"/>
            <a:ext cx="1217086" cy="584394"/>
          </a:xfrm>
          <a:prstGeom prst="rect">
            <a:avLst/>
          </a:prstGeom>
        </p:spPr>
      </p:pic>
      <p:sp>
        <p:nvSpPr>
          <p:cNvPr id="5" name="Titel 4">
            <a:extLst>
              <a:ext uri="{FF2B5EF4-FFF2-40B4-BE49-F238E27FC236}">
                <a16:creationId xmlns:a16="http://schemas.microsoft.com/office/drawing/2014/main" id="{3FAF1D4E-A528-3043-B8E2-942F68D56992}"/>
              </a:ext>
            </a:extLst>
          </p:cNvPr>
          <p:cNvSpPr>
            <a:spLocks noGrp="1"/>
          </p:cNvSpPr>
          <p:nvPr>
            <p:ph type="title"/>
          </p:nvPr>
        </p:nvSpPr>
        <p:spPr>
          <a:xfrm>
            <a:off x="1661374" y="60761"/>
            <a:ext cx="9692425" cy="1325563"/>
          </a:xfrm>
        </p:spPr>
        <p:txBody>
          <a:bodyPr/>
          <a:lstStyle/>
          <a:p>
            <a:r>
              <a:rPr lang="nl-NL" b="1" dirty="0" err="1">
                <a:solidFill>
                  <a:srgbClr val="00B0F0"/>
                </a:solidFill>
                <a:latin typeface="+mn-lt"/>
              </a:rPr>
              <a:t>Cardiorespiratory</a:t>
            </a:r>
            <a:r>
              <a:rPr lang="nl-NL" b="1" dirty="0">
                <a:solidFill>
                  <a:srgbClr val="00B0F0"/>
                </a:solidFill>
                <a:latin typeface="+mn-lt"/>
              </a:rPr>
              <a:t> Fitness - VO2max</a:t>
            </a:r>
          </a:p>
        </p:txBody>
      </p:sp>
      <p:sp>
        <p:nvSpPr>
          <p:cNvPr id="6" name="Tijdelijke aanduiding voor inhoud 5">
            <a:extLst>
              <a:ext uri="{FF2B5EF4-FFF2-40B4-BE49-F238E27FC236}">
                <a16:creationId xmlns:a16="http://schemas.microsoft.com/office/drawing/2014/main" id="{EBE05827-CC7B-EF4A-8553-BF769BA19EB9}"/>
              </a:ext>
            </a:extLst>
          </p:cNvPr>
          <p:cNvSpPr>
            <a:spLocks noGrp="1"/>
          </p:cNvSpPr>
          <p:nvPr>
            <p:ph idx="1"/>
          </p:nvPr>
        </p:nvSpPr>
        <p:spPr>
          <a:xfrm>
            <a:off x="1605714" y="1810512"/>
            <a:ext cx="9692426" cy="4351338"/>
          </a:xfrm>
        </p:spPr>
        <p:txBody>
          <a:bodyPr/>
          <a:lstStyle/>
          <a:p>
            <a:pPr marL="742950" lvl="1" indent="-285750"/>
            <a:endParaRPr lang="nl-NL" sz="2000" dirty="0">
              <a:latin typeface="Titillium" pitchFamily="2" charset="77"/>
            </a:endParaRPr>
          </a:p>
          <a:p>
            <a:pPr marL="742950" lvl="1" indent="-285750"/>
            <a:endParaRPr lang="nl-NL" sz="2800" dirty="0">
              <a:latin typeface="Titillium" pitchFamily="2" charset="77"/>
            </a:endParaRPr>
          </a:p>
          <a:p>
            <a:pPr marL="457200" lvl="1" indent="0">
              <a:buNone/>
            </a:pPr>
            <a:endParaRPr lang="nl-NL" sz="2000" dirty="0">
              <a:latin typeface="Titillium" pitchFamily="2" charset="77"/>
            </a:endParaRPr>
          </a:p>
          <a:p>
            <a:r>
              <a:rPr lang="nl-NL" sz="2000" dirty="0"/>
              <a:t>Low levels of </a:t>
            </a:r>
            <a:r>
              <a:rPr lang="nl-NL" sz="2000" b="1" dirty="0" err="1"/>
              <a:t>cardiorespiratory</a:t>
            </a:r>
            <a:r>
              <a:rPr lang="nl-NL" sz="2000" b="1" dirty="0"/>
              <a:t> fitness (CRF)</a:t>
            </a:r>
            <a:r>
              <a:rPr lang="nl-NL" sz="2000" dirty="0"/>
              <a:t> are </a:t>
            </a:r>
            <a:r>
              <a:rPr lang="nl-NL" sz="2000" dirty="0" err="1"/>
              <a:t>associated</a:t>
            </a:r>
            <a:r>
              <a:rPr lang="nl-NL" sz="2000" dirty="0"/>
              <a:t> </a:t>
            </a:r>
            <a:r>
              <a:rPr lang="nl-NL" sz="2000" dirty="0" err="1"/>
              <a:t>with</a:t>
            </a:r>
            <a:r>
              <a:rPr lang="nl-NL" sz="2000" dirty="0"/>
              <a:t> a high risk of </a:t>
            </a:r>
            <a:r>
              <a:rPr lang="nl-NL" sz="2000" dirty="0" err="1"/>
              <a:t>cardiovascular</a:t>
            </a:r>
            <a:r>
              <a:rPr lang="nl-NL" sz="2000" dirty="0"/>
              <a:t> </a:t>
            </a:r>
            <a:r>
              <a:rPr lang="nl-NL" sz="2000" dirty="0" err="1"/>
              <a:t>disease</a:t>
            </a:r>
            <a:r>
              <a:rPr lang="nl-NL" sz="2000" dirty="0"/>
              <a:t>, </a:t>
            </a:r>
            <a:r>
              <a:rPr lang="nl-NL" sz="2000" dirty="0" err="1"/>
              <a:t>all-cause</a:t>
            </a:r>
            <a:r>
              <a:rPr lang="nl-NL" sz="2000" dirty="0"/>
              <a:t> </a:t>
            </a:r>
            <a:r>
              <a:rPr lang="nl-NL" sz="2000" dirty="0" err="1"/>
              <a:t>mortality</a:t>
            </a:r>
            <a:r>
              <a:rPr lang="nl-NL" sz="2000" dirty="0"/>
              <a:t>, </a:t>
            </a:r>
            <a:r>
              <a:rPr lang="nl-NL" sz="2000" dirty="0" err="1"/>
              <a:t>and</a:t>
            </a:r>
            <a:r>
              <a:rPr lang="nl-NL" sz="2000" dirty="0"/>
              <a:t> </a:t>
            </a:r>
            <a:r>
              <a:rPr lang="nl-NL" sz="2000" dirty="0" err="1"/>
              <a:t>mortality</a:t>
            </a:r>
            <a:r>
              <a:rPr lang="nl-NL" sz="2000" dirty="0"/>
              <a:t> </a:t>
            </a:r>
            <a:r>
              <a:rPr lang="nl-NL" sz="2000" dirty="0" err="1"/>
              <a:t>rates</a:t>
            </a:r>
            <a:r>
              <a:rPr lang="nl-NL" sz="2000" dirty="0"/>
              <a:t> </a:t>
            </a:r>
            <a:r>
              <a:rPr lang="nl-NL" sz="2000" dirty="0" err="1"/>
              <a:t>attributable</a:t>
            </a:r>
            <a:r>
              <a:rPr lang="nl-NL" sz="2000" dirty="0"/>
              <a:t> </a:t>
            </a:r>
            <a:r>
              <a:rPr lang="nl-NL" sz="2000" dirty="0" err="1"/>
              <a:t>to</a:t>
            </a:r>
            <a:r>
              <a:rPr lang="nl-NL" sz="2000" dirty="0"/>
              <a:t> </a:t>
            </a:r>
            <a:r>
              <a:rPr lang="nl-NL" sz="2000" b="1" dirty="0" err="1">
                <a:solidFill>
                  <a:srgbClr val="FF0000"/>
                </a:solidFill>
              </a:rPr>
              <a:t>various</a:t>
            </a:r>
            <a:r>
              <a:rPr lang="nl-NL" sz="2000" b="1" dirty="0">
                <a:solidFill>
                  <a:srgbClr val="FF0000"/>
                </a:solidFill>
              </a:rPr>
              <a:t> </a:t>
            </a:r>
            <a:r>
              <a:rPr lang="nl-NL" sz="2000" b="1" dirty="0" err="1">
                <a:solidFill>
                  <a:srgbClr val="FF0000"/>
                </a:solidFill>
              </a:rPr>
              <a:t>cancers</a:t>
            </a:r>
            <a:r>
              <a:rPr lang="nl-NL" sz="2000" b="1" dirty="0">
                <a:solidFill>
                  <a:srgbClr val="FF0000"/>
                </a:solidFill>
              </a:rPr>
              <a:t>. </a:t>
            </a:r>
          </a:p>
          <a:p>
            <a:r>
              <a:rPr lang="en-US" sz="2000" i="1" dirty="0">
                <a:solidFill>
                  <a:srgbClr val="FF0000"/>
                </a:solidFill>
              </a:rPr>
              <a:t>‘Cardiorespiratory Fitness is the only major risk factor for cardiovascular disease and mortality that is not assessed in clinical practice’</a:t>
            </a:r>
          </a:p>
          <a:p>
            <a:r>
              <a:rPr lang="nl-NL" sz="2000" dirty="0">
                <a:solidFill>
                  <a:srgbClr val="92D050"/>
                </a:solidFill>
              </a:rPr>
              <a:t>’The </a:t>
            </a:r>
            <a:r>
              <a:rPr lang="nl-NL" sz="2000" dirty="0" err="1">
                <a:solidFill>
                  <a:srgbClr val="92D050"/>
                </a:solidFill>
              </a:rPr>
              <a:t>addition</a:t>
            </a:r>
            <a:r>
              <a:rPr lang="nl-NL" sz="2000" dirty="0">
                <a:solidFill>
                  <a:srgbClr val="92D050"/>
                </a:solidFill>
              </a:rPr>
              <a:t> of CRF </a:t>
            </a:r>
            <a:r>
              <a:rPr lang="nl-NL" sz="2000" dirty="0" err="1">
                <a:solidFill>
                  <a:srgbClr val="92D050"/>
                </a:solidFill>
              </a:rPr>
              <a:t>for</a:t>
            </a:r>
            <a:r>
              <a:rPr lang="nl-NL" sz="2000" dirty="0">
                <a:solidFill>
                  <a:srgbClr val="92D050"/>
                </a:solidFill>
              </a:rPr>
              <a:t> risk </a:t>
            </a:r>
            <a:r>
              <a:rPr lang="nl-NL" sz="2000" dirty="0" err="1">
                <a:solidFill>
                  <a:srgbClr val="92D050"/>
                </a:solidFill>
              </a:rPr>
              <a:t>classification</a:t>
            </a:r>
            <a:r>
              <a:rPr lang="nl-NL" sz="2000" dirty="0">
                <a:solidFill>
                  <a:srgbClr val="92D050"/>
                </a:solidFill>
              </a:rPr>
              <a:t> presents health professionals </a:t>
            </a:r>
            <a:r>
              <a:rPr lang="nl-NL" sz="2000" dirty="0" err="1">
                <a:solidFill>
                  <a:srgbClr val="92D050"/>
                </a:solidFill>
              </a:rPr>
              <a:t>with</a:t>
            </a:r>
            <a:r>
              <a:rPr lang="nl-NL" sz="2000" dirty="0">
                <a:solidFill>
                  <a:srgbClr val="92D050"/>
                </a:solidFill>
              </a:rPr>
              <a:t> </a:t>
            </a:r>
            <a:r>
              <a:rPr lang="nl-NL" sz="2000" dirty="0" err="1">
                <a:solidFill>
                  <a:srgbClr val="92D050"/>
                </a:solidFill>
              </a:rPr>
              <a:t>unique</a:t>
            </a:r>
            <a:r>
              <a:rPr lang="nl-NL" sz="2000" dirty="0">
                <a:solidFill>
                  <a:srgbClr val="92D050"/>
                </a:solidFill>
              </a:rPr>
              <a:t> </a:t>
            </a:r>
            <a:r>
              <a:rPr lang="nl-NL" sz="2000" dirty="0" err="1">
                <a:solidFill>
                  <a:srgbClr val="92D050"/>
                </a:solidFill>
              </a:rPr>
              <a:t>opportunities</a:t>
            </a:r>
            <a:r>
              <a:rPr lang="nl-NL" sz="2000" dirty="0">
                <a:solidFill>
                  <a:srgbClr val="92D050"/>
                </a:solidFill>
              </a:rPr>
              <a:t> </a:t>
            </a:r>
            <a:r>
              <a:rPr lang="nl-NL" sz="2000" dirty="0" err="1">
                <a:solidFill>
                  <a:srgbClr val="92D050"/>
                </a:solidFill>
              </a:rPr>
              <a:t>to</a:t>
            </a:r>
            <a:r>
              <a:rPr lang="nl-NL" sz="2000" dirty="0">
                <a:solidFill>
                  <a:srgbClr val="92D050"/>
                </a:solidFill>
              </a:rPr>
              <a:t> </a:t>
            </a:r>
            <a:r>
              <a:rPr lang="nl-NL" sz="2000" dirty="0" err="1">
                <a:solidFill>
                  <a:srgbClr val="92D050"/>
                </a:solidFill>
              </a:rPr>
              <a:t>improve</a:t>
            </a:r>
            <a:r>
              <a:rPr lang="nl-NL" sz="2000" dirty="0">
                <a:solidFill>
                  <a:srgbClr val="92D050"/>
                </a:solidFill>
              </a:rPr>
              <a:t> </a:t>
            </a:r>
            <a:r>
              <a:rPr lang="nl-NL" sz="2000" dirty="0" err="1">
                <a:solidFill>
                  <a:srgbClr val="92D050"/>
                </a:solidFill>
              </a:rPr>
              <a:t>patient</a:t>
            </a:r>
            <a:r>
              <a:rPr lang="nl-NL" sz="2000" dirty="0">
                <a:solidFill>
                  <a:srgbClr val="92D050"/>
                </a:solidFill>
              </a:rPr>
              <a:t> management </a:t>
            </a:r>
            <a:r>
              <a:rPr lang="nl-NL" sz="2000" dirty="0" err="1">
                <a:solidFill>
                  <a:srgbClr val="92D050"/>
                </a:solidFill>
              </a:rPr>
              <a:t>and</a:t>
            </a:r>
            <a:r>
              <a:rPr lang="nl-NL" sz="2000" dirty="0">
                <a:solidFill>
                  <a:srgbClr val="92D050"/>
                </a:solidFill>
              </a:rPr>
              <a:t> </a:t>
            </a:r>
            <a:r>
              <a:rPr lang="nl-NL" sz="2000" dirty="0" err="1">
                <a:solidFill>
                  <a:srgbClr val="92D050"/>
                </a:solidFill>
              </a:rPr>
              <a:t>to</a:t>
            </a:r>
            <a:r>
              <a:rPr lang="nl-NL" sz="2000" dirty="0">
                <a:solidFill>
                  <a:srgbClr val="92D050"/>
                </a:solidFill>
              </a:rPr>
              <a:t> </a:t>
            </a:r>
            <a:r>
              <a:rPr lang="nl-NL" sz="2000" dirty="0" err="1">
                <a:solidFill>
                  <a:srgbClr val="92D050"/>
                </a:solidFill>
              </a:rPr>
              <a:t>encourage</a:t>
            </a:r>
            <a:r>
              <a:rPr lang="nl-NL" sz="2000" dirty="0">
                <a:solidFill>
                  <a:srgbClr val="92D050"/>
                </a:solidFill>
              </a:rPr>
              <a:t> lifestyle-</a:t>
            </a:r>
            <a:r>
              <a:rPr lang="nl-NL" sz="2000" dirty="0" err="1">
                <a:solidFill>
                  <a:srgbClr val="92D050"/>
                </a:solidFill>
              </a:rPr>
              <a:t>based</a:t>
            </a:r>
            <a:r>
              <a:rPr lang="nl-NL" sz="2000" dirty="0">
                <a:solidFill>
                  <a:srgbClr val="92D050"/>
                </a:solidFill>
              </a:rPr>
              <a:t> </a:t>
            </a:r>
            <a:r>
              <a:rPr lang="nl-NL" sz="2000" dirty="0" err="1">
                <a:solidFill>
                  <a:srgbClr val="92D050"/>
                </a:solidFill>
              </a:rPr>
              <a:t>strategies</a:t>
            </a:r>
            <a:r>
              <a:rPr lang="nl-NL" sz="2000" dirty="0">
                <a:solidFill>
                  <a:srgbClr val="92D050"/>
                </a:solidFill>
              </a:rPr>
              <a:t> </a:t>
            </a:r>
            <a:r>
              <a:rPr lang="nl-NL" sz="2000" dirty="0" err="1">
                <a:solidFill>
                  <a:srgbClr val="92D050"/>
                </a:solidFill>
              </a:rPr>
              <a:t>designed</a:t>
            </a:r>
            <a:r>
              <a:rPr lang="nl-NL" sz="2000" dirty="0">
                <a:solidFill>
                  <a:srgbClr val="92D050"/>
                </a:solidFill>
              </a:rPr>
              <a:t> </a:t>
            </a:r>
            <a:r>
              <a:rPr lang="nl-NL" sz="2000" dirty="0" err="1">
                <a:solidFill>
                  <a:srgbClr val="92D050"/>
                </a:solidFill>
              </a:rPr>
              <a:t>to</a:t>
            </a:r>
            <a:r>
              <a:rPr lang="nl-NL" sz="2000" dirty="0">
                <a:solidFill>
                  <a:srgbClr val="92D050"/>
                </a:solidFill>
              </a:rPr>
              <a:t> </a:t>
            </a:r>
            <a:r>
              <a:rPr lang="nl-NL" sz="2000" dirty="0" err="1">
                <a:solidFill>
                  <a:srgbClr val="92D050"/>
                </a:solidFill>
              </a:rPr>
              <a:t>reduce</a:t>
            </a:r>
            <a:r>
              <a:rPr lang="nl-NL" sz="2000" dirty="0">
                <a:solidFill>
                  <a:srgbClr val="92D050"/>
                </a:solidFill>
              </a:rPr>
              <a:t> </a:t>
            </a:r>
            <a:r>
              <a:rPr lang="nl-NL" sz="2000" dirty="0" err="1">
                <a:solidFill>
                  <a:srgbClr val="92D050"/>
                </a:solidFill>
              </a:rPr>
              <a:t>cardiovascular</a:t>
            </a:r>
            <a:r>
              <a:rPr lang="nl-NL" sz="2000" dirty="0">
                <a:solidFill>
                  <a:srgbClr val="92D050"/>
                </a:solidFill>
              </a:rPr>
              <a:t> risk.’</a:t>
            </a:r>
            <a:endParaRPr lang="en-US" sz="2000" i="1" dirty="0">
              <a:solidFill>
                <a:srgbClr val="92D050"/>
              </a:solidFill>
            </a:endParaRPr>
          </a:p>
          <a:p>
            <a:pPr marL="0" indent="0">
              <a:buNone/>
            </a:pPr>
            <a:endParaRPr lang="en-US" sz="2400" i="1" dirty="0"/>
          </a:p>
          <a:p>
            <a:pPr marL="742950" lvl="1" indent="-285750"/>
            <a:endParaRPr lang="nl-NL" sz="2000" dirty="0">
              <a:latin typeface="Titillium" pitchFamily="2" charset="77"/>
            </a:endParaRPr>
          </a:p>
          <a:p>
            <a:pPr marL="742950" lvl="1" indent="-285750"/>
            <a:endParaRPr lang="nl-NL" sz="2000" dirty="0">
              <a:latin typeface="Titillium" pitchFamily="2" charset="77"/>
            </a:endParaRPr>
          </a:p>
          <a:p>
            <a:pPr marL="742950" lvl="1" indent="-285750"/>
            <a:endParaRPr lang="nl-NL" sz="2000" dirty="0">
              <a:latin typeface="Titillium" pitchFamily="2" charset="77"/>
            </a:endParaRPr>
          </a:p>
          <a:p>
            <a:pPr marL="0" indent="0">
              <a:buNone/>
            </a:pPr>
            <a:endParaRPr lang="nl-NL" dirty="0"/>
          </a:p>
        </p:txBody>
      </p:sp>
      <p:sp>
        <p:nvSpPr>
          <p:cNvPr id="4" name="Tijdelijke aanduiding voor dianummer 3">
            <a:extLst>
              <a:ext uri="{FF2B5EF4-FFF2-40B4-BE49-F238E27FC236}">
                <a16:creationId xmlns:a16="http://schemas.microsoft.com/office/drawing/2014/main" id="{599068BE-067B-AA4F-A83B-4F035F4ECAB9}"/>
              </a:ext>
            </a:extLst>
          </p:cNvPr>
          <p:cNvSpPr>
            <a:spLocks noGrp="1"/>
          </p:cNvSpPr>
          <p:nvPr>
            <p:ph type="sldNum" sz="quarter" idx="12"/>
          </p:nvPr>
        </p:nvSpPr>
        <p:spPr/>
        <p:txBody>
          <a:bodyPr/>
          <a:lstStyle/>
          <a:p>
            <a:fld id="{79B5D001-C0C3-E140-958A-372889B50E6B}" type="slidenum">
              <a:rPr lang="nl-NL" smtClean="0"/>
              <a:t>9</a:t>
            </a:fld>
            <a:endParaRPr lang="nl-NL"/>
          </a:p>
        </p:txBody>
      </p:sp>
      <p:pic>
        <p:nvPicPr>
          <p:cNvPr id="13" name="Picture 4" descr="Exercise Pill on the Horizon? Discovery of Enzyme Suggests it is Possible -  Physical Therapy Products">
            <a:extLst>
              <a:ext uri="{FF2B5EF4-FFF2-40B4-BE49-F238E27FC236}">
                <a16:creationId xmlns:a16="http://schemas.microsoft.com/office/drawing/2014/main" id="{86A88D1E-E2D0-494E-8CE6-0A32141D07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857674">
            <a:off x="241784" y="3799738"/>
            <a:ext cx="878290" cy="37288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5D5E95E-7519-6C41-9834-8101AB2976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61374" y="1295057"/>
            <a:ext cx="5200602" cy="1325563"/>
          </a:xfrm>
          <a:prstGeom prst="rect">
            <a:avLst/>
          </a:prstGeom>
          <a:ln>
            <a:solidFill>
              <a:schemeClr val="tx1"/>
            </a:solidFill>
          </a:ln>
        </p:spPr>
      </p:pic>
      <p:sp>
        <p:nvSpPr>
          <p:cNvPr id="3" name="Rechthoek 2">
            <a:extLst>
              <a:ext uri="{FF2B5EF4-FFF2-40B4-BE49-F238E27FC236}">
                <a16:creationId xmlns:a16="http://schemas.microsoft.com/office/drawing/2014/main" id="{1D185330-1FB0-8745-9138-144B50C5D229}"/>
              </a:ext>
            </a:extLst>
          </p:cNvPr>
          <p:cNvSpPr/>
          <p:nvPr/>
        </p:nvSpPr>
        <p:spPr>
          <a:xfrm>
            <a:off x="9358117" y="6290588"/>
            <a:ext cx="1638537" cy="430887"/>
          </a:xfrm>
          <a:prstGeom prst="rect">
            <a:avLst/>
          </a:prstGeom>
          <a:ln>
            <a:solidFill>
              <a:schemeClr val="tx1"/>
            </a:solidFill>
          </a:ln>
        </p:spPr>
        <p:txBody>
          <a:bodyPr wrap="square">
            <a:spAutoFit/>
          </a:bodyPr>
          <a:lstStyle/>
          <a:p>
            <a:r>
              <a:rPr lang="nl-NL" sz="1050" dirty="0">
                <a:latin typeface="Helvetica" pitchFamily="2" charset="0"/>
              </a:rPr>
              <a:t>Ross et al. </a:t>
            </a:r>
            <a:r>
              <a:rPr lang="nl-NL" sz="1050" i="1" dirty="0" err="1">
                <a:latin typeface="Helvetica" pitchFamily="2" charset="0"/>
              </a:rPr>
              <a:t>Circulation</a:t>
            </a:r>
            <a:r>
              <a:rPr lang="nl-NL" sz="1050" i="1" dirty="0">
                <a:latin typeface="Helvetica" pitchFamily="2" charset="0"/>
              </a:rPr>
              <a:t>. </a:t>
            </a:r>
            <a:r>
              <a:rPr lang="nl-NL" sz="1050" dirty="0">
                <a:latin typeface="Helvetica" pitchFamily="2" charset="0"/>
              </a:rPr>
              <a:t>2016;134:e653–e699</a:t>
            </a:r>
            <a:endParaRPr lang="nl-NL" sz="1050" dirty="0">
              <a:effectLst/>
              <a:latin typeface="Helvetica" pitchFamily="2" charset="0"/>
            </a:endParaRPr>
          </a:p>
        </p:txBody>
      </p:sp>
      <p:pic>
        <p:nvPicPr>
          <p:cNvPr id="12" name="Afbeelding 11">
            <a:extLst>
              <a:ext uri="{FF2B5EF4-FFF2-40B4-BE49-F238E27FC236}">
                <a16:creationId xmlns:a16="http://schemas.microsoft.com/office/drawing/2014/main" id="{696682CD-B91A-FA45-B30A-9F7271247F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77689" y="1024389"/>
            <a:ext cx="3238500" cy="1866900"/>
          </a:xfrm>
          <a:prstGeom prst="rect">
            <a:avLst/>
          </a:prstGeom>
        </p:spPr>
      </p:pic>
      <p:sp>
        <p:nvSpPr>
          <p:cNvPr id="14" name="Tekstvak 13">
            <a:extLst>
              <a:ext uri="{FF2B5EF4-FFF2-40B4-BE49-F238E27FC236}">
                <a16:creationId xmlns:a16="http://schemas.microsoft.com/office/drawing/2014/main" id="{9B0E829F-D832-2F4A-BD4D-1167499E39C4}"/>
              </a:ext>
            </a:extLst>
          </p:cNvPr>
          <p:cNvSpPr txBox="1"/>
          <p:nvPr/>
        </p:nvSpPr>
        <p:spPr>
          <a:xfrm>
            <a:off x="5918375" y="5782455"/>
            <a:ext cx="2666620" cy="646331"/>
          </a:xfrm>
          <a:prstGeom prst="rect">
            <a:avLst/>
          </a:prstGeom>
          <a:noFill/>
          <a:ln w="38100">
            <a:solidFill>
              <a:srgbClr val="FFC000"/>
            </a:solidFill>
          </a:ln>
        </p:spPr>
        <p:txBody>
          <a:bodyPr wrap="square" rtlCol="0">
            <a:spAutoFit/>
          </a:bodyPr>
          <a:lstStyle/>
          <a:p>
            <a:r>
              <a:rPr lang="en-US" i="1" dirty="0">
                <a:solidFill>
                  <a:srgbClr val="FFC000"/>
                </a:solidFill>
              </a:rPr>
              <a:t>Increase 3,5 ml O2/kg = </a:t>
            </a:r>
          </a:p>
          <a:p>
            <a:r>
              <a:rPr lang="en-US" i="1" dirty="0">
                <a:solidFill>
                  <a:srgbClr val="FFC000"/>
                </a:solidFill>
              </a:rPr>
              <a:t>14-20 % survival benefit</a:t>
            </a:r>
          </a:p>
        </p:txBody>
      </p:sp>
    </p:spTree>
    <p:extLst>
      <p:ext uri="{BB962C8B-B14F-4D97-AF65-F5344CB8AC3E}">
        <p14:creationId xmlns:p14="http://schemas.microsoft.com/office/powerpoint/2010/main" val="79529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um xmlns="69bef370-51b6-4993-b020-42262f228fc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C5A50CEA6CF44895E6219A0B8C4275" ma:contentTypeVersion="12" ma:contentTypeDescription="Een nieuw document maken." ma:contentTypeScope="" ma:versionID="3fbeff99de7ea45a194d48ae1735124f">
  <xsd:schema xmlns:xsd="http://www.w3.org/2001/XMLSchema" xmlns:xs="http://www.w3.org/2001/XMLSchema" xmlns:p="http://schemas.microsoft.com/office/2006/metadata/properties" xmlns:ns2="69bef370-51b6-4993-b020-42262f228fc3" xmlns:ns3="a91f954e-df01-48bf-89e6-e0e988bbb9a6" targetNamespace="http://schemas.microsoft.com/office/2006/metadata/properties" ma:root="true" ma:fieldsID="ef38baf8d3e638102d9964cb9ab7961e" ns2:_="" ns3:_="">
    <xsd:import namespace="69bef370-51b6-4993-b020-42262f228fc3"/>
    <xsd:import namespace="a91f954e-df01-48bf-89e6-e0e988bbb9a6"/>
    <xsd:element name="properties">
      <xsd:complexType>
        <xsd:sequence>
          <xsd:element name="documentManagement">
            <xsd:complexType>
              <xsd:all>
                <xsd:element ref="ns2:Datum"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bef370-51b6-4993-b020-42262f228fc3" elementFormDefault="qualified">
    <xsd:import namespace="http://schemas.microsoft.com/office/2006/documentManagement/types"/>
    <xsd:import namespace="http://schemas.microsoft.com/office/infopath/2007/PartnerControls"/>
    <xsd:element name="Datum" ma:index="8" nillable="true" ma:displayName="Datum" ma:format="DateOnly" ma:internalName="Datum">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1f954e-df01-48bf-89e6-e0e988bbb9a6" elementFormDefault="qualified">
    <xsd:import namespace="http://schemas.microsoft.com/office/2006/documentManagement/types"/>
    <xsd:import namespace="http://schemas.microsoft.com/office/infopath/2007/PartnerControls"/>
    <xsd:element name="SharedWithUsers" ma:index="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AB79C-916D-41B1-82E5-A550CBFB914A}">
  <ds:schemaRefs>
    <ds:schemaRef ds:uri="http://schemas.microsoft.com/office/2006/metadata/properties"/>
    <ds:schemaRef ds:uri="http://schemas.microsoft.com/office/infopath/2007/PartnerControls"/>
    <ds:schemaRef ds:uri="69bef370-51b6-4993-b020-42262f228fc3"/>
  </ds:schemaRefs>
</ds:datastoreItem>
</file>

<file path=customXml/itemProps2.xml><?xml version="1.0" encoding="utf-8"?>
<ds:datastoreItem xmlns:ds="http://schemas.openxmlformats.org/officeDocument/2006/customXml" ds:itemID="{72764AC6-719A-49EB-BF3B-20B77A8369ED}">
  <ds:schemaRefs>
    <ds:schemaRef ds:uri="http://schemas.microsoft.com/sharepoint/v3/contenttype/forms"/>
  </ds:schemaRefs>
</ds:datastoreItem>
</file>

<file path=customXml/itemProps3.xml><?xml version="1.0" encoding="utf-8"?>
<ds:datastoreItem xmlns:ds="http://schemas.openxmlformats.org/officeDocument/2006/customXml" ds:itemID="{6F98D6B9-B373-42B6-BF37-3F1371DF6A54}"/>
</file>

<file path=docProps/app.xml><?xml version="1.0" encoding="utf-8"?>
<Properties xmlns="http://schemas.openxmlformats.org/officeDocument/2006/extended-properties" xmlns:vt="http://schemas.openxmlformats.org/officeDocument/2006/docPropsVTypes">
  <TotalTime>6138</TotalTime>
  <Words>1240</Words>
  <Application>Microsoft Office PowerPoint</Application>
  <PresentationFormat>Breedbeeld</PresentationFormat>
  <Paragraphs>271</Paragraphs>
  <Slides>40</Slides>
  <Notes>11</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40</vt:i4>
      </vt:variant>
    </vt:vector>
  </HeadingPairs>
  <TitlesOfParts>
    <vt:vector size="47" baseType="lpstr">
      <vt:lpstr>Arial</vt:lpstr>
      <vt:lpstr>Calibri</vt:lpstr>
      <vt:lpstr>Calibri Light</vt:lpstr>
      <vt:lpstr>Helvetica</vt:lpstr>
      <vt:lpstr>Symbol</vt:lpstr>
      <vt:lpstr>Titillium</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Long term benefits of exercise</vt:lpstr>
      <vt:lpstr>Cardiorespiratory Fitness - VO2max</vt:lpstr>
      <vt:lpstr>Bewegen bij chronische aandoeningen</vt:lpstr>
      <vt:lpstr>Beweegrecept</vt:lpstr>
      <vt:lpstr>Kanker</vt:lpstr>
      <vt:lpstr>Kanker in Nederland</vt:lpstr>
      <vt:lpstr>Kanker: welke soort?</vt:lpstr>
      <vt:lpstr>Kanker: 5- jaarsoverleving 65%</vt:lpstr>
      <vt:lpstr>Kanker </vt:lpstr>
      <vt:lpstr>PowerPoint-presentatie</vt:lpstr>
      <vt:lpstr>Preventie</vt:lpstr>
      <vt:lpstr>PowerPoint-presentatie</vt:lpstr>
      <vt:lpstr>PowerPoint-presentatie</vt:lpstr>
      <vt:lpstr>PowerPoint-presentatie</vt:lpstr>
      <vt:lpstr>Staying alive!</vt:lpstr>
      <vt:lpstr>Preventie kanker en bewegen</vt:lpstr>
      <vt:lpstr>Systematic review</vt:lpstr>
      <vt:lpstr>Bewijskracht</vt:lpstr>
      <vt:lpstr>Bewegen is effectief voor preventie kanker!</vt:lpstr>
      <vt:lpstr>Werkingsmechanisme</vt:lpstr>
      <vt:lpstr>Hoeveel en wat voor beweging?</vt:lpstr>
      <vt:lpstr>Advies - Beweegrichtlijnen 2017!</vt:lpstr>
      <vt:lpstr>Bewegen geeft ook betere survival!</vt:lpstr>
      <vt:lpstr>Kanker en bewegen</vt:lpstr>
      <vt:lpstr>Consensus statement</vt:lpstr>
      <vt:lpstr>Kanker en bewegen</vt:lpstr>
      <vt:lpstr>Relevante literatuur</vt:lpstr>
      <vt:lpstr>PowerPoint-presentatie</vt:lpstr>
      <vt:lpstr>Bijwerkingen</vt:lpstr>
      <vt:lpstr>Waarschuwingen / Voorzorgen</vt:lpstr>
      <vt:lpstr>Bewegen en Kanker</vt:lpstr>
      <vt:lpstr>Best lastig……maar breng mensen in beweging!</vt:lpstr>
      <vt:lpstr>Dankuwel!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Zwerver</dc:creator>
  <cp:lastModifiedBy>Hans Ooms</cp:lastModifiedBy>
  <cp:revision>173</cp:revision>
  <cp:lastPrinted>2021-06-06T08:48:59Z</cp:lastPrinted>
  <dcterms:created xsi:type="dcterms:W3CDTF">2021-03-13T18:15:03Z</dcterms:created>
  <dcterms:modified xsi:type="dcterms:W3CDTF">2021-06-17T08:30:59Z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0x01010094C5A50CEA6CF44895E6219A0B8C4275</vt:lpwstr>
  </property>
</Properties>
</file>