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7" r:id="rId2"/>
    <p:sldId id="345" r:id="rId3"/>
    <p:sldId id="258" r:id="rId4"/>
    <p:sldId id="469" r:id="rId5"/>
    <p:sldId id="475" r:id="rId6"/>
    <p:sldId id="470" r:id="rId7"/>
    <p:sldId id="405" r:id="rId8"/>
    <p:sldId id="335" r:id="rId9"/>
    <p:sldId id="476" r:id="rId10"/>
    <p:sldId id="477" r:id="rId11"/>
    <p:sldId id="408" r:id="rId12"/>
    <p:sldId id="355" r:id="rId13"/>
    <p:sldId id="410" r:id="rId14"/>
    <p:sldId id="411" r:id="rId15"/>
    <p:sldId id="412" r:id="rId16"/>
    <p:sldId id="413" r:id="rId17"/>
    <p:sldId id="414" r:id="rId18"/>
    <p:sldId id="424" r:id="rId19"/>
    <p:sldId id="418" r:id="rId20"/>
    <p:sldId id="357" r:id="rId21"/>
    <p:sldId id="358" r:id="rId22"/>
    <p:sldId id="261" r:id="rId23"/>
    <p:sldId id="262" r:id="rId24"/>
    <p:sldId id="350" r:id="rId25"/>
    <p:sldId id="264" r:id="rId26"/>
    <p:sldId id="265" r:id="rId27"/>
    <p:sldId id="266" r:id="rId28"/>
    <p:sldId id="479" r:id="rId29"/>
    <p:sldId id="480" r:id="rId30"/>
    <p:sldId id="481" r:id="rId31"/>
    <p:sldId id="478" r:id="rId32"/>
    <p:sldId id="351" r:id="rId33"/>
    <p:sldId id="333" r:id="rId34"/>
    <p:sldId id="317" r:id="rId35"/>
    <p:sldId id="482" r:id="rId36"/>
    <p:sldId id="336" r:id="rId37"/>
    <p:sldId id="285" r:id="rId38"/>
    <p:sldId id="483" r:id="rId39"/>
    <p:sldId id="276" r:id="rId40"/>
    <p:sldId id="353" r:id="rId41"/>
    <p:sldId id="339" r:id="rId42"/>
    <p:sldId id="352" r:id="rId43"/>
    <p:sldId id="359" r:id="rId44"/>
    <p:sldId id="354" r:id="rId45"/>
    <p:sldId id="331" r:id="rId46"/>
    <p:sldId id="425" r:id="rId47"/>
  </p:sldIdLst>
  <p:sldSz cx="9144000" cy="5143500" type="screen16x9"/>
  <p:notesSz cx="6858000" cy="9144000"/>
  <p:defaultTextStyle>
    <a:defPPr>
      <a:defRPr lang="nl-NL"/>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224"/>
    <a:srgbClr val="0000FF"/>
    <a:srgbClr val="EEF7E9"/>
    <a:srgbClr val="CDE8BD"/>
    <a:srgbClr val="091C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6"/>
    <p:restoredTop sz="94720"/>
  </p:normalViewPr>
  <p:slideViewPr>
    <p:cSldViewPr>
      <p:cViewPr varScale="1">
        <p:scale>
          <a:sx n="107" d="100"/>
          <a:sy n="107" d="100"/>
        </p:scale>
        <p:origin x="826"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9" d="100"/>
        <a:sy n="139" d="100"/>
      </p:scale>
      <p:origin x="0" y="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47F93E2-6A33-CF40-996D-1D3AD6D98194}" type="datetimeFigureOut">
              <a:rPr lang="en-US"/>
              <a:pPr>
                <a:defRPr/>
              </a:pPr>
              <a:t>5/31/2021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BFFD935-A2D0-E242-80D3-A249D01BC2AC}" type="slidenum">
              <a:rPr lang="en-US"/>
              <a:pPr>
                <a:defRPr/>
              </a:pPr>
              <a:t>‹nr.›</a:t>
            </a:fld>
            <a:endParaRPr lang="en-US"/>
          </a:p>
        </p:txBody>
      </p:sp>
    </p:spTree>
    <p:extLst>
      <p:ext uri="{BB962C8B-B14F-4D97-AF65-F5344CB8AC3E}">
        <p14:creationId xmlns:p14="http://schemas.microsoft.com/office/powerpoint/2010/main" val="37331859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ABFFD935-A2D0-E242-80D3-A249D01BC2AC}" type="slidenum">
              <a:rPr lang="en-US" smtClean="0"/>
              <a:pPr>
                <a:defRPr/>
              </a:pPr>
              <a:t>1</a:t>
            </a:fld>
            <a:endParaRPr lang="en-US"/>
          </a:p>
        </p:txBody>
      </p:sp>
    </p:spTree>
    <p:extLst>
      <p:ext uri="{BB962C8B-B14F-4D97-AF65-F5344CB8AC3E}">
        <p14:creationId xmlns:p14="http://schemas.microsoft.com/office/powerpoint/2010/main" val="2768967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7D211F-1E16-F945-8425-6BFAB8B489C6}"/>
              </a:ext>
            </a:extLst>
          </p:cNvPr>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35978A12-044F-7944-83E1-87B28CC71D19}" type="slidenum">
              <a:rPr lang="en-US" altLang="nl-NL" sz="1200">
                <a:solidFill>
                  <a:srgbClr val="000000"/>
                </a:solidFill>
                <a:latin typeface="Times New Roman" panose="02020603050405020304" pitchFamily="18" charset="0"/>
              </a:rPr>
              <a:pPr eaLnBrk="1" hangingPunct="1"/>
              <a:t>25</a:t>
            </a:fld>
            <a:endParaRPr lang="en-US" altLang="nl-NL" sz="1200">
              <a:solidFill>
                <a:srgbClr val="000000"/>
              </a:solidFill>
              <a:latin typeface="Times New Roman" panose="02020603050405020304" pitchFamily="18" charset="0"/>
            </a:endParaRPr>
          </a:p>
        </p:txBody>
      </p:sp>
      <p:sp>
        <p:nvSpPr>
          <p:cNvPr id="43009" name="Text Box 1">
            <a:extLst>
              <a:ext uri="{FF2B5EF4-FFF2-40B4-BE49-F238E27FC236}">
                <a16:creationId xmlns:a16="http://schemas.microsoft.com/office/drawing/2014/main" id="{3FC71450-84C2-6A4D-9475-1EA8E8F0E3EE}"/>
              </a:ext>
            </a:extLst>
          </p:cNvPr>
          <p:cNvSpPr txBox="1">
            <a:spLocks noGrp="1" noRot="1" noChangeAspect="1" noChangeArrowheads="1"/>
          </p:cNvSpPr>
          <p:nvPr>
            <p:ph type="sldImg"/>
          </p:nvPr>
        </p:nvSpPr>
        <p:spPr>
          <a:xfrm>
            <a:off x="1143000" y="685800"/>
            <a:ext cx="4572000" cy="342900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3010" name="Text Box 2">
            <a:extLst>
              <a:ext uri="{FF2B5EF4-FFF2-40B4-BE49-F238E27FC236}">
                <a16:creationId xmlns:a16="http://schemas.microsoft.com/office/drawing/2014/main" id="{E7A9F418-8C34-5B40-9963-124F026EF563}"/>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l-NL" altLang="nl-NL">
                <a:latin typeface="Arial" panose="020B0604020202020204" pitchFamily="34" charset="0"/>
                <a:ea typeface="ＭＳ Ｐゴシック" panose="020B0600070205080204" pitchFamily="34" charset="-128"/>
              </a:rPr>
              <a:t>De preoperatieve glucosebolus moest effectief en veilig zijn. Bovendien moest men het tijdstip van toediening bepalen. Er werd een speciale drank ontwikkeld met onder andere 12,5 % koolhydraten die een insulinerespons teweeg breng gelijk aan een standaardmaaltijd. De drank bleek in 90 min de maag te passeren. Er werden duidelijke metabole effecten gemeten als de avond voor de OK 800ml gegeven werd en 2-3 uur voor de operatie nog eens 400 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1F95DF-5139-CF4F-A3B4-2DE9EA5D931D}"/>
              </a:ext>
            </a:extLst>
          </p:cNvPr>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6B3AD8A4-998B-4A4C-BEC0-14D64AF274E5}" type="slidenum">
              <a:rPr lang="en-US" altLang="nl-NL" sz="1200">
                <a:solidFill>
                  <a:srgbClr val="000000"/>
                </a:solidFill>
                <a:latin typeface="Times New Roman" panose="02020603050405020304" pitchFamily="18" charset="0"/>
              </a:rPr>
              <a:pPr eaLnBrk="1" hangingPunct="1"/>
              <a:t>26</a:t>
            </a:fld>
            <a:endParaRPr lang="en-US" altLang="nl-NL" sz="1200">
              <a:solidFill>
                <a:srgbClr val="000000"/>
              </a:solidFill>
              <a:latin typeface="Times New Roman" panose="02020603050405020304" pitchFamily="18" charset="0"/>
            </a:endParaRPr>
          </a:p>
        </p:txBody>
      </p:sp>
      <p:sp>
        <p:nvSpPr>
          <p:cNvPr id="44033" name="Text Box 1">
            <a:extLst>
              <a:ext uri="{FF2B5EF4-FFF2-40B4-BE49-F238E27FC236}">
                <a16:creationId xmlns:a16="http://schemas.microsoft.com/office/drawing/2014/main" id="{CD351A06-CC95-C142-8557-58F405A79F70}"/>
              </a:ext>
            </a:extLst>
          </p:cNvPr>
          <p:cNvSpPr txBox="1">
            <a:spLocks noGrp="1" noRot="1" noChangeAspect="1" noChangeArrowheads="1"/>
          </p:cNvSpPr>
          <p:nvPr>
            <p:ph type="sldImg"/>
          </p:nvPr>
        </p:nvSpPr>
        <p:spPr>
          <a:xfrm>
            <a:off x="1143000" y="685800"/>
            <a:ext cx="4572000" cy="342900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4034" name="Text Box 2">
            <a:extLst>
              <a:ext uri="{FF2B5EF4-FFF2-40B4-BE49-F238E27FC236}">
                <a16:creationId xmlns:a16="http://schemas.microsoft.com/office/drawing/2014/main" id="{D6CD0B8E-7893-5946-A10D-AA6A93F194F8}"/>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nl-N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0C2B1B-3FCD-E048-B5B6-F6F4E6C8E82A}"/>
              </a:ext>
            </a:extLst>
          </p:cNvPr>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52079E6B-D665-D240-80BD-6153F0C47582}" type="slidenum">
              <a:rPr lang="en-US" altLang="nl-NL" sz="1200">
                <a:solidFill>
                  <a:srgbClr val="000000"/>
                </a:solidFill>
                <a:latin typeface="Times New Roman" panose="02020603050405020304" pitchFamily="18" charset="0"/>
              </a:rPr>
              <a:pPr eaLnBrk="1" hangingPunct="1"/>
              <a:t>27</a:t>
            </a:fld>
            <a:endParaRPr lang="en-US" altLang="nl-NL" sz="1200">
              <a:solidFill>
                <a:srgbClr val="000000"/>
              </a:solidFill>
              <a:latin typeface="Times New Roman" panose="02020603050405020304" pitchFamily="18" charset="0"/>
            </a:endParaRPr>
          </a:p>
        </p:txBody>
      </p:sp>
      <p:sp>
        <p:nvSpPr>
          <p:cNvPr id="45057" name="Text Box 1">
            <a:extLst>
              <a:ext uri="{FF2B5EF4-FFF2-40B4-BE49-F238E27FC236}">
                <a16:creationId xmlns:a16="http://schemas.microsoft.com/office/drawing/2014/main" id="{57C13D20-59AA-6F4D-BC25-5FF3EA2C7E1F}"/>
              </a:ext>
            </a:extLst>
          </p:cNvPr>
          <p:cNvSpPr txBox="1">
            <a:spLocks noGrp="1" noRot="1" noChangeAspect="1" noChangeArrowheads="1"/>
          </p:cNvSpPr>
          <p:nvPr>
            <p:ph type="sldImg"/>
          </p:nvPr>
        </p:nvSpPr>
        <p:spPr>
          <a:xfrm>
            <a:off x="1143000" y="685800"/>
            <a:ext cx="4572000" cy="342900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58" name="Text Box 2">
            <a:extLst>
              <a:ext uri="{FF2B5EF4-FFF2-40B4-BE49-F238E27FC236}">
                <a16:creationId xmlns:a16="http://schemas.microsoft.com/office/drawing/2014/main" id="{F793CBB4-50CA-A447-BC99-5B8D5556306A}"/>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nl-N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dirty="0"/>
              <a:t>We </a:t>
            </a:r>
            <a:r>
              <a:rPr lang="en-GB" baseline="0" dirty="0" err="1"/>
              <a:t>weten</a:t>
            </a:r>
            <a:r>
              <a:rPr lang="en-GB" baseline="0" dirty="0"/>
              <a:t> </a:t>
            </a:r>
            <a:r>
              <a:rPr lang="en-GB" baseline="0" dirty="0" err="1"/>
              <a:t>dus</a:t>
            </a:r>
            <a:r>
              <a:rPr lang="en-GB" baseline="0" dirty="0"/>
              <a:t> </a:t>
            </a:r>
            <a:r>
              <a:rPr lang="en-GB" baseline="0" dirty="0" err="1"/>
              <a:t>dat</a:t>
            </a:r>
            <a:r>
              <a:rPr lang="en-GB" baseline="0" dirty="0"/>
              <a:t> </a:t>
            </a:r>
            <a:r>
              <a:rPr lang="en-GB" baseline="0" dirty="0" err="1"/>
              <a:t>ziektegerelateerde</a:t>
            </a:r>
            <a:r>
              <a:rPr lang="en-GB" baseline="0" dirty="0"/>
              <a:t> </a:t>
            </a:r>
            <a:r>
              <a:rPr lang="en-GB" baseline="0" dirty="0" err="1"/>
              <a:t>ondervoeding</a:t>
            </a:r>
            <a:r>
              <a:rPr lang="en-GB" baseline="0" dirty="0"/>
              <a:t> </a:t>
            </a:r>
            <a:r>
              <a:rPr lang="en-GB" baseline="0" dirty="0" err="1"/>
              <a:t>een</a:t>
            </a:r>
            <a:r>
              <a:rPr lang="en-GB" baseline="0" dirty="0"/>
              <a:t> </a:t>
            </a:r>
            <a:r>
              <a:rPr lang="en-GB" baseline="0" dirty="0" err="1"/>
              <a:t>ongunstig</a:t>
            </a:r>
            <a:r>
              <a:rPr lang="en-GB" baseline="0" dirty="0"/>
              <a:t> effect </a:t>
            </a:r>
            <a:r>
              <a:rPr lang="en-GB" baseline="0" dirty="0" err="1"/>
              <a:t>heeft</a:t>
            </a:r>
            <a:r>
              <a:rPr lang="en-GB" baseline="0" dirty="0"/>
              <a:t> op het </a:t>
            </a:r>
            <a:r>
              <a:rPr lang="en-GB" baseline="0" dirty="0" err="1"/>
              <a:t>ziektebeloop</a:t>
            </a:r>
            <a:r>
              <a:rPr lang="en-GB" baseline="0" dirty="0"/>
              <a:t> en </a:t>
            </a:r>
            <a:r>
              <a:rPr lang="en-GB" baseline="0" dirty="0" err="1"/>
              <a:t>herstel</a:t>
            </a:r>
            <a:r>
              <a:rPr lang="en-GB" baseline="0" dirty="0"/>
              <a:t>. </a:t>
            </a:r>
            <a:r>
              <a:rPr lang="en-GB" baseline="0" dirty="0" err="1"/>
              <a:t>Er</a:t>
            </a:r>
            <a:r>
              <a:rPr lang="en-GB" baseline="0" dirty="0"/>
              <a:t> </a:t>
            </a:r>
            <a:r>
              <a:rPr lang="en-GB" baseline="0" dirty="0" err="1"/>
              <a:t>zijn</a:t>
            </a:r>
            <a:r>
              <a:rPr lang="en-GB" baseline="0" dirty="0"/>
              <a:t> </a:t>
            </a:r>
            <a:r>
              <a:rPr lang="en-GB" baseline="0" dirty="0" err="1"/>
              <a:t>tal</a:t>
            </a:r>
            <a:r>
              <a:rPr lang="en-GB" baseline="0" dirty="0"/>
              <a:t> van studies </a:t>
            </a:r>
            <a:r>
              <a:rPr lang="en-GB" baseline="0" dirty="0" err="1"/>
              <a:t>verricht</a:t>
            </a:r>
            <a:r>
              <a:rPr lang="en-GB" baseline="0" dirty="0"/>
              <a:t> die het </a:t>
            </a:r>
            <a:r>
              <a:rPr lang="en-GB" baseline="0" dirty="0" err="1"/>
              <a:t>gunstige</a:t>
            </a:r>
            <a:r>
              <a:rPr lang="en-GB" baseline="0" dirty="0"/>
              <a:t> effect van </a:t>
            </a:r>
            <a:r>
              <a:rPr lang="en-GB" baseline="0" dirty="0" err="1"/>
              <a:t>voeding</a:t>
            </a:r>
            <a:r>
              <a:rPr lang="en-GB" baseline="0" dirty="0"/>
              <a:t> op </a:t>
            </a:r>
            <a:r>
              <a:rPr lang="en-GB" baseline="0" dirty="0" err="1"/>
              <a:t>genezing</a:t>
            </a:r>
            <a:r>
              <a:rPr lang="en-GB" baseline="0" dirty="0"/>
              <a:t> </a:t>
            </a:r>
            <a:r>
              <a:rPr lang="en-GB" baseline="0" dirty="0" err="1"/>
              <a:t>laten</a:t>
            </a:r>
            <a:r>
              <a:rPr lang="en-GB" baseline="0" dirty="0"/>
              <a:t> </a:t>
            </a:r>
            <a:r>
              <a:rPr lang="en-GB" baseline="0" dirty="0" err="1"/>
              <a:t>zien</a:t>
            </a:r>
            <a:r>
              <a:rPr lang="en-GB" baseline="0" dirty="0"/>
              <a:t>. In de </a:t>
            </a:r>
            <a:r>
              <a:rPr lang="en-GB" baseline="0" dirty="0" err="1"/>
              <a:t>meeste</a:t>
            </a:r>
            <a:r>
              <a:rPr lang="en-GB" baseline="0" dirty="0"/>
              <a:t> </a:t>
            </a:r>
            <a:r>
              <a:rPr lang="en-GB" baseline="0" dirty="0" err="1"/>
              <a:t>onderzoeken</a:t>
            </a:r>
            <a:r>
              <a:rPr lang="en-GB" baseline="0" dirty="0"/>
              <a:t> </a:t>
            </a:r>
            <a:r>
              <a:rPr lang="en-GB" baseline="0" dirty="0" err="1"/>
              <a:t>zien</a:t>
            </a:r>
            <a:r>
              <a:rPr lang="en-GB" baseline="0" dirty="0"/>
              <a:t> we </a:t>
            </a:r>
            <a:r>
              <a:rPr lang="en-GB" baseline="0" dirty="0" err="1"/>
              <a:t>dat</a:t>
            </a:r>
            <a:r>
              <a:rPr lang="en-GB" baseline="0" dirty="0"/>
              <a:t> de patient </a:t>
            </a:r>
            <a:r>
              <a:rPr lang="en-GB" baseline="0" dirty="0" err="1"/>
              <a:t>zich</a:t>
            </a:r>
            <a:r>
              <a:rPr lang="en-GB" baseline="0" dirty="0"/>
              <a:t> </a:t>
            </a:r>
            <a:r>
              <a:rPr lang="en-GB" baseline="0" dirty="0" err="1"/>
              <a:t>beter</a:t>
            </a:r>
            <a:r>
              <a:rPr lang="en-GB" baseline="0" dirty="0"/>
              <a:t> </a:t>
            </a:r>
            <a:r>
              <a:rPr lang="en-GB" baseline="0" dirty="0" err="1"/>
              <a:t>voelt</a:t>
            </a:r>
            <a:r>
              <a:rPr lang="en-GB" baseline="0" dirty="0"/>
              <a:t>, </a:t>
            </a:r>
            <a:r>
              <a:rPr lang="en-GB" baseline="0" dirty="0" err="1"/>
              <a:t>er</a:t>
            </a:r>
            <a:r>
              <a:rPr lang="en-GB" baseline="0" dirty="0"/>
              <a:t> minder </a:t>
            </a:r>
            <a:r>
              <a:rPr lang="en-GB" baseline="0" dirty="0" err="1"/>
              <a:t>complicaties</a:t>
            </a:r>
            <a:r>
              <a:rPr lang="en-GB" baseline="0" dirty="0"/>
              <a:t> </a:t>
            </a:r>
            <a:r>
              <a:rPr lang="en-GB" baseline="0" dirty="0" err="1"/>
              <a:t>zijn</a:t>
            </a:r>
            <a:r>
              <a:rPr lang="en-GB" baseline="0" dirty="0"/>
              <a:t> </a:t>
            </a:r>
            <a:r>
              <a:rPr lang="en-GB" baseline="0" dirty="0" err="1"/>
              <a:t>als</a:t>
            </a:r>
            <a:r>
              <a:rPr lang="en-GB" baseline="0" dirty="0"/>
              <a:t> </a:t>
            </a:r>
            <a:r>
              <a:rPr lang="en-GB" baseline="0" dirty="0" err="1"/>
              <a:t>gevolg</a:t>
            </a:r>
            <a:r>
              <a:rPr lang="en-GB" baseline="0" dirty="0"/>
              <a:t> van de </a:t>
            </a:r>
            <a:r>
              <a:rPr lang="en-GB" baseline="0" dirty="0" err="1"/>
              <a:t>ziekte</a:t>
            </a:r>
            <a:r>
              <a:rPr lang="en-GB" baseline="0" dirty="0"/>
              <a:t> en/of </a:t>
            </a:r>
            <a:r>
              <a:rPr lang="en-GB" baseline="0" dirty="0" err="1"/>
              <a:t>behandeling</a:t>
            </a:r>
            <a:r>
              <a:rPr lang="en-GB" baseline="0" dirty="0"/>
              <a:t> en </a:t>
            </a:r>
            <a:r>
              <a:rPr lang="en-GB" baseline="0" dirty="0" err="1"/>
              <a:t>dat</a:t>
            </a:r>
            <a:r>
              <a:rPr lang="en-GB" baseline="0" dirty="0"/>
              <a:t> het </a:t>
            </a:r>
            <a:r>
              <a:rPr lang="en-GB" baseline="0" dirty="0" err="1"/>
              <a:t>wondherstel</a:t>
            </a:r>
            <a:r>
              <a:rPr lang="en-GB" baseline="0" dirty="0"/>
              <a:t> </a:t>
            </a:r>
            <a:r>
              <a:rPr lang="en-GB" baseline="0" dirty="0" err="1"/>
              <a:t>ook</a:t>
            </a:r>
            <a:r>
              <a:rPr lang="en-GB" baseline="0" dirty="0"/>
              <a:t> </a:t>
            </a:r>
            <a:r>
              <a:rPr lang="en-GB" baseline="0" dirty="0" err="1"/>
              <a:t>meer</a:t>
            </a:r>
            <a:r>
              <a:rPr lang="en-GB" baseline="0" dirty="0"/>
              <a:t> </a:t>
            </a:r>
            <a:r>
              <a:rPr lang="en-GB" baseline="0" dirty="0" err="1"/>
              <a:t>voorspoedig</a:t>
            </a:r>
            <a:r>
              <a:rPr lang="en-GB" baseline="0" dirty="0"/>
              <a:t> is. </a:t>
            </a:r>
            <a:r>
              <a:rPr lang="en-GB" baseline="0" dirty="0" err="1"/>
              <a:t>Dit</a:t>
            </a:r>
            <a:r>
              <a:rPr lang="en-GB" baseline="0" dirty="0"/>
              <a:t> </a:t>
            </a:r>
            <a:r>
              <a:rPr lang="en-GB" baseline="0" dirty="0" err="1"/>
              <a:t>leidt</a:t>
            </a:r>
            <a:r>
              <a:rPr lang="en-GB" baseline="0" dirty="0"/>
              <a:t> in de </a:t>
            </a:r>
            <a:r>
              <a:rPr lang="en-GB" baseline="0" dirty="0" err="1"/>
              <a:t>meeste</a:t>
            </a:r>
            <a:r>
              <a:rPr lang="en-GB" baseline="0" dirty="0"/>
              <a:t> </a:t>
            </a:r>
            <a:r>
              <a:rPr lang="en-GB" baseline="0" dirty="0" err="1"/>
              <a:t>gevallen</a:t>
            </a:r>
            <a:r>
              <a:rPr lang="en-GB" baseline="0" dirty="0"/>
              <a:t> tot </a:t>
            </a:r>
            <a:r>
              <a:rPr lang="en-GB" baseline="0" dirty="0" err="1"/>
              <a:t>een</a:t>
            </a:r>
            <a:r>
              <a:rPr lang="en-GB" baseline="0" dirty="0"/>
              <a:t> </a:t>
            </a:r>
            <a:r>
              <a:rPr lang="en-GB" baseline="0" dirty="0" err="1"/>
              <a:t>kortere</a:t>
            </a:r>
            <a:r>
              <a:rPr lang="en-GB" baseline="0" dirty="0"/>
              <a:t> </a:t>
            </a:r>
            <a:r>
              <a:rPr lang="en-GB" baseline="0" dirty="0" err="1"/>
              <a:t>ziekteperiode</a:t>
            </a:r>
            <a:r>
              <a:rPr lang="en-GB" baseline="0" dirty="0"/>
              <a:t> of </a:t>
            </a:r>
            <a:r>
              <a:rPr lang="en-GB" baseline="0" dirty="0" err="1"/>
              <a:t>opnameduur</a:t>
            </a:r>
            <a:r>
              <a:rPr lang="en-GB" baseline="0" dirty="0"/>
              <a:t>. Op </a:t>
            </a:r>
            <a:r>
              <a:rPr lang="en-GB" baseline="0" dirty="0" err="1"/>
              <a:t>deze</a:t>
            </a:r>
            <a:r>
              <a:rPr lang="en-GB" baseline="0" dirty="0"/>
              <a:t> </a:t>
            </a:r>
            <a:r>
              <a:rPr lang="en-GB" baseline="0" dirty="0" err="1"/>
              <a:t>wijze</a:t>
            </a:r>
            <a:r>
              <a:rPr lang="en-GB" baseline="0" dirty="0"/>
              <a:t> </a:t>
            </a:r>
            <a:r>
              <a:rPr lang="en-GB" baseline="0" dirty="0" err="1"/>
              <a:t>kunnen</a:t>
            </a:r>
            <a:r>
              <a:rPr lang="en-GB" baseline="0" dirty="0"/>
              <a:t> we </a:t>
            </a:r>
            <a:r>
              <a:rPr lang="en-GB" baseline="0" dirty="0" err="1"/>
              <a:t>dus</a:t>
            </a:r>
            <a:r>
              <a:rPr lang="en-GB" baseline="0" dirty="0"/>
              <a:t> </a:t>
            </a:r>
            <a:r>
              <a:rPr lang="en-GB" baseline="0" dirty="0" err="1"/>
              <a:t>ook</a:t>
            </a:r>
            <a:r>
              <a:rPr lang="en-GB" baseline="0" dirty="0"/>
              <a:t> </a:t>
            </a:r>
            <a:r>
              <a:rPr lang="en-GB" baseline="0" dirty="0" err="1"/>
              <a:t>meewerken</a:t>
            </a:r>
            <a:r>
              <a:rPr lang="en-GB" baseline="0" dirty="0"/>
              <a:t> </a:t>
            </a:r>
            <a:r>
              <a:rPr lang="en-GB" baseline="0" dirty="0" err="1"/>
              <a:t>aan</a:t>
            </a:r>
            <a:r>
              <a:rPr lang="en-GB" baseline="0" dirty="0"/>
              <a:t> het </a:t>
            </a:r>
            <a:r>
              <a:rPr lang="en-GB" baseline="0" dirty="0" err="1"/>
              <a:t>goedkoper</a:t>
            </a:r>
            <a:r>
              <a:rPr lang="en-GB" baseline="0" dirty="0"/>
              <a:t> </a:t>
            </a:r>
            <a:r>
              <a:rPr lang="en-GB" baseline="0" dirty="0" err="1"/>
              <a:t>maken</a:t>
            </a:r>
            <a:r>
              <a:rPr lang="en-GB" baseline="0" dirty="0"/>
              <a:t> van de </a:t>
            </a:r>
            <a:r>
              <a:rPr lang="en-GB" baseline="0" dirty="0" err="1"/>
              <a:t>gezondheidszorg</a:t>
            </a:r>
            <a:r>
              <a:rPr lang="en-GB" baseline="0" dirty="0"/>
              <a:t>. In </a:t>
            </a:r>
            <a:r>
              <a:rPr lang="en-GB" baseline="0" dirty="0" err="1"/>
              <a:t>deze</a:t>
            </a:r>
            <a:r>
              <a:rPr lang="en-GB" baseline="0" dirty="0"/>
              <a:t> </a:t>
            </a:r>
            <a:r>
              <a:rPr lang="en-GB" baseline="0" dirty="0" err="1"/>
              <a:t>figuur</a:t>
            </a:r>
            <a:r>
              <a:rPr lang="en-GB" baseline="0" dirty="0"/>
              <a:t> </a:t>
            </a:r>
            <a:r>
              <a:rPr lang="en-GB" baseline="0" dirty="0" err="1"/>
              <a:t>ziet</a:t>
            </a:r>
            <a:r>
              <a:rPr lang="en-GB" baseline="0" dirty="0"/>
              <a:t> u het effect van de </a:t>
            </a:r>
            <a:r>
              <a:rPr lang="en-GB" baseline="0" dirty="0" err="1"/>
              <a:t>voedingstoestand</a:t>
            </a:r>
            <a:r>
              <a:rPr lang="en-GB" baseline="0" dirty="0"/>
              <a:t> op de </a:t>
            </a:r>
            <a:r>
              <a:rPr lang="en-GB" baseline="0" dirty="0" err="1"/>
              <a:t>overleving</a:t>
            </a:r>
            <a:r>
              <a:rPr lang="en-GB" baseline="0" dirty="0"/>
              <a:t>. </a:t>
            </a:r>
            <a:r>
              <a:rPr lang="en-GB" baseline="0" dirty="0" err="1"/>
              <a:t>Patienten</a:t>
            </a:r>
            <a:r>
              <a:rPr lang="en-GB" baseline="0" dirty="0"/>
              <a:t> met </a:t>
            </a:r>
            <a:r>
              <a:rPr lang="en-GB" baseline="0" dirty="0" err="1"/>
              <a:t>een</a:t>
            </a:r>
            <a:r>
              <a:rPr lang="en-GB" baseline="0" dirty="0"/>
              <a:t> BMI van &lt; 20 </a:t>
            </a:r>
            <a:r>
              <a:rPr lang="en-GB" baseline="0" dirty="0" err="1"/>
              <a:t>hebben</a:t>
            </a:r>
            <a:r>
              <a:rPr lang="en-GB" baseline="0" dirty="0"/>
              <a:t> </a:t>
            </a:r>
            <a:r>
              <a:rPr lang="en-GB" baseline="0" dirty="0" err="1"/>
              <a:t>een</a:t>
            </a:r>
            <a:r>
              <a:rPr lang="en-GB" baseline="0" dirty="0"/>
              <a:t> significant </a:t>
            </a:r>
            <a:r>
              <a:rPr lang="en-GB" baseline="0" dirty="0" err="1"/>
              <a:t>kortere</a:t>
            </a:r>
            <a:r>
              <a:rPr lang="en-GB" baseline="0" dirty="0"/>
              <a:t> </a:t>
            </a:r>
            <a:r>
              <a:rPr lang="en-GB" baseline="0" dirty="0" err="1"/>
              <a:t>overleving</a:t>
            </a:r>
            <a:r>
              <a:rPr lang="en-GB" baseline="0" dirty="0"/>
              <a:t>.</a:t>
            </a:r>
            <a:endParaRPr lang="en-GB" dirty="0"/>
          </a:p>
        </p:txBody>
      </p:sp>
      <p:sp>
        <p:nvSpPr>
          <p:cNvPr id="4" name="Slide Number Placeholder 3"/>
          <p:cNvSpPr>
            <a:spLocks noGrp="1"/>
          </p:cNvSpPr>
          <p:nvPr>
            <p:ph type="sldNum" sz="quarter" idx="10"/>
          </p:nvPr>
        </p:nvSpPr>
        <p:spPr/>
        <p:txBody>
          <a:bodyPr/>
          <a:lstStyle/>
          <a:p>
            <a:fld id="{1045A339-5533-3A43-B338-07DF372CFA71}" type="slidenum">
              <a:rPr lang="nl-NL" smtClean="0"/>
              <a:pPr/>
              <a:t>32</a:t>
            </a:fld>
            <a:endParaRPr lang="nl-NL"/>
          </a:p>
        </p:txBody>
      </p:sp>
    </p:spTree>
    <p:extLst>
      <p:ext uri="{BB962C8B-B14F-4D97-AF65-F5344CB8AC3E}">
        <p14:creationId xmlns:p14="http://schemas.microsoft.com/office/powerpoint/2010/main" val="407514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dia-afbeelding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l-NL">
                <a:latin typeface="Calibri" charset="0"/>
              </a:rPr>
              <a:t>Naast het zorgpad ondervoeding zijn ook vele andere projecten opgestart. De samenwerking tussen ZGV en WUR onder de naam alliantie voeding Gelderse Vallei is zeer succesvol uitgevallen zoals u in deze dia kun zien</a:t>
            </a:r>
          </a:p>
        </p:txBody>
      </p:sp>
      <p:sp>
        <p:nvSpPr>
          <p:cNvPr id="41987"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6BEF6E9-81FE-394E-85BA-8ED21A69BBAF}" type="slidenum">
              <a:rPr lang="nl-NL" sz="1200"/>
              <a:pPr eaLnBrk="1" hangingPunct="1"/>
              <a:t>36</a:t>
            </a:fld>
            <a:endParaRPr lang="nl-NL"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ABFFD935-A2D0-E242-80D3-A249D01BC2AC}" type="slidenum">
              <a:rPr lang="en-US" smtClean="0"/>
              <a:pPr>
                <a:defRPr/>
              </a:pPr>
              <a:t>38</a:t>
            </a:fld>
            <a:endParaRPr lang="en-US"/>
          </a:p>
        </p:txBody>
      </p:sp>
    </p:spTree>
    <p:extLst>
      <p:ext uri="{BB962C8B-B14F-4D97-AF65-F5344CB8AC3E}">
        <p14:creationId xmlns:p14="http://schemas.microsoft.com/office/powerpoint/2010/main" val="3116695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Lasa</a:t>
            </a:r>
            <a:r>
              <a:rPr lang="en-GB" dirty="0"/>
              <a:t> </a:t>
            </a:r>
            <a:r>
              <a:rPr lang="en-GB" dirty="0" err="1"/>
              <a:t>staat</a:t>
            </a:r>
            <a:r>
              <a:rPr lang="en-GB" dirty="0"/>
              <a:t> </a:t>
            </a:r>
            <a:r>
              <a:rPr lang="en-GB" dirty="0" err="1"/>
              <a:t>voor</a:t>
            </a:r>
            <a:r>
              <a:rPr lang="en-GB" dirty="0"/>
              <a:t> longitudinal aging study Amsterdam.</a:t>
            </a:r>
          </a:p>
        </p:txBody>
      </p:sp>
      <p:sp>
        <p:nvSpPr>
          <p:cNvPr id="4" name="Slide Number Placeholder 3"/>
          <p:cNvSpPr>
            <a:spLocks noGrp="1"/>
          </p:cNvSpPr>
          <p:nvPr>
            <p:ph type="sldNum" sz="quarter" idx="10"/>
          </p:nvPr>
        </p:nvSpPr>
        <p:spPr/>
        <p:txBody>
          <a:bodyPr/>
          <a:lstStyle/>
          <a:p>
            <a:pPr>
              <a:defRPr/>
            </a:pPr>
            <a:fld id="{ABFFD935-A2D0-E242-80D3-A249D01BC2AC}" type="slidenum">
              <a:rPr lang="en-US" smtClean="0"/>
              <a:pPr>
                <a:defRPr/>
              </a:pPr>
              <a:t>45</a:t>
            </a:fld>
            <a:endParaRPr lang="en-US"/>
          </a:p>
        </p:txBody>
      </p:sp>
    </p:spTree>
    <p:extLst>
      <p:ext uri="{BB962C8B-B14F-4D97-AF65-F5344CB8AC3E}">
        <p14:creationId xmlns:p14="http://schemas.microsoft.com/office/powerpoint/2010/main" val="394483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065A89CB-72B0-4535-955A-97D3C12961DC}" type="slidenum">
              <a:rPr lang="en-US" smtClean="0"/>
              <a:pPr/>
              <a:t>46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r>
              <a:rPr lang="nl-NL" noProof="0" dirty="0"/>
              <a:t>Ondervoeding in de </a:t>
            </a:r>
            <a:r>
              <a:rPr lang="nl-NL" noProof="0" dirty="0" err="1"/>
              <a:t>post-operatieve</a:t>
            </a:r>
            <a:r>
              <a:rPr lang="nl-NL" noProof="0" dirty="0"/>
              <a:t> fase is grotendeels het gevolg van ondervoeding in de preoperatieve fase. Deze ondervoeding kan het gevolg zijn van de onderliggende aandoening maar ook door te lang preoperatief vasten. Uit eerder onderzoek weten we dat het belangrijk is om beiden te behandelen om de </a:t>
            </a:r>
            <a:r>
              <a:rPr lang="nl-NL" noProof="0" dirty="0" err="1"/>
              <a:t>post-operatieve</a:t>
            </a:r>
            <a:r>
              <a:rPr lang="nl-NL" noProof="0" dirty="0"/>
              <a:t> resultaten te verbeteren. IN deze dia staan de huidige richtlijnen voor het </a:t>
            </a:r>
            <a:r>
              <a:rPr lang="nl-NL" noProof="0" dirty="0" err="1"/>
              <a:t>nuchterbeleid</a:t>
            </a:r>
            <a:r>
              <a:rPr lang="nl-NL" noProof="0" dirty="0"/>
              <a:t> weergegeven.</a:t>
            </a:r>
            <a:r>
              <a:rPr lang="nl-NL" baseline="0" noProof="0" dirty="0"/>
              <a:t> Als men met een volle maag narcose krijgt is er een risico dat de voeding uit de maag de longen inloopt met alle gevolgen van dien. Dit willen we dus graag voorkomen. Met 6 uur vasten voor vast voedsel zitten we ruim aan de veilige kant als het om de kans op aspiratie gaat. Er is op dit gebied nog weinig </a:t>
            </a:r>
            <a:r>
              <a:rPr lang="nl-NL" baseline="0" noProof="0" dirty="0" err="1"/>
              <a:t>evidence</a:t>
            </a:r>
            <a:r>
              <a:rPr lang="nl-NL" baseline="0" noProof="0" dirty="0"/>
              <a:t> </a:t>
            </a:r>
            <a:r>
              <a:rPr lang="nl-NL" baseline="0" noProof="0" dirty="0" err="1"/>
              <a:t>based</a:t>
            </a:r>
            <a:r>
              <a:rPr lang="nl-NL" baseline="0" noProof="0" dirty="0"/>
              <a:t> onderzoek gedaan.  Van de andere kant weten we dat het vasten voor de operatie leidt tot een minder goede acute voedingstoestand en een toegenomen insuline resistentie waardoor hoge bloedsuikers kunnen ontstaan. Dit kan leiden tot </a:t>
            </a:r>
            <a:r>
              <a:rPr lang="nl-NL" baseline="0" noProof="0" dirty="0" err="1"/>
              <a:t>onwelbevinden</a:t>
            </a:r>
            <a:r>
              <a:rPr lang="nl-NL" baseline="0" noProof="0" dirty="0"/>
              <a:t> na de operatie, gewichtsverlies en meer complicaties. We moeten dus streven naar een goede balans tussen nuchter zijn om aspiratie te voorkomen maar ook niet te lang om ondervoeding te voorkomen.</a:t>
            </a:r>
            <a:endParaRPr lang="nl-NL"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jdelijke aanduiding voor dia-afbeelding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Tijdelijke aanduiding voor notities 2"/>
          <p:cNvSpPr>
            <a:spLocks noGrp="1"/>
          </p:cNvSpPr>
          <p:nvPr>
            <p:ph type="body" idx="1"/>
          </p:nvPr>
        </p:nvSpPr>
        <p:spPr/>
        <p:txBody>
          <a:bodyPr/>
          <a:lstStyle/>
          <a:p>
            <a:pPr>
              <a:defRPr/>
            </a:pPr>
            <a:r>
              <a:rPr lang="nl-NL" dirty="0">
                <a:ea typeface="+mn-ea"/>
                <a:cs typeface="+mn-cs"/>
              </a:rPr>
              <a:t>De gemiddelde levensverwachting stijgt in Nederland. Nochtans worden we op jongere leeftijd met chronische aandoeningen geconfronteerd. De kans hierop neemt de komende jaren sterk toe: van 1 miljoen nu naar 1,5 miljoen in 2020. Het ministerie van VWS verwacht een stijging van 247.000 kwetsbare ouderen in 2006 naar 415.000 in 2025. </a:t>
            </a:r>
          </a:p>
          <a:p>
            <a:pPr>
              <a:defRPr/>
            </a:pPr>
            <a:r>
              <a:rPr lang="nl-NL" dirty="0">
                <a:ea typeface="+mn-ea"/>
                <a:cs typeface="+mn-cs"/>
              </a:rPr>
              <a:t>Dit betekent dat we in onze ogenschijnlijk gezonde populatie steeds vaker chronische aandoeningen zien (bv: </a:t>
            </a:r>
            <a:r>
              <a:rPr lang="nl-NL" dirty="0" err="1">
                <a:ea typeface="+mn-ea"/>
                <a:cs typeface="+mn-cs"/>
              </a:rPr>
              <a:t>Irritable</a:t>
            </a:r>
            <a:r>
              <a:rPr lang="nl-NL" dirty="0">
                <a:ea typeface="+mn-ea"/>
                <a:cs typeface="+mn-cs"/>
              </a:rPr>
              <a:t> </a:t>
            </a:r>
            <a:r>
              <a:rPr lang="nl-NL" dirty="0" err="1">
                <a:ea typeface="+mn-ea"/>
                <a:cs typeface="+mn-cs"/>
              </a:rPr>
              <a:t>bowel</a:t>
            </a:r>
            <a:r>
              <a:rPr lang="nl-NL" dirty="0">
                <a:ea typeface="+mn-ea"/>
                <a:cs typeface="+mn-cs"/>
              </a:rPr>
              <a:t> </a:t>
            </a:r>
            <a:r>
              <a:rPr lang="nl-NL" dirty="0" err="1">
                <a:ea typeface="+mn-ea"/>
                <a:cs typeface="+mn-cs"/>
              </a:rPr>
              <a:t>syndrome</a:t>
            </a:r>
            <a:r>
              <a:rPr lang="nl-NL" dirty="0">
                <a:ea typeface="+mn-ea"/>
                <a:cs typeface="+mn-cs"/>
              </a:rPr>
              <a:t>, </a:t>
            </a:r>
            <a:r>
              <a:rPr lang="nl-NL" dirty="0" err="1">
                <a:ea typeface="+mn-ea"/>
                <a:cs typeface="+mn-cs"/>
              </a:rPr>
              <a:t>Inflammatory</a:t>
            </a:r>
            <a:r>
              <a:rPr lang="nl-NL" dirty="0">
                <a:ea typeface="+mn-ea"/>
                <a:cs typeface="+mn-cs"/>
              </a:rPr>
              <a:t> </a:t>
            </a:r>
            <a:r>
              <a:rPr lang="nl-NL" dirty="0" err="1">
                <a:ea typeface="+mn-ea"/>
                <a:cs typeface="+mn-cs"/>
              </a:rPr>
              <a:t>bowel</a:t>
            </a:r>
            <a:r>
              <a:rPr lang="nl-NL" dirty="0">
                <a:ea typeface="+mn-ea"/>
                <a:cs typeface="+mn-cs"/>
              </a:rPr>
              <a:t> </a:t>
            </a:r>
            <a:r>
              <a:rPr lang="nl-NL" dirty="0" err="1">
                <a:ea typeface="+mn-ea"/>
                <a:cs typeface="+mn-cs"/>
              </a:rPr>
              <a:t>syndrome</a:t>
            </a:r>
            <a:r>
              <a:rPr lang="nl-NL" dirty="0">
                <a:ea typeface="+mn-ea"/>
                <a:cs typeface="+mn-cs"/>
              </a:rPr>
              <a:t>, coeliakie </a:t>
            </a:r>
            <a:r>
              <a:rPr lang="nl-NL" dirty="0" err="1">
                <a:ea typeface="+mn-ea"/>
                <a:cs typeface="+mn-cs"/>
              </a:rPr>
              <a:t>enz</a:t>
            </a:r>
            <a:r>
              <a:rPr lang="nl-NL" dirty="0">
                <a:ea typeface="+mn-ea"/>
                <a:cs typeface="+mn-cs"/>
              </a:rPr>
              <a:t>). Door de goede toegankelijkheid van de gezondheidzorg, screening van bepaalde aandoeningen en betere diagnostische mogelijkheden worden deze aandoeningen eerder herkend. Door specifieke voedingsadviezen (m.n. gericht op een verbetering van de darmgezondheid) voor deze doelgroep kunnen we via secundaire preventie verdere progressie naar ziekte voorkomen. </a:t>
            </a:r>
          </a:p>
          <a:p>
            <a:pPr>
              <a:defRPr/>
            </a:pPr>
            <a:endParaRPr lang="nl-NL" dirty="0">
              <a:ea typeface="+mn-ea"/>
              <a:cs typeface="+mn-cs"/>
            </a:endParaRPr>
          </a:p>
          <a:p>
            <a:pPr>
              <a:defRPr/>
            </a:pPr>
            <a:r>
              <a:rPr lang="nl-NL" dirty="0">
                <a:ea typeface="+mn-ea"/>
                <a:cs typeface="+mn-cs"/>
              </a:rPr>
              <a:t>In deze dia ziet u de samenhang tussen ziekte en darmgezondheid. Er is ook een duidelijk verband met de samenstelling en functie van het </a:t>
            </a:r>
            <a:r>
              <a:rPr lang="nl-NL" dirty="0" err="1">
                <a:ea typeface="+mn-ea"/>
                <a:cs typeface="+mn-cs"/>
              </a:rPr>
              <a:t>microbioom</a:t>
            </a:r>
            <a:r>
              <a:rPr lang="nl-NL" dirty="0">
                <a:ea typeface="+mn-ea"/>
                <a:cs typeface="+mn-cs"/>
              </a:rPr>
              <a:t> en de voeding. Andere </a:t>
            </a:r>
            <a:r>
              <a:rPr lang="nl-NL" dirty="0" err="1">
                <a:ea typeface="+mn-ea"/>
                <a:cs typeface="+mn-cs"/>
              </a:rPr>
              <a:t>life-style</a:t>
            </a:r>
            <a:r>
              <a:rPr lang="nl-NL" dirty="0">
                <a:ea typeface="+mn-ea"/>
                <a:cs typeface="+mn-cs"/>
              </a:rPr>
              <a:t> factoren als bewegen, roken, alcohol zijn ook belangrijk maar in het kader van de tijd laat ik deze vandaag buiten beschouwing. De darmgezondheid wordt vooral bepaald door de balans tussen afweer en tolerantie en absorptie en </a:t>
            </a:r>
            <a:r>
              <a:rPr lang="nl-NL" dirty="0" err="1">
                <a:ea typeface="+mn-ea"/>
                <a:cs typeface="+mn-cs"/>
              </a:rPr>
              <a:t>barriere</a:t>
            </a:r>
            <a:r>
              <a:rPr lang="nl-NL" dirty="0">
                <a:ea typeface="+mn-ea"/>
                <a:cs typeface="+mn-cs"/>
              </a:rPr>
              <a:t>. Deze balans wordt </a:t>
            </a:r>
            <a:r>
              <a:rPr lang="nl-NL" dirty="0" err="1">
                <a:ea typeface="+mn-ea"/>
                <a:cs typeface="+mn-cs"/>
              </a:rPr>
              <a:t>beinvloedt</a:t>
            </a:r>
            <a:r>
              <a:rPr lang="nl-NL" dirty="0">
                <a:ea typeface="+mn-ea"/>
                <a:cs typeface="+mn-cs"/>
              </a:rPr>
              <a:t> door het </a:t>
            </a:r>
            <a:r>
              <a:rPr lang="nl-NL" dirty="0" err="1">
                <a:ea typeface="+mn-ea"/>
                <a:cs typeface="+mn-cs"/>
              </a:rPr>
              <a:t>microbioom</a:t>
            </a:r>
            <a:r>
              <a:rPr lang="nl-NL" dirty="0">
                <a:ea typeface="+mn-ea"/>
                <a:cs typeface="+mn-cs"/>
              </a:rPr>
              <a:t> en de voeding die we nuttigen. Disbalans in de darm kan leiden tot ziekte terwijl ziekte ook een effect op het functioneren van de darm heeft. </a:t>
            </a:r>
          </a:p>
          <a:p>
            <a:pPr>
              <a:defRPr/>
            </a:pPr>
            <a:r>
              <a:rPr lang="nl-NL" dirty="0">
                <a:ea typeface="+mn-ea"/>
                <a:cs typeface="+mn-cs"/>
              </a:rPr>
              <a:t> </a:t>
            </a:r>
          </a:p>
          <a:p>
            <a:pPr>
              <a:defRPr/>
            </a:pPr>
            <a:r>
              <a:rPr lang="nl-NL" dirty="0">
                <a:ea typeface="+mn-ea"/>
                <a:cs typeface="+mn-cs"/>
              </a:rPr>
              <a:t> </a:t>
            </a:r>
          </a:p>
        </p:txBody>
      </p:sp>
      <p:sp>
        <p:nvSpPr>
          <p:cNvPr id="39939"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B7489-087B-2043-A5B2-22580E040A4A}" type="slidenum">
              <a:rPr lang="nl-NL" sz="1200"/>
              <a:pPr eaLnBrk="1" hangingPunct="1"/>
              <a:t>8</a:t>
            </a:fld>
            <a:endParaRPr lang="nl-N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73470F-B41E-624D-A19C-4DF9A9F3EADD}" type="slidenum">
              <a:rPr lang="nl-NL"/>
              <a:pPr>
                <a:defRPr/>
              </a:pPr>
              <a:t>10</a:t>
            </a:fld>
            <a:endParaRPr lang="nl-NL"/>
          </a:p>
        </p:txBody>
      </p:sp>
      <p:sp>
        <p:nvSpPr>
          <p:cNvPr id="60418" name="Rectangle 2"/>
          <p:cNvSpPr>
            <a:spLocks noGrp="1" noRot="1" noChangeAspect="1" noChangeArrowheads="1" noTextEdit="1"/>
          </p:cNvSpPr>
          <p:nvPr>
            <p:ph type="sldImg"/>
          </p:nvPr>
        </p:nvSpPr>
        <p:spPr>
          <a:xfrm>
            <a:off x="685800" y="685800"/>
            <a:ext cx="5486400" cy="3429000"/>
          </a:xfrm>
          <a:ln/>
          <a:extLs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12875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ABFFD935-A2D0-E242-80D3-A249D01BC2AC}" type="slidenum">
              <a:rPr lang="en-US" smtClean="0"/>
              <a:pPr>
                <a:defRPr/>
              </a:pPr>
              <a:t>14</a:t>
            </a:fld>
            <a:endParaRPr lang="en-US"/>
          </a:p>
        </p:txBody>
      </p:sp>
    </p:spTree>
    <p:extLst>
      <p:ext uri="{BB962C8B-B14F-4D97-AF65-F5344CB8AC3E}">
        <p14:creationId xmlns:p14="http://schemas.microsoft.com/office/powerpoint/2010/main" val="410833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wil ik een hele gangbare casus presenteren.</a:t>
            </a:r>
            <a:r>
              <a:rPr lang="nl-NL" baseline="0" dirty="0"/>
              <a:t> Bij het bevolkingsonderzoek op darmkanker blijkt een 67 jarige </a:t>
            </a:r>
            <a:r>
              <a:rPr lang="nl-NL" baseline="0" dirty="0" err="1"/>
              <a:t>patient</a:t>
            </a:r>
            <a:r>
              <a:rPr lang="nl-NL" baseline="0" dirty="0"/>
              <a:t> bloed in de ontlasting te hebben. Hij schrikt hiervan maar wil zijn kop niet in het zand steken. Via de gebruikelijke procedure krijgt hij een colonoscopie met het hier gedemonstreerde resultaat, darmkanker. Ernaast ziet u ter vergelijking een foto van een normale darm. De diagnose wordt met de patiënt en echtgenote besproken. Ze schrikken enorm en hun wereld staat in een slag op zijn kop. De volgende dag hebben ze een gesprek met de </a:t>
            </a:r>
            <a:r>
              <a:rPr lang="nl-NL" baseline="0" dirty="0" err="1"/>
              <a:t>coloncare</a:t>
            </a:r>
            <a:r>
              <a:rPr lang="nl-NL" baseline="0" dirty="0"/>
              <a:t> verpleegkundige. Deze legt de situatie nog eens rustig uit. Binnen een week wordt aanvullend stageringsonderzoek gedaan en er blijken geen uitzaaiingen te zijn. Gelukkig lijkt de tumor chirurgisch goed behandelbaar. </a:t>
            </a:r>
            <a:r>
              <a:rPr lang="nl-NL" baseline="0" dirty="0" err="1"/>
              <a:t>Hr</a:t>
            </a:r>
            <a:r>
              <a:rPr lang="nl-NL" baseline="0" dirty="0"/>
              <a:t> en </a:t>
            </a:r>
            <a:r>
              <a:rPr lang="nl-NL" baseline="0" dirty="0" err="1"/>
              <a:t>Mw</a:t>
            </a:r>
            <a:r>
              <a:rPr lang="nl-NL" baseline="0" dirty="0"/>
              <a:t> Janssen hebben veel gesproken met elkaar maar ze hebben nog een aantal vragen. Natuurlijk over de tumor, de behandeling en de prognose maar ook over voeding en lifestylefactoren. De belangrijkste vragen zijn: </a:t>
            </a:r>
          </a:p>
          <a:p>
            <a:pPr marL="228600" indent="-228600">
              <a:buFont typeface="+mj-lt"/>
              <a:buAutoNum type="arabicPeriod"/>
            </a:pPr>
            <a:r>
              <a:rPr lang="nl-NL" baseline="0" dirty="0"/>
              <a:t>Hoe moet ik me voorbereiden op de operatie?</a:t>
            </a:r>
          </a:p>
          <a:p>
            <a:pPr marL="228600" indent="-228600">
              <a:buFont typeface="+mj-lt"/>
              <a:buAutoNum type="arabicPeriod"/>
            </a:pPr>
            <a:r>
              <a:rPr lang="nl-NL" baseline="0" dirty="0"/>
              <a:t>Hoe kan ik recidief poliepen of darmkanker in de toekomst voorkomen?</a:t>
            </a:r>
          </a:p>
          <a:p>
            <a:pPr marL="0" indent="0">
              <a:buFont typeface="+mj-lt"/>
              <a:buNone/>
            </a:pPr>
            <a:endParaRPr lang="nl-NL" baseline="0" dirty="0"/>
          </a:p>
          <a:p>
            <a:pPr marL="0" indent="0">
              <a:buFont typeface="+mj-lt"/>
              <a:buNone/>
            </a:pPr>
            <a:r>
              <a:rPr lang="nl-NL" baseline="0" dirty="0"/>
              <a:t>Zeer terechte en relevante vragen. In de volgende dia’s wil ik u laten zien hoe de huidige gang van zaken is en hoe we het graag willen hebben in de toekomst.  </a:t>
            </a:r>
          </a:p>
          <a:p>
            <a:pPr marL="0" indent="0">
              <a:buFont typeface="+mj-lt"/>
              <a:buNone/>
            </a:pPr>
            <a:endParaRPr lang="nl-NL" baseline="0" dirty="0"/>
          </a:p>
          <a:p>
            <a:pPr marL="0" indent="0">
              <a:buFont typeface="+mj-lt"/>
              <a:buNone/>
            </a:pPr>
            <a:r>
              <a:rPr lang="nl-NL" baseline="0" dirty="0"/>
              <a:t>Nieuwe DIA</a:t>
            </a:r>
            <a:endParaRPr lang="nl-NL" dirty="0"/>
          </a:p>
        </p:txBody>
      </p:sp>
      <p:sp>
        <p:nvSpPr>
          <p:cNvPr id="4" name="Tijdelijke aanduiding voor dianummer 3"/>
          <p:cNvSpPr>
            <a:spLocks noGrp="1"/>
          </p:cNvSpPr>
          <p:nvPr>
            <p:ph type="sldNum" sz="quarter" idx="10"/>
          </p:nvPr>
        </p:nvSpPr>
        <p:spPr/>
        <p:txBody>
          <a:bodyPr/>
          <a:lstStyle/>
          <a:p>
            <a:fld id="{7D947A0D-0D13-4A4F-B917-79EAD12F20CC}" type="slidenum">
              <a:rPr lang="nl-NL" smtClean="0"/>
              <a:pPr/>
              <a:t>18</a:t>
            </a:fld>
            <a:endParaRPr lang="nl-NL"/>
          </a:p>
        </p:txBody>
      </p:sp>
    </p:spTree>
    <p:extLst>
      <p:ext uri="{BB962C8B-B14F-4D97-AF65-F5344CB8AC3E}">
        <p14:creationId xmlns:p14="http://schemas.microsoft.com/office/powerpoint/2010/main" val="393999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p:spPr>
        <p:txBody>
          <a:bodyPr/>
          <a:lstStyle/>
          <a:p>
            <a:pPr>
              <a:lnSpc>
                <a:spcPct val="120000"/>
              </a:lnSpc>
            </a:pPr>
            <a:r>
              <a:rPr lang="nl-NL" sz="1600" noProof="0" dirty="0"/>
              <a:t>Door Miranda </a:t>
            </a:r>
            <a:r>
              <a:rPr lang="nl-NL" sz="1600" noProof="0" dirty="0" err="1"/>
              <a:t>Moeling</a:t>
            </a:r>
            <a:r>
              <a:rPr lang="nl-NL" sz="1600" noProof="0" dirty="0"/>
              <a:t> werd</a:t>
            </a:r>
            <a:r>
              <a:rPr lang="nl-NL" sz="1600" baseline="0" noProof="0" dirty="0"/>
              <a:t> in </a:t>
            </a:r>
            <a:r>
              <a:rPr lang="nl-NL" sz="1600" noProof="0" dirty="0"/>
              <a:t>ons ziekenhuis een pilot studie gedaan onder 135 electieve operatie patiënten. De belangrijkste resultaten toonden een gemiddelde vastentijd van 14,5 uur voor vast voedsel. Patiënten zijn gemiddeld 6 uur nuchter voor een drankje. Slechts 28% van de patiënten geconsumeerde een koolhydraat drankje als laatste drankje. De meerderheid nam water. Deze niet-optimale situatie is hetzelfde voor andere ziekenhuizen en voor een belangrijk deel het gevolg van nachtrust. Vraag is natuurlijk wat is belangrijker goede nachtrust</a:t>
            </a:r>
            <a:r>
              <a:rPr lang="nl-NL" sz="1600" baseline="0" noProof="0" dirty="0"/>
              <a:t> of eten?</a:t>
            </a:r>
            <a:endParaRPr lang="nl-NL" sz="1600" noProof="0" dirty="0"/>
          </a:p>
          <a:p>
            <a:pPr>
              <a:lnSpc>
                <a:spcPct val="120000"/>
              </a:lnSpc>
            </a:pPr>
            <a:endParaRPr lang="nl-NL" sz="1600"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B54914-77ED-CE45-BEB0-21F5BB9671D9}"/>
              </a:ext>
            </a:extLst>
          </p:cNvPr>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E22608F7-6B01-2340-81EC-4B57E1261F89}" type="slidenum">
              <a:rPr lang="en-US" altLang="nl-NL" sz="1200">
                <a:solidFill>
                  <a:srgbClr val="000000"/>
                </a:solidFill>
                <a:latin typeface="Times New Roman" panose="02020603050405020304" pitchFamily="18" charset="0"/>
              </a:rPr>
              <a:pPr eaLnBrk="1" hangingPunct="1"/>
              <a:t>22</a:t>
            </a:fld>
            <a:endParaRPr lang="en-US" altLang="nl-NL" sz="1200">
              <a:solidFill>
                <a:srgbClr val="000000"/>
              </a:solidFill>
              <a:latin typeface="Times New Roman" panose="02020603050405020304" pitchFamily="18" charset="0"/>
            </a:endParaRPr>
          </a:p>
        </p:txBody>
      </p:sp>
      <p:sp>
        <p:nvSpPr>
          <p:cNvPr id="39937" name="Text Box 1">
            <a:extLst>
              <a:ext uri="{FF2B5EF4-FFF2-40B4-BE49-F238E27FC236}">
                <a16:creationId xmlns:a16="http://schemas.microsoft.com/office/drawing/2014/main" id="{FB8783EB-339B-5E45-96E1-91CC964E2DEE}"/>
              </a:ext>
            </a:extLst>
          </p:cNvPr>
          <p:cNvSpPr txBox="1">
            <a:spLocks noGrp="1" noRot="1" noChangeAspect="1" noChangeArrowheads="1"/>
          </p:cNvSpPr>
          <p:nvPr>
            <p:ph type="sldImg"/>
          </p:nvPr>
        </p:nvSpPr>
        <p:spPr>
          <a:xfrm>
            <a:off x="1143000" y="685800"/>
            <a:ext cx="4572000" cy="342900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9938" name="Text Box 2">
            <a:extLst>
              <a:ext uri="{FF2B5EF4-FFF2-40B4-BE49-F238E27FC236}">
                <a16:creationId xmlns:a16="http://schemas.microsoft.com/office/drawing/2014/main" id="{77BBDAE9-BFED-C846-A6C3-934DCFEA9B32}"/>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nl-N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CED779-599B-8343-8FC6-74C6224562D0}"/>
              </a:ext>
            </a:extLst>
          </p:cNvPr>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fld id="{3DE93028-9CC7-1D41-907B-83A29A24BC93}" type="slidenum">
              <a:rPr lang="en-US" altLang="nl-NL" sz="1200">
                <a:solidFill>
                  <a:srgbClr val="000000"/>
                </a:solidFill>
                <a:latin typeface="Times New Roman" panose="02020603050405020304" pitchFamily="18" charset="0"/>
              </a:rPr>
              <a:pPr eaLnBrk="1" hangingPunct="1"/>
              <a:t>23</a:t>
            </a:fld>
            <a:endParaRPr lang="en-US" altLang="nl-NL" sz="1200">
              <a:solidFill>
                <a:srgbClr val="000000"/>
              </a:solidFill>
              <a:latin typeface="Times New Roman" panose="02020603050405020304" pitchFamily="18" charset="0"/>
            </a:endParaRPr>
          </a:p>
        </p:txBody>
      </p:sp>
      <p:sp>
        <p:nvSpPr>
          <p:cNvPr id="40961" name="Text Box 1">
            <a:extLst>
              <a:ext uri="{FF2B5EF4-FFF2-40B4-BE49-F238E27FC236}">
                <a16:creationId xmlns:a16="http://schemas.microsoft.com/office/drawing/2014/main" id="{AFC55CED-0E23-F44A-8737-14A3FD09AC90}"/>
              </a:ext>
            </a:extLst>
          </p:cNvPr>
          <p:cNvSpPr txBox="1">
            <a:spLocks noGrp="1" noRot="1" noChangeAspect="1" noChangeArrowheads="1"/>
          </p:cNvSpPr>
          <p:nvPr>
            <p:ph type="sldImg"/>
          </p:nvPr>
        </p:nvSpPr>
        <p:spPr>
          <a:xfrm>
            <a:off x="1143000" y="685800"/>
            <a:ext cx="4572000" cy="342900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2" name="Text Box 2">
            <a:extLst>
              <a:ext uri="{FF2B5EF4-FFF2-40B4-BE49-F238E27FC236}">
                <a16:creationId xmlns:a16="http://schemas.microsoft.com/office/drawing/2014/main" id="{56340E5B-1BE5-E249-82E6-C63F00B5F7D5}"/>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nl-N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Op </a:t>
            </a:r>
            <a:r>
              <a:rPr lang="en-GB" dirty="0" err="1"/>
              <a:t>deze</a:t>
            </a:r>
            <a:r>
              <a:rPr lang="en-GB" dirty="0"/>
              <a:t> </a:t>
            </a:r>
            <a:r>
              <a:rPr lang="en-GB" dirty="0" err="1"/>
              <a:t>dia</a:t>
            </a:r>
            <a:r>
              <a:rPr lang="en-GB" dirty="0"/>
              <a:t> </a:t>
            </a:r>
            <a:r>
              <a:rPr lang="en-GB" dirty="0" err="1"/>
              <a:t>geef</a:t>
            </a:r>
            <a:r>
              <a:rPr lang="en-GB" dirty="0"/>
              <a:t> </a:t>
            </a:r>
            <a:r>
              <a:rPr lang="en-GB" dirty="0" err="1"/>
              <a:t>ik</a:t>
            </a:r>
            <a:r>
              <a:rPr lang="en-GB" dirty="0"/>
              <a:t> de </a:t>
            </a:r>
            <a:r>
              <a:rPr lang="en-GB" dirty="0" err="1"/>
              <a:t>nadelige</a:t>
            </a:r>
            <a:r>
              <a:rPr lang="en-GB" dirty="0"/>
              <a:t> </a:t>
            </a:r>
            <a:r>
              <a:rPr lang="en-GB" dirty="0" err="1"/>
              <a:t>effecten</a:t>
            </a:r>
            <a:r>
              <a:rPr lang="en-GB" dirty="0"/>
              <a:t> van </a:t>
            </a:r>
            <a:r>
              <a:rPr lang="en-GB" dirty="0" err="1"/>
              <a:t>vaste</a:t>
            </a:r>
            <a:r>
              <a:rPr lang="en-GB" baseline="0" dirty="0" err="1"/>
              <a:t>n</a:t>
            </a:r>
            <a:r>
              <a:rPr lang="en-GB" baseline="0" dirty="0"/>
              <a:t> </a:t>
            </a:r>
            <a:r>
              <a:rPr lang="en-GB" baseline="0" dirty="0" err="1"/>
              <a:t>weer</a:t>
            </a:r>
            <a:r>
              <a:rPr lang="en-GB" baseline="0" dirty="0"/>
              <a:t>. </a:t>
            </a:r>
            <a:r>
              <a:rPr lang="en-GB" baseline="0" dirty="0" err="1"/>
              <a:t>Bij</a:t>
            </a:r>
            <a:r>
              <a:rPr lang="en-GB" baseline="0" dirty="0"/>
              <a:t> </a:t>
            </a:r>
            <a:r>
              <a:rPr lang="en-GB" baseline="0" dirty="0" err="1"/>
              <a:t>langdurig</a:t>
            </a:r>
            <a:r>
              <a:rPr lang="en-GB" baseline="0" dirty="0"/>
              <a:t> </a:t>
            </a:r>
            <a:r>
              <a:rPr lang="en-GB" baseline="0" dirty="0" err="1"/>
              <a:t>vasten</a:t>
            </a:r>
            <a:r>
              <a:rPr lang="en-GB" baseline="0" dirty="0"/>
              <a:t> en </a:t>
            </a:r>
            <a:r>
              <a:rPr lang="en-GB" baseline="0" dirty="0" err="1"/>
              <a:t>metabole</a:t>
            </a:r>
            <a:r>
              <a:rPr lang="en-GB" baseline="0" dirty="0"/>
              <a:t> stress door de </a:t>
            </a:r>
            <a:r>
              <a:rPr lang="en-GB" baseline="0" dirty="0" err="1"/>
              <a:t>operatie</a:t>
            </a:r>
            <a:r>
              <a:rPr lang="en-GB" baseline="0" dirty="0"/>
              <a:t> </a:t>
            </a:r>
            <a:r>
              <a:rPr lang="en-GB" baseline="0" dirty="0" err="1"/>
              <a:t>zien</a:t>
            </a:r>
            <a:r>
              <a:rPr lang="en-GB" baseline="0" dirty="0"/>
              <a:t> we </a:t>
            </a:r>
            <a:r>
              <a:rPr lang="en-GB" baseline="0" dirty="0" err="1"/>
              <a:t>een</a:t>
            </a:r>
            <a:r>
              <a:rPr lang="en-GB" baseline="0" dirty="0"/>
              <a:t> </a:t>
            </a:r>
            <a:r>
              <a:rPr lang="en-GB" baseline="0" dirty="0" err="1"/>
              <a:t>afname</a:t>
            </a:r>
            <a:r>
              <a:rPr lang="en-GB" baseline="0" dirty="0"/>
              <a:t> van </a:t>
            </a:r>
            <a:r>
              <a:rPr lang="en-GB" baseline="0" dirty="0" err="1"/>
              <a:t>spiereiwit</a:t>
            </a:r>
            <a:r>
              <a:rPr lang="en-GB" baseline="0" dirty="0"/>
              <a:t>, </a:t>
            </a:r>
            <a:r>
              <a:rPr lang="en-GB" baseline="0" dirty="0" err="1"/>
              <a:t>ook</a:t>
            </a:r>
            <a:r>
              <a:rPr lang="en-GB" baseline="0" dirty="0"/>
              <a:t> van </a:t>
            </a:r>
            <a:r>
              <a:rPr lang="en-GB" baseline="0" dirty="0" err="1"/>
              <a:t>middenrif</a:t>
            </a:r>
            <a:r>
              <a:rPr lang="en-GB" baseline="0" dirty="0"/>
              <a:t>, hart en </a:t>
            </a:r>
            <a:r>
              <a:rPr lang="en-GB" baseline="0" dirty="0" err="1"/>
              <a:t>thoraxspieren</a:t>
            </a:r>
            <a:r>
              <a:rPr lang="en-GB" baseline="0" dirty="0"/>
              <a:t>. Door </a:t>
            </a:r>
            <a:r>
              <a:rPr lang="en-GB" baseline="0" dirty="0" err="1"/>
              <a:t>een</a:t>
            </a:r>
            <a:r>
              <a:rPr lang="en-GB" baseline="0" dirty="0"/>
              <a:t> </a:t>
            </a:r>
            <a:r>
              <a:rPr lang="en-GB" baseline="0" dirty="0" err="1"/>
              <a:t>tekort</a:t>
            </a:r>
            <a:r>
              <a:rPr lang="en-GB" baseline="0" dirty="0"/>
              <a:t> </a:t>
            </a:r>
            <a:r>
              <a:rPr lang="en-GB" baseline="0" dirty="0" err="1"/>
              <a:t>aan</a:t>
            </a:r>
            <a:r>
              <a:rPr lang="en-GB" baseline="0" dirty="0"/>
              <a:t> </a:t>
            </a:r>
            <a:r>
              <a:rPr lang="en-GB" baseline="0" dirty="0" err="1"/>
              <a:t>vocht</a:t>
            </a:r>
            <a:r>
              <a:rPr lang="en-GB" baseline="0" dirty="0"/>
              <a:t> </a:t>
            </a:r>
            <a:r>
              <a:rPr lang="en-GB" baseline="0" dirty="0" err="1"/>
              <a:t>voor</a:t>
            </a:r>
            <a:r>
              <a:rPr lang="en-GB" baseline="0" dirty="0"/>
              <a:t> de </a:t>
            </a:r>
            <a:r>
              <a:rPr lang="en-GB" baseline="0" dirty="0" err="1"/>
              <a:t>operatie</a:t>
            </a:r>
            <a:r>
              <a:rPr lang="en-GB" baseline="0" dirty="0"/>
              <a:t> </a:t>
            </a:r>
            <a:r>
              <a:rPr lang="en-GB" baseline="0" dirty="0" err="1"/>
              <a:t>kan</a:t>
            </a:r>
            <a:r>
              <a:rPr lang="en-GB" baseline="0" dirty="0"/>
              <a:t> </a:t>
            </a:r>
            <a:r>
              <a:rPr lang="en-GB" baseline="0" dirty="0" err="1"/>
              <a:t>tijdens</a:t>
            </a:r>
            <a:r>
              <a:rPr lang="en-GB" baseline="0" dirty="0"/>
              <a:t> de </a:t>
            </a:r>
            <a:r>
              <a:rPr lang="en-GB" baseline="0" dirty="0" err="1"/>
              <a:t>narcose</a:t>
            </a:r>
            <a:r>
              <a:rPr lang="en-GB" baseline="0" dirty="0"/>
              <a:t> </a:t>
            </a:r>
            <a:r>
              <a:rPr lang="en-GB" baseline="0" dirty="0" err="1"/>
              <a:t>een</a:t>
            </a:r>
            <a:r>
              <a:rPr lang="en-GB" baseline="0" dirty="0"/>
              <a:t> </a:t>
            </a:r>
            <a:r>
              <a:rPr lang="en-GB" baseline="0" dirty="0" err="1"/>
              <a:t>lage</a:t>
            </a:r>
            <a:r>
              <a:rPr lang="en-GB" baseline="0" dirty="0"/>
              <a:t> </a:t>
            </a:r>
            <a:r>
              <a:rPr lang="en-GB" baseline="0" dirty="0" err="1"/>
              <a:t>bloeddruk</a:t>
            </a:r>
            <a:r>
              <a:rPr lang="en-GB" baseline="0" dirty="0"/>
              <a:t> </a:t>
            </a:r>
            <a:r>
              <a:rPr lang="en-GB" baseline="0" dirty="0" err="1"/>
              <a:t>ontstaan</a:t>
            </a:r>
            <a:r>
              <a:rPr lang="en-GB" baseline="0" dirty="0"/>
              <a:t> </a:t>
            </a:r>
            <a:r>
              <a:rPr lang="en-GB" baseline="0" dirty="0" err="1"/>
              <a:t>wat</a:t>
            </a:r>
            <a:r>
              <a:rPr lang="en-GB" baseline="0" dirty="0"/>
              <a:t> </a:t>
            </a:r>
            <a:r>
              <a:rPr lang="en-GB" baseline="0" dirty="0" err="1"/>
              <a:t>negatieve</a:t>
            </a:r>
            <a:r>
              <a:rPr lang="en-GB" baseline="0" dirty="0"/>
              <a:t> </a:t>
            </a:r>
            <a:r>
              <a:rPr lang="en-GB" baseline="0" dirty="0" err="1"/>
              <a:t>gevolgen</a:t>
            </a:r>
            <a:r>
              <a:rPr lang="en-GB" baseline="0" dirty="0"/>
              <a:t> </a:t>
            </a:r>
            <a:r>
              <a:rPr lang="en-GB" baseline="0" dirty="0" err="1"/>
              <a:t>kan</a:t>
            </a:r>
            <a:r>
              <a:rPr lang="en-GB" baseline="0" dirty="0"/>
              <a:t> </a:t>
            </a:r>
            <a:r>
              <a:rPr lang="en-GB" baseline="0" dirty="0" err="1"/>
              <a:t>hebben</a:t>
            </a:r>
            <a:r>
              <a:rPr lang="en-GB" baseline="0" dirty="0"/>
              <a:t> </a:t>
            </a:r>
            <a:r>
              <a:rPr lang="en-GB" baseline="0" dirty="0" err="1"/>
              <a:t>voor</a:t>
            </a:r>
            <a:r>
              <a:rPr lang="en-GB" baseline="0" dirty="0"/>
              <a:t> de </a:t>
            </a:r>
            <a:r>
              <a:rPr lang="en-GB" baseline="0" dirty="0" err="1"/>
              <a:t>lichaamsdoorbloeding</a:t>
            </a:r>
            <a:r>
              <a:rPr lang="en-GB" baseline="0" dirty="0"/>
              <a:t>. </a:t>
            </a:r>
            <a:r>
              <a:rPr lang="en-GB" baseline="0" dirty="0" err="1"/>
              <a:t>Patienten</a:t>
            </a:r>
            <a:r>
              <a:rPr lang="en-GB" baseline="0" dirty="0"/>
              <a:t> die </a:t>
            </a:r>
            <a:r>
              <a:rPr lang="en-GB" baseline="0" dirty="0" err="1"/>
              <a:t>langer</a:t>
            </a:r>
            <a:r>
              <a:rPr lang="en-GB" baseline="0" dirty="0"/>
              <a:t> </a:t>
            </a:r>
            <a:r>
              <a:rPr lang="en-GB" baseline="0" dirty="0" err="1"/>
              <a:t>gevast</a:t>
            </a:r>
            <a:r>
              <a:rPr lang="en-GB" baseline="0" dirty="0"/>
              <a:t> </a:t>
            </a:r>
            <a:r>
              <a:rPr lang="en-GB" baseline="0" dirty="0" err="1"/>
              <a:t>hebben</a:t>
            </a:r>
            <a:r>
              <a:rPr lang="en-GB" baseline="0" dirty="0"/>
              <a:t> </a:t>
            </a:r>
            <a:r>
              <a:rPr lang="en-GB" baseline="0" dirty="0" err="1"/>
              <a:t>voor</a:t>
            </a:r>
            <a:r>
              <a:rPr lang="en-GB" baseline="0" dirty="0"/>
              <a:t> de </a:t>
            </a:r>
            <a:r>
              <a:rPr lang="en-GB" baseline="0" dirty="0" err="1"/>
              <a:t>operatie</a:t>
            </a:r>
            <a:r>
              <a:rPr lang="en-GB" baseline="0" dirty="0"/>
              <a:t> </a:t>
            </a:r>
            <a:r>
              <a:rPr lang="en-GB" baseline="0" dirty="0" err="1"/>
              <a:t>zien</a:t>
            </a:r>
            <a:r>
              <a:rPr lang="en-GB" baseline="0" dirty="0"/>
              <a:t> </a:t>
            </a:r>
            <a:r>
              <a:rPr lang="en-GB" baseline="0" dirty="0" err="1"/>
              <a:t>na</a:t>
            </a:r>
            <a:r>
              <a:rPr lang="en-GB" baseline="0" dirty="0"/>
              <a:t> de </a:t>
            </a:r>
            <a:r>
              <a:rPr lang="en-GB" baseline="0" dirty="0" err="1"/>
              <a:t>opratie</a:t>
            </a:r>
            <a:r>
              <a:rPr lang="en-GB" baseline="0" dirty="0"/>
              <a:t> </a:t>
            </a:r>
            <a:r>
              <a:rPr lang="en-GB" baseline="0" dirty="0" err="1"/>
              <a:t>vaker</a:t>
            </a:r>
            <a:r>
              <a:rPr lang="en-GB" baseline="0" dirty="0"/>
              <a:t> </a:t>
            </a:r>
            <a:r>
              <a:rPr lang="en-GB" baseline="0" dirty="0" err="1"/>
              <a:t>misselijk</a:t>
            </a:r>
            <a:r>
              <a:rPr lang="en-GB" baseline="0" dirty="0"/>
              <a:t> en </a:t>
            </a:r>
            <a:r>
              <a:rPr lang="en-GB" baseline="0" dirty="0" err="1"/>
              <a:t>hebben</a:t>
            </a:r>
            <a:r>
              <a:rPr lang="en-GB" baseline="0" dirty="0"/>
              <a:t> </a:t>
            </a:r>
            <a:r>
              <a:rPr lang="en-GB" baseline="0" dirty="0" err="1"/>
              <a:t>vaker</a:t>
            </a:r>
            <a:r>
              <a:rPr lang="en-GB" baseline="0" dirty="0"/>
              <a:t> </a:t>
            </a:r>
            <a:r>
              <a:rPr lang="en-GB" baseline="0" dirty="0" err="1"/>
              <a:t>een</a:t>
            </a:r>
            <a:r>
              <a:rPr lang="en-GB" baseline="0" dirty="0"/>
              <a:t> </a:t>
            </a:r>
            <a:r>
              <a:rPr lang="en-GB" baseline="0" dirty="0" err="1"/>
              <a:t>onbehagelijk</a:t>
            </a:r>
            <a:r>
              <a:rPr lang="en-GB" baseline="0" dirty="0"/>
              <a:t> </a:t>
            </a:r>
            <a:r>
              <a:rPr lang="en-GB" baseline="0" dirty="0" err="1"/>
              <a:t>gevoel</a:t>
            </a:r>
            <a:r>
              <a:rPr lang="en-GB" baseline="0" dirty="0"/>
              <a:t>. </a:t>
            </a:r>
            <a:r>
              <a:rPr lang="en-GB" baseline="0" dirty="0" err="1"/>
              <a:t>Andere</a:t>
            </a:r>
            <a:r>
              <a:rPr lang="en-GB" baseline="0" dirty="0"/>
              <a:t> </a:t>
            </a:r>
            <a:r>
              <a:rPr lang="en-GB" baseline="0" dirty="0" err="1"/>
              <a:t>belangrijke</a:t>
            </a:r>
            <a:r>
              <a:rPr lang="en-GB" baseline="0" dirty="0"/>
              <a:t> </a:t>
            </a:r>
            <a:r>
              <a:rPr lang="en-GB" baseline="0" dirty="0" err="1"/>
              <a:t>fysiologische</a:t>
            </a:r>
            <a:r>
              <a:rPr lang="en-GB" baseline="0" dirty="0"/>
              <a:t> </a:t>
            </a:r>
            <a:r>
              <a:rPr lang="en-GB" baseline="0" dirty="0" err="1"/>
              <a:t>verandering</a:t>
            </a:r>
            <a:r>
              <a:rPr lang="en-GB" baseline="0" dirty="0"/>
              <a:t> </a:t>
            </a:r>
            <a:r>
              <a:rPr lang="en-GB" baseline="0" dirty="0" err="1"/>
              <a:t>bestaan</a:t>
            </a:r>
            <a:r>
              <a:rPr lang="en-GB" baseline="0" dirty="0"/>
              <a:t> </a:t>
            </a:r>
            <a:r>
              <a:rPr lang="en-GB" baseline="0" dirty="0" err="1"/>
              <a:t>uit</a:t>
            </a:r>
            <a:r>
              <a:rPr lang="en-GB" baseline="0" dirty="0"/>
              <a:t> </a:t>
            </a:r>
            <a:r>
              <a:rPr lang="en-GB" baseline="0" dirty="0" err="1"/>
              <a:t>een</a:t>
            </a:r>
            <a:r>
              <a:rPr lang="en-GB" baseline="0" dirty="0"/>
              <a:t> </a:t>
            </a:r>
            <a:r>
              <a:rPr lang="en-GB" baseline="0" dirty="0" err="1"/>
              <a:t>afname</a:t>
            </a:r>
            <a:r>
              <a:rPr lang="en-GB" baseline="0" dirty="0"/>
              <a:t> van de </a:t>
            </a:r>
            <a:r>
              <a:rPr lang="en-GB" baseline="0" dirty="0" err="1"/>
              <a:t>afweer</a:t>
            </a:r>
            <a:r>
              <a:rPr lang="en-GB" baseline="0" dirty="0"/>
              <a:t> </a:t>
            </a:r>
            <a:r>
              <a:rPr lang="en-GB" baseline="0" dirty="0" err="1"/>
              <a:t>doordat</a:t>
            </a:r>
            <a:r>
              <a:rPr lang="en-GB" baseline="0" dirty="0"/>
              <a:t> het </a:t>
            </a:r>
            <a:r>
              <a:rPr lang="en-GB" baseline="0" dirty="0" err="1"/>
              <a:t>immuunsysteem</a:t>
            </a:r>
            <a:r>
              <a:rPr lang="en-GB" baseline="0" dirty="0"/>
              <a:t> minder </a:t>
            </a:r>
            <a:r>
              <a:rPr lang="en-GB" baseline="0" dirty="0" err="1"/>
              <a:t>goed</a:t>
            </a:r>
            <a:r>
              <a:rPr lang="en-GB" baseline="0" dirty="0"/>
              <a:t> </a:t>
            </a:r>
            <a:r>
              <a:rPr lang="en-GB" baseline="0" dirty="0" err="1"/>
              <a:t>functioneert</a:t>
            </a:r>
            <a:r>
              <a:rPr lang="en-GB" baseline="0" dirty="0"/>
              <a:t> en </a:t>
            </a:r>
            <a:r>
              <a:rPr lang="en-GB" baseline="0" dirty="0" err="1"/>
              <a:t>een</a:t>
            </a:r>
            <a:r>
              <a:rPr lang="en-GB" baseline="0" dirty="0"/>
              <a:t> </a:t>
            </a:r>
            <a:r>
              <a:rPr lang="en-GB" baseline="0" dirty="0" err="1"/>
              <a:t>toename</a:t>
            </a:r>
            <a:r>
              <a:rPr lang="en-GB" baseline="0" dirty="0"/>
              <a:t> van de </a:t>
            </a:r>
            <a:r>
              <a:rPr lang="en-GB" baseline="0" dirty="0" err="1"/>
              <a:t>darmdoorlaatbaarheid</a:t>
            </a:r>
            <a:r>
              <a:rPr lang="en-GB" baseline="0" dirty="0"/>
              <a:t>. </a:t>
            </a:r>
            <a:r>
              <a:rPr lang="en-GB" dirty="0" err="1"/>
              <a:t>Daarnaast</a:t>
            </a:r>
            <a:r>
              <a:rPr lang="en-GB" dirty="0"/>
              <a:t> </a:t>
            </a:r>
            <a:r>
              <a:rPr lang="en-GB" dirty="0" err="1"/>
              <a:t>ontstaan</a:t>
            </a:r>
            <a:r>
              <a:rPr lang="en-GB" dirty="0"/>
              <a:t> </a:t>
            </a:r>
            <a:r>
              <a:rPr lang="en-GB" baseline="0" dirty="0" err="1"/>
              <a:t>bij</a:t>
            </a:r>
            <a:r>
              <a:rPr lang="en-GB" baseline="0" dirty="0"/>
              <a:t> </a:t>
            </a:r>
            <a:r>
              <a:rPr lang="en-GB" baseline="0" dirty="0" err="1"/>
              <a:t>darmchirurgie</a:t>
            </a:r>
            <a:r>
              <a:rPr lang="en-GB" baseline="0" dirty="0"/>
              <a:t> </a:t>
            </a:r>
            <a:r>
              <a:rPr lang="en-GB" dirty="0" err="1"/>
              <a:t>mechanische</a:t>
            </a:r>
            <a:r>
              <a:rPr lang="en-GB" dirty="0"/>
              <a:t> </a:t>
            </a:r>
            <a:r>
              <a:rPr lang="en-GB" dirty="0" err="1"/>
              <a:t>letsels</a:t>
            </a:r>
            <a:r>
              <a:rPr lang="en-GB" dirty="0"/>
              <a:t> van de </a:t>
            </a:r>
            <a:r>
              <a:rPr lang="en-GB" dirty="0" err="1"/>
              <a:t>darm</a:t>
            </a:r>
            <a:r>
              <a:rPr lang="en-GB" dirty="0"/>
              <a:t> en </a:t>
            </a:r>
            <a:r>
              <a:rPr lang="en-GB" dirty="0" err="1"/>
              <a:t>kan</a:t>
            </a:r>
            <a:r>
              <a:rPr lang="en-GB" dirty="0"/>
              <a:t> </a:t>
            </a:r>
            <a:r>
              <a:rPr lang="en-GB" dirty="0" err="1"/>
              <a:t>er</a:t>
            </a:r>
            <a:r>
              <a:rPr lang="en-GB" dirty="0"/>
              <a:t> </a:t>
            </a:r>
            <a:r>
              <a:rPr lang="en-GB" dirty="0" err="1"/>
              <a:t>mede</a:t>
            </a:r>
            <a:r>
              <a:rPr lang="en-GB" dirty="0"/>
              <a:t> door </a:t>
            </a:r>
            <a:r>
              <a:rPr lang="en-GB" dirty="0" err="1"/>
              <a:t>hypotensie</a:t>
            </a:r>
            <a:r>
              <a:rPr lang="en-GB" baseline="0" dirty="0"/>
              <a:t> </a:t>
            </a:r>
            <a:r>
              <a:rPr lang="en-GB" dirty="0" err="1"/>
              <a:t>sprake</a:t>
            </a:r>
            <a:r>
              <a:rPr lang="en-GB" dirty="0"/>
              <a:t> </a:t>
            </a:r>
            <a:r>
              <a:rPr lang="en-GB" dirty="0" err="1"/>
              <a:t>zijn</a:t>
            </a:r>
            <a:r>
              <a:rPr lang="en-GB" dirty="0"/>
              <a:t> van </a:t>
            </a:r>
            <a:r>
              <a:rPr lang="en-GB" dirty="0" err="1"/>
              <a:t>verminderde</a:t>
            </a:r>
            <a:r>
              <a:rPr lang="en-GB" dirty="0"/>
              <a:t> </a:t>
            </a:r>
            <a:r>
              <a:rPr lang="en-GB" dirty="0" err="1"/>
              <a:t>perfusie</a:t>
            </a:r>
            <a:r>
              <a:rPr lang="en-GB" dirty="0"/>
              <a:t> en </a:t>
            </a:r>
            <a:r>
              <a:rPr lang="en-GB" dirty="0" err="1"/>
              <a:t>oxygenatie</a:t>
            </a:r>
            <a:r>
              <a:rPr lang="en-GB" baseline="0" dirty="0"/>
              <a:t> </a:t>
            </a:r>
            <a:r>
              <a:rPr lang="en-GB" baseline="0" dirty="0" err="1"/>
              <a:t>waardoor</a:t>
            </a:r>
            <a:r>
              <a:rPr lang="en-GB" baseline="0" dirty="0"/>
              <a:t> de </a:t>
            </a:r>
            <a:r>
              <a:rPr lang="en-GB" dirty="0" err="1"/>
              <a:t>intestinale</a:t>
            </a:r>
            <a:r>
              <a:rPr lang="en-GB" dirty="0"/>
              <a:t> </a:t>
            </a:r>
            <a:r>
              <a:rPr lang="en-GB" dirty="0" err="1"/>
              <a:t>permeabiliteit</a:t>
            </a:r>
            <a:r>
              <a:rPr lang="en-GB" dirty="0"/>
              <a:t> </a:t>
            </a:r>
            <a:r>
              <a:rPr lang="en-GB" dirty="0" err="1"/>
              <a:t>verder</a:t>
            </a:r>
            <a:r>
              <a:rPr lang="en-GB" dirty="0"/>
              <a:t> </a:t>
            </a:r>
            <a:r>
              <a:rPr lang="en-GB" dirty="0" err="1"/>
              <a:t>kan</a:t>
            </a:r>
            <a:r>
              <a:rPr lang="en-GB" dirty="0"/>
              <a:t> </a:t>
            </a:r>
            <a:r>
              <a:rPr lang="en-GB" dirty="0" err="1"/>
              <a:t>toenemen</a:t>
            </a:r>
            <a:r>
              <a:rPr lang="en-GB" dirty="0"/>
              <a:t>. </a:t>
            </a:r>
            <a:r>
              <a:rPr lang="en-GB" dirty="0" err="1"/>
              <a:t>Insulineresistentie</a:t>
            </a:r>
            <a:r>
              <a:rPr lang="en-GB" dirty="0"/>
              <a:t> </a:t>
            </a:r>
            <a:r>
              <a:rPr lang="en-GB" dirty="0" err="1"/>
              <a:t>blijkt</a:t>
            </a:r>
            <a:r>
              <a:rPr lang="en-GB" dirty="0"/>
              <a:t> </a:t>
            </a:r>
            <a:r>
              <a:rPr lang="en-GB" dirty="0" err="1"/>
              <a:t>bij</a:t>
            </a:r>
            <a:r>
              <a:rPr lang="en-GB" dirty="0"/>
              <a:t> het </a:t>
            </a:r>
            <a:r>
              <a:rPr lang="en-GB" dirty="0" err="1"/>
              <a:t>postoperatieve</a:t>
            </a:r>
            <a:r>
              <a:rPr lang="en-GB" dirty="0"/>
              <a:t> </a:t>
            </a:r>
            <a:r>
              <a:rPr lang="en-GB" dirty="0" err="1"/>
              <a:t>herstel</a:t>
            </a:r>
            <a:r>
              <a:rPr lang="en-GB" dirty="0"/>
              <a:t> </a:t>
            </a:r>
            <a:r>
              <a:rPr lang="en-GB" dirty="0" err="1"/>
              <a:t>ook</a:t>
            </a:r>
            <a:r>
              <a:rPr lang="en-GB" dirty="0"/>
              <a:t> </a:t>
            </a:r>
            <a:r>
              <a:rPr lang="en-GB" dirty="0" err="1"/>
              <a:t>een</a:t>
            </a:r>
            <a:r>
              <a:rPr lang="en-GB" dirty="0"/>
              <a:t> </a:t>
            </a:r>
            <a:r>
              <a:rPr lang="en-GB" dirty="0" err="1"/>
              <a:t>belangrijke</a:t>
            </a:r>
            <a:r>
              <a:rPr lang="en-GB" dirty="0"/>
              <a:t> </a:t>
            </a:r>
            <a:r>
              <a:rPr lang="en-GB" dirty="0" err="1"/>
              <a:t>rol</a:t>
            </a:r>
            <a:r>
              <a:rPr lang="en-GB" dirty="0"/>
              <a:t> </a:t>
            </a:r>
            <a:r>
              <a:rPr lang="en-GB" dirty="0" err="1"/>
              <a:t>te</a:t>
            </a:r>
            <a:r>
              <a:rPr lang="en-GB" dirty="0"/>
              <a:t> </a:t>
            </a:r>
            <a:r>
              <a:rPr lang="en-GB" dirty="0" err="1"/>
              <a:t>spelen</a:t>
            </a:r>
            <a:r>
              <a:rPr lang="en-GB" dirty="0"/>
              <a:t>.</a:t>
            </a:r>
            <a:r>
              <a:rPr lang="en-GB" baseline="0" dirty="0"/>
              <a:t> </a:t>
            </a:r>
            <a:r>
              <a:rPr lang="en-GB" baseline="0" dirty="0" err="1"/>
              <a:t>Deze</a:t>
            </a:r>
            <a:r>
              <a:rPr lang="en-GB" baseline="0" dirty="0"/>
              <a:t> </a:t>
            </a:r>
            <a:r>
              <a:rPr lang="en-GB" baseline="0" dirty="0" err="1"/>
              <a:t>resistentie</a:t>
            </a:r>
            <a:r>
              <a:rPr lang="en-GB" baseline="0" dirty="0"/>
              <a:t> </a:t>
            </a:r>
            <a:r>
              <a:rPr lang="en-GB" baseline="0" dirty="0" err="1"/>
              <a:t>leidt</a:t>
            </a:r>
            <a:r>
              <a:rPr lang="en-GB" baseline="0" dirty="0"/>
              <a:t> tot </a:t>
            </a:r>
            <a:r>
              <a:rPr lang="en-GB" baseline="0" dirty="0" err="1"/>
              <a:t>hoge</a:t>
            </a:r>
            <a:r>
              <a:rPr lang="en-GB" baseline="0" dirty="0"/>
              <a:t> </a:t>
            </a:r>
            <a:r>
              <a:rPr lang="en-GB" baseline="0" dirty="0" err="1"/>
              <a:t>bloedsuikerspiegels</a:t>
            </a:r>
            <a:r>
              <a:rPr lang="en-GB" baseline="0" dirty="0"/>
              <a:t> en </a:t>
            </a:r>
            <a:r>
              <a:rPr lang="en-GB" dirty="0"/>
              <a:t>is </a:t>
            </a:r>
            <a:r>
              <a:rPr lang="en-GB" dirty="0" err="1"/>
              <a:t>een</a:t>
            </a:r>
            <a:r>
              <a:rPr lang="en-GB" dirty="0"/>
              <a:t> </a:t>
            </a:r>
            <a:r>
              <a:rPr lang="en-GB" dirty="0" err="1"/>
              <a:t>onafhankelijke</a:t>
            </a:r>
            <a:r>
              <a:rPr lang="en-GB" dirty="0"/>
              <a:t> factor van </a:t>
            </a:r>
            <a:r>
              <a:rPr lang="en-GB" dirty="0" err="1"/>
              <a:t>postoperatieve</a:t>
            </a:r>
            <a:r>
              <a:rPr lang="en-GB" dirty="0"/>
              <a:t> </a:t>
            </a:r>
            <a:r>
              <a:rPr lang="en-GB" dirty="0" err="1"/>
              <a:t>complicaties</a:t>
            </a:r>
            <a:r>
              <a:rPr lang="en-GB" dirty="0"/>
              <a:t>, </a:t>
            </a:r>
            <a:r>
              <a:rPr lang="en-GB" dirty="0" err="1"/>
              <a:t>opnameduur</a:t>
            </a:r>
            <a:r>
              <a:rPr lang="en-GB" dirty="0"/>
              <a:t> en </a:t>
            </a:r>
            <a:r>
              <a:rPr lang="en-GB" dirty="0" err="1"/>
              <a:t>kosten</a:t>
            </a:r>
            <a:r>
              <a:rPr lang="en-GB" dirty="0"/>
              <a:t> </a:t>
            </a:r>
            <a:r>
              <a:rPr lang="en-GB" dirty="0" err="1"/>
              <a:t>gezondheidszorg</a:t>
            </a:r>
            <a:r>
              <a:rPr lang="en-GB" dirty="0"/>
              <a:t>. </a:t>
            </a:r>
            <a:r>
              <a:rPr lang="en-GB" dirty="0" err="1"/>
              <a:t>Hierdoor</a:t>
            </a:r>
            <a:r>
              <a:rPr lang="en-GB" baseline="0" dirty="0"/>
              <a:t> </a:t>
            </a:r>
            <a:r>
              <a:rPr lang="en-GB" baseline="0" dirty="0" err="1"/>
              <a:t>kan</a:t>
            </a:r>
            <a:r>
              <a:rPr lang="en-GB" baseline="0" dirty="0"/>
              <a:t> de </a:t>
            </a:r>
            <a:r>
              <a:rPr lang="en-GB" baseline="0" dirty="0" err="1"/>
              <a:t>wondgenezing</a:t>
            </a:r>
            <a:r>
              <a:rPr lang="en-GB" baseline="0" dirty="0"/>
              <a:t> minder </a:t>
            </a:r>
            <a:r>
              <a:rPr lang="en-GB" baseline="0" dirty="0" err="1"/>
              <a:t>optimaal</a:t>
            </a:r>
            <a:r>
              <a:rPr lang="en-GB" baseline="0" dirty="0"/>
              <a:t> </a:t>
            </a:r>
            <a:r>
              <a:rPr lang="en-GB" baseline="0" dirty="0" err="1"/>
              <a:t>zijn</a:t>
            </a:r>
            <a:r>
              <a:rPr lang="en-GB" baseline="0" dirty="0"/>
              <a:t> </a:t>
            </a:r>
            <a:r>
              <a:rPr lang="en-GB" baseline="0" dirty="0" err="1"/>
              <a:t>waardoor</a:t>
            </a:r>
            <a:r>
              <a:rPr lang="en-GB" baseline="0" dirty="0"/>
              <a:t> </a:t>
            </a:r>
            <a:r>
              <a:rPr lang="en-GB" baseline="0" dirty="0" err="1"/>
              <a:t>complicaties</a:t>
            </a:r>
            <a:r>
              <a:rPr lang="en-GB" baseline="0" dirty="0"/>
              <a:t> </a:t>
            </a:r>
            <a:r>
              <a:rPr lang="en-GB" baseline="0" dirty="0" err="1"/>
              <a:t>kunnen</a:t>
            </a:r>
            <a:r>
              <a:rPr lang="en-GB" baseline="0" dirty="0"/>
              <a:t> </a:t>
            </a:r>
            <a:r>
              <a:rPr lang="en-GB" baseline="0" dirty="0" err="1"/>
              <a:t>toenemen</a:t>
            </a:r>
            <a:r>
              <a:rPr lang="en-GB" baseline="0" dirty="0"/>
              <a:t>.</a:t>
            </a:r>
          </a:p>
          <a:p>
            <a:endParaRPr lang="en-GB" baseline="0" dirty="0"/>
          </a:p>
          <a:p>
            <a:r>
              <a:rPr lang="en-GB" baseline="0" dirty="0"/>
              <a:t>In </a:t>
            </a:r>
            <a:r>
              <a:rPr lang="en-GB" baseline="0" dirty="0" err="1"/>
              <a:t>deze</a:t>
            </a:r>
            <a:r>
              <a:rPr lang="en-GB" baseline="0" dirty="0"/>
              <a:t> </a:t>
            </a:r>
            <a:r>
              <a:rPr lang="en-GB" baseline="0" dirty="0" err="1"/>
              <a:t>figruur</a:t>
            </a:r>
            <a:r>
              <a:rPr lang="en-GB" baseline="0" dirty="0"/>
              <a:t> </a:t>
            </a:r>
            <a:r>
              <a:rPr lang="en-GB" baseline="0" dirty="0" err="1"/>
              <a:t>ziet</a:t>
            </a:r>
            <a:r>
              <a:rPr lang="en-GB" baseline="0" dirty="0"/>
              <a:t> u de </a:t>
            </a:r>
            <a:r>
              <a:rPr lang="en-GB" baseline="0" dirty="0" err="1"/>
              <a:t>bloedsuikerspiegel</a:t>
            </a:r>
            <a:r>
              <a:rPr lang="en-GB" baseline="0" dirty="0"/>
              <a:t> van </a:t>
            </a:r>
            <a:r>
              <a:rPr lang="en-GB" baseline="0" dirty="0" err="1"/>
              <a:t>patienten</a:t>
            </a:r>
            <a:r>
              <a:rPr lang="en-GB" baseline="0" dirty="0"/>
              <a:t> die </a:t>
            </a:r>
            <a:r>
              <a:rPr lang="en-GB" baseline="0" dirty="0" err="1"/>
              <a:t>meer</a:t>
            </a:r>
            <a:r>
              <a:rPr lang="en-GB" baseline="0" dirty="0"/>
              <a:t> </a:t>
            </a:r>
            <a:r>
              <a:rPr lang="en-GB" baseline="0" dirty="0" err="1"/>
              <a:t>dan</a:t>
            </a:r>
            <a:r>
              <a:rPr lang="en-GB" baseline="0" dirty="0"/>
              <a:t> 6 </a:t>
            </a:r>
            <a:r>
              <a:rPr lang="en-GB" baseline="0" dirty="0" err="1"/>
              <a:t>uur</a:t>
            </a:r>
            <a:r>
              <a:rPr lang="en-GB" baseline="0" dirty="0"/>
              <a:t> </a:t>
            </a:r>
            <a:r>
              <a:rPr lang="en-GB" baseline="0" dirty="0" err="1"/>
              <a:t>voor</a:t>
            </a:r>
            <a:r>
              <a:rPr lang="en-GB" baseline="0" dirty="0"/>
              <a:t> de </a:t>
            </a:r>
            <a:r>
              <a:rPr lang="en-GB" baseline="0" dirty="0" err="1"/>
              <a:t>operatie</a:t>
            </a:r>
            <a:r>
              <a:rPr lang="en-GB" baseline="0" dirty="0"/>
              <a:t> </a:t>
            </a:r>
            <a:r>
              <a:rPr lang="en-GB" baseline="0" dirty="0" err="1"/>
              <a:t>nuchter</a:t>
            </a:r>
            <a:r>
              <a:rPr lang="en-GB" baseline="0" dirty="0"/>
              <a:t> war en de </a:t>
            </a:r>
            <a:r>
              <a:rPr lang="en-GB" baseline="0" dirty="0" err="1"/>
              <a:t>patienten</a:t>
            </a:r>
            <a:r>
              <a:rPr lang="en-GB" baseline="0" dirty="0"/>
              <a:t> met de </a:t>
            </a:r>
            <a:r>
              <a:rPr lang="en-GB" baseline="0" dirty="0" err="1"/>
              <a:t>zwarte</a:t>
            </a:r>
            <a:r>
              <a:rPr lang="en-GB" baseline="0" dirty="0"/>
              <a:t> </a:t>
            </a:r>
            <a:r>
              <a:rPr lang="en-GB" baseline="0" dirty="0" err="1"/>
              <a:t>blokje</a:t>
            </a:r>
            <a:r>
              <a:rPr lang="en-GB" baseline="0" dirty="0"/>
              <a:t> die twee </a:t>
            </a:r>
            <a:r>
              <a:rPr lang="en-GB" baseline="0" dirty="0" err="1"/>
              <a:t>uur</a:t>
            </a:r>
            <a:r>
              <a:rPr lang="en-GB" baseline="0" dirty="0"/>
              <a:t> de </a:t>
            </a:r>
            <a:r>
              <a:rPr lang="en-GB" baseline="0" dirty="0" err="1"/>
              <a:t>operatie</a:t>
            </a:r>
            <a:r>
              <a:rPr lang="en-GB" baseline="0" dirty="0"/>
              <a:t> </a:t>
            </a:r>
            <a:r>
              <a:rPr lang="en-GB" baseline="0" dirty="0" err="1"/>
              <a:t>een</a:t>
            </a:r>
            <a:r>
              <a:rPr lang="en-GB" baseline="0" dirty="0"/>
              <a:t> </a:t>
            </a:r>
            <a:r>
              <a:rPr lang="en-GB" baseline="0" dirty="0" err="1"/>
              <a:t>glucosedrank</a:t>
            </a:r>
            <a:r>
              <a:rPr lang="en-GB" baseline="0" dirty="0"/>
              <a:t> </a:t>
            </a:r>
            <a:r>
              <a:rPr lang="en-GB" baseline="0" dirty="0" err="1"/>
              <a:t>kregen</a:t>
            </a:r>
            <a:r>
              <a:rPr lang="en-GB" baseline="0" dirty="0"/>
              <a:t>. In </a:t>
            </a:r>
            <a:r>
              <a:rPr lang="en-GB" baseline="0" dirty="0" err="1"/>
              <a:t>deze</a:t>
            </a:r>
            <a:r>
              <a:rPr lang="en-GB" baseline="0" dirty="0"/>
              <a:t> </a:t>
            </a:r>
            <a:r>
              <a:rPr lang="en-GB" baseline="0" dirty="0" err="1"/>
              <a:t>laatste</a:t>
            </a:r>
            <a:r>
              <a:rPr lang="en-GB" baseline="0" dirty="0"/>
              <a:t> </a:t>
            </a:r>
            <a:r>
              <a:rPr lang="en-GB" baseline="0" dirty="0" err="1"/>
              <a:t>groep</a:t>
            </a:r>
            <a:r>
              <a:rPr lang="en-GB" baseline="0" dirty="0"/>
              <a:t> </a:t>
            </a:r>
            <a:r>
              <a:rPr lang="en-GB" baseline="0" dirty="0" err="1"/>
              <a:t>werder</a:t>
            </a:r>
            <a:r>
              <a:rPr lang="en-GB" baseline="0" dirty="0"/>
              <a:t> </a:t>
            </a:r>
            <a:r>
              <a:rPr lang="en-GB" baseline="0" dirty="0" err="1"/>
              <a:t>tijdens</a:t>
            </a:r>
            <a:r>
              <a:rPr lang="en-GB" baseline="0" dirty="0"/>
              <a:t> de </a:t>
            </a:r>
            <a:r>
              <a:rPr lang="en-GB" baseline="0" dirty="0" err="1"/>
              <a:t>operatie</a:t>
            </a:r>
            <a:r>
              <a:rPr lang="en-GB" baseline="0" dirty="0"/>
              <a:t> </a:t>
            </a:r>
            <a:r>
              <a:rPr lang="en-GB" baseline="0" dirty="0" err="1"/>
              <a:t>vrijwel</a:t>
            </a:r>
            <a:r>
              <a:rPr lang="en-GB" baseline="0" dirty="0"/>
              <a:t> </a:t>
            </a:r>
            <a:r>
              <a:rPr lang="en-GB" baseline="0" dirty="0" err="1"/>
              <a:t>nogmale</a:t>
            </a:r>
            <a:r>
              <a:rPr lang="en-GB" baseline="0" dirty="0"/>
              <a:t> </a:t>
            </a:r>
            <a:r>
              <a:rPr lang="en-GB" baseline="0" dirty="0" err="1"/>
              <a:t>bloedsuikers</a:t>
            </a:r>
            <a:r>
              <a:rPr lang="en-GB" baseline="0" dirty="0"/>
              <a:t> </a:t>
            </a:r>
            <a:r>
              <a:rPr lang="en-GB" baseline="0" dirty="0" err="1"/>
              <a:t>gemeten</a:t>
            </a:r>
            <a:r>
              <a:rPr lang="en-GB" baseline="0" dirty="0"/>
              <a:t> </a:t>
            </a:r>
            <a:r>
              <a:rPr lang="en-GB" baseline="0" dirty="0" err="1"/>
              <a:t>te</a:t>
            </a:r>
            <a:r>
              <a:rPr lang="en-GB" baseline="0" dirty="0"/>
              <a:t> n </a:t>
            </a:r>
            <a:r>
              <a:rPr lang="en-GB" baseline="0" dirty="0" err="1"/>
              <a:t>opzichte</a:t>
            </a:r>
            <a:r>
              <a:rPr lang="en-GB" baseline="0" dirty="0"/>
              <a:t> van de </a:t>
            </a:r>
            <a:r>
              <a:rPr lang="en-GB" baseline="0" dirty="0" err="1"/>
              <a:t>controlegroep</a:t>
            </a:r>
            <a:r>
              <a:rPr lang="en-GB" baseline="0" dirty="0"/>
              <a:t>. </a:t>
            </a:r>
            <a:r>
              <a:rPr lang="en-GB" baseline="0" dirty="0" err="1"/>
              <a:t>Hiermee</a:t>
            </a:r>
            <a:r>
              <a:rPr lang="en-GB" baseline="0" dirty="0"/>
              <a:t> </a:t>
            </a:r>
            <a:r>
              <a:rPr lang="en-GB" baseline="0" dirty="0" err="1"/>
              <a:t>laat</a:t>
            </a:r>
            <a:r>
              <a:rPr lang="en-GB" baseline="0" dirty="0"/>
              <a:t> </a:t>
            </a:r>
            <a:r>
              <a:rPr lang="en-GB" baseline="0" dirty="0" err="1"/>
              <a:t>ik</a:t>
            </a:r>
            <a:r>
              <a:rPr lang="en-GB" baseline="0" dirty="0"/>
              <a:t> </a:t>
            </a:r>
            <a:r>
              <a:rPr lang="en-GB" baseline="0" dirty="0" err="1"/>
              <a:t>zien</a:t>
            </a:r>
            <a:r>
              <a:rPr lang="en-GB" baseline="0" dirty="0"/>
              <a:t> </a:t>
            </a:r>
            <a:r>
              <a:rPr lang="en-GB" baseline="0" dirty="0" err="1"/>
              <a:t>dat</a:t>
            </a:r>
            <a:r>
              <a:rPr lang="en-GB" baseline="0" dirty="0"/>
              <a:t> </a:t>
            </a:r>
            <a:r>
              <a:rPr lang="en-GB" baseline="0" dirty="0" err="1"/>
              <a:t>insulineresistentie</a:t>
            </a:r>
            <a:r>
              <a:rPr lang="en-GB" baseline="0" dirty="0"/>
              <a:t> </a:t>
            </a:r>
            <a:r>
              <a:rPr lang="en-GB" baseline="0" dirty="0" err="1"/>
              <a:t>ook</a:t>
            </a:r>
            <a:r>
              <a:rPr lang="en-GB" baseline="0" dirty="0"/>
              <a:t> </a:t>
            </a:r>
            <a:r>
              <a:rPr lang="en-GB" baseline="0" dirty="0" err="1"/>
              <a:t>beandeld</a:t>
            </a:r>
            <a:r>
              <a:rPr lang="en-GB" baseline="0" dirty="0"/>
              <a:t> </a:t>
            </a:r>
            <a:r>
              <a:rPr lang="en-GB" baseline="0" dirty="0" err="1"/>
              <a:t>kan</a:t>
            </a:r>
            <a:r>
              <a:rPr lang="en-GB" baseline="0" dirty="0"/>
              <a:t> </a:t>
            </a:r>
            <a:r>
              <a:rPr lang="en-GB" baseline="0" dirty="0" err="1"/>
              <a:t>worden</a:t>
            </a:r>
            <a:r>
              <a:rPr lang="en-GB" baseline="0" dirty="0"/>
              <a:t> met </a:t>
            </a:r>
            <a:r>
              <a:rPr lang="en-GB" baseline="0" dirty="0" err="1"/>
              <a:t>een</a:t>
            </a:r>
            <a:r>
              <a:rPr lang="en-GB" baseline="0" dirty="0"/>
              <a:t> pre-</a:t>
            </a:r>
            <a:r>
              <a:rPr lang="en-GB" baseline="0" dirty="0" err="1"/>
              <a:t>operatieve</a:t>
            </a:r>
            <a:r>
              <a:rPr lang="en-GB" baseline="0" dirty="0"/>
              <a:t> </a:t>
            </a:r>
            <a:r>
              <a:rPr lang="en-GB" baseline="0" dirty="0" err="1"/>
              <a:t>glucosebolus</a:t>
            </a:r>
            <a:r>
              <a:rPr lang="en-GB" baseline="0" dirty="0"/>
              <a:t>.</a:t>
            </a:r>
            <a:endParaRPr lang="en-GB" dirty="0"/>
          </a:p>
          <a:p>
            <a:endParaRPr lang="en-GB" dirty="0"/>
          </a:p>
          <a:p>
            <a:r>
              <a:rPr lang="en-GB" dirty="0"/>
              <a:t>De </a:t>
            </a:r>
            <a:r>
              <a:rPr lang="en-GB" dirty="0" err="1"/>
              <a:t>fysiologie</a:t>
            </a:r>
            <a:r>
              <a:rPr lang="en-GB" baseline="0" dirty="0"/>
              <a:t> van </a:t>
            </a:r>
            <a:r>
              <a:rPr lang="en-GB" baseline="0" dirty="0" err="1"/>
              <a:t>een</a:t>
            </a:r>
            <a:r>
              <a:rPr lang="en-GB" baseline="0" dirty="0"/>
              <a:t> </a:t>
            </a:r>
            <a:r>
              <a:rPr lang="en-GB" baseline="0" dirty="0" err="1"/>
              <a:t>c</a:t>
            </a:r>
            <a:r>
              <a:rPr lang="en-GB" dirty="0" err="1"/>
              <a:t>hirurgische</a:t>
            </a:r>
            <a:r>
              <a:rPr lang="en-GB" dirty="0"/>
              <a:t> </a:t>
            </a:r>
            <a:r>
              <a:rPr lang="en-GB" dirty="0" err="1"/>
              <a:t>ingreep</a:t>
            </a:r>
            <a:r>
              <a:rPr lang="en-GB" dirty="0"/>
              <a:t> </a:t>
            </a:r>
            <a:r>
              <a:rPr lang="en-GB" dirty="0" err="1"/>
              <a:t>komt</a:t>
            </a:r>
            <a:r>
              <a:rPr lang="en-GB" dirty="0"/>
              <a:t> </a:t>
            </a:r>
            <a:r>
              <a:rPr lang="en-GB" dirty="0" err="1"/>
              <a:t>sterk</a:t>
            </a:r>
            <a:r>
              <a:rPr lang="en-GB" baseline="0" dirty="0"/>
              <a:t> </a:t>
            </a:r>
            <a:r>
              <a:rPr lang="en-GB" baseline="0" dirty="0" err="1"/>
              <a:t>overeen</a:t>
            </a:r>
            <a:r>
              <a:rPr lang="en-GB" baseline="0" dirty="0"/>
              <a:t> met </a:t>
            </a:r>
            <a:r>
              <a:rPr lang="en-GB" baseline="0" dirty="0" err="1"/>
              <a:t>dat</a:t>
            </a:r>
            <a:r>
              <a:rPr lang="en-GB" baseline="0" dirty="0"/>
              <a:t> van </a:t>
            </a:r>
            <a:r>
              <a:rPr lang="en-GB" baseline="0" dirty="0" err="1"/>
              <a:t>andere</a:t>
            </a:r>
            <a:r>
              <a:rPr lang="en-GB" baseline="0" dirty="0"/>
              <a:t> </a:t>
            </a:r>
            <a:r>
              <a:rPr lang="en-GB" baseline="0" dirty="0" err="1"/>
              <a:t>lichamelijke</a:t>
            </a:r>
            <a:r>
              <a:rPr lang="en-GB" baseline="0" dirty="0"/>
              <a:t> trauma’s en (top)sport</a:t>
            </a:r>
            <a:r>
              <a:rPr lang="en-GB" dirty="0"/>
              <a:t>. </a:t>
            </a:r>
            <a:r>
              <a:rPr lang="en-GB" dirty="0" err="1"/>
              <a:t>Chirurgie</a:t>
            </a:r>
            <a:r>
              <a:rPr lang="en-GB" dirty="0"/>
              <a:t> </a:t>
            </a:r>
            <a:r>
              <a:rPr lang="en-GB" dirty="0" err="1"/>
              <a:t>ontlokt</a:t>
            </a:r>
            <a:r>
              <a:rPr lang="en-GB" dirty="0"/>
              <a:t> </a:t>
            </a:r>
            <a:r>
              <a:rPr lang="en-GB" dirty="0" err="1"/>
              <a:t>nl</a:t>
            </a:r>
            <a:r>
              <a:rPr lang="en-GB" dirty="0"/>
              <a:t> </a:t>
            </a:r>
            <a:r>
              <a:rPr lang="en-GB" dirty="0" err="1"/>
              <a:t>eenzelfde</a:t>
            </a:r>
            <a:r>
              <a:rPr lang="en-GB" baseline="0" dirty="0"/>
              <a:t> </a:t>
            </a:r>
            <a:r>
              <a:rPr lang="en-GB" dirty="0"/>
              <a:t>reeks </a:t>
            </a:r>
            <a:r>
              <a:rPr lang="en-GB" dirty="0" err="1"/>
              <a:t>aan</a:t>
            </a:r>
            <a:r>
              <a:rPr lang="en-GB" dirty="0"/>
              <a:t> </a:t>
            </a:r>
            <a:r>
              <a:rPr lang="en-GB" dirty="0" err="1"/>
              <a:t>fysiologische</a:t>
            </a:r>
            <a:r>
              <a:rPr lang="en-GB" dirty="0"/>
              <a:t> </a:t>
            </a:r>
            <a:r>
              <a:rPr lang="en-GB" dirty="0" err="1"/>
              <a:t>stressreacties</a:t>
            </a:r>
            <a:r>
              <a:rPr lang="en-GB" dirty="0"/>
              <a:t> </a:t>
            </a:r>
            <a:r>
              <a:rPr lang="en-GB" dirty="0" err="1"/>
              <a:t>zoals</a:t>
            </a:r>
            <a:r>
              <a:rPr lang="en-GB" dirty="0"/>
              <a:t> </a:t>
            </a:r>
            <a:r>
              <a:rPr lang="en-GB" dirty="0" err="1"/>
              <a:t>afgifte</a:t>
            </a:r>
            <a:r>
              <a:rPr lang="en-GB" dirty="0"/>
              <a:t> van </a:t>
            </a:r>
            <a:r>
              <a:rPr lang="en-GB" dirty="0" err="1"/>
              <a:t>stresshormonen</a:t>
            </a:r>
            <a:r>
              <a:rPr lang="en-GB" dirty="0"/>
              <a:t> en </a:t>
            </a:r>
            <a:r>
              <a:rPr lang="en-GB" dirty="0" err="1"/>
              <a:t>verhoging</a:t>
            </a:r>
            <a:r>
              <a:rPr lang="en-GB" dirty="0"/>
              <a:t> van </a:t>
            </a:r>
            <a:r>
              <a:rPr lang="en-GB" dirty="0" err="1"/>
              <a:t>inflammatoire</a:t>
            </a:r>
            <a:r>
              <a:rPr lang="en-GB" dirty="0"/>
              <a:t> </a:t>
            </a:r>
            <a:r>
              <a:rPr lang="en-GB" dirty="0" err="1"/>
              <a:t>mediatoren</a:t>
            </a:r>
            <a:r>
              <a:rPr lang="en-GB" dirty="0"/>
              <a:t> </a:t>
            </a:r>
            <a:r>
              <a:rPr lang="en-GB" dirty="0" err="1"/>
              <a:t>zoals</a:t>
            </a:r>
            <a:r>
              <a:rPr lang="en-GB" dirty="0"/>
              <a:t> cortisol, TNF-α, IL-1 en IL-6. [19, 20]</a:t>
            </a:r>
          </a:p>
        </p:txBody>
      </p:sp>
      <p:sp>
        <p:nvSpPr>
          <p:cNvPr id="4" name="Slide Number Placeholder 3"/>
          <p:cNvSpPr>
            <a:spLocks noGrp="1"/>
          </p:cNvSpPr>
          <p:nvPr>
            <p:ph type="sldNum" sz="quarter" idx="10"/>
          </p:nvPr>
        </p:nvSpPr>
        <p:spPr/>
        <p:txBody>
          <a:bodyPr/>
          <a:lstStyle/>
          <a:p>
            <a:fld id="{1045A339-5533-3A43-B338-07DF372CFA71}" type="slidenum">
              <a:rPr lang="nl-NL" smtClean="0"/>
              <a:pPr/>
              <a:t>24</a:t>
            </a:fld>
            <a:endParaRPr lang="nl-NL"/>
          </a:p>
        </p:txBody>
      </p:sp>
    </p:spTree>
    <p:extLst>
      <p:ext uri="{BB962C8B-B14F-4D97-AF65-F5344CB8AC3E}">
        <p14:creationId xmlns:p14="http://schemas.microsoft.com/office/powerpoint/2010/main" val="21340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nl-NL"/>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3E74892-5EDC-394E-B463-4B36F048C337}" type="slidenum">
              <a:rPr lang="nl-NL"/>
              <a:pPr>
                <a:defRPr/>
              </a:pPr>
              <a:t>‹nr.›</a:t>
            </a:fld>
            <a:endParaRPr lang="nl-NL"/>
          </a:p>
        </p:txBody>
      </p:sp>
    </p:spTree>
    <p:extLst>
      <p:ext uri="{BB962C8B-B14F-4D97-AF65-F5344CB8AC3E}">
        <p14:creationId xmlns:p14="http://schemas.microsoft.com/office/powerpoint/2010/main" val="109777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257B62D-264C-FE4D-8D7E-AE30C31B438D}" type="slidenum">
              <a:rPr lang="nl-NL"/>
              <a:pPr>
                <a:defRPr/>
              </a:pPr>
              <a:t>‹nr.›</a:t>
            </a:fld>
            <a:endParaRPr lang="nl-NL"/>
          </a:p>
        </p:txBody>
      </p:sp>
    </p:spTree>
    <p:extLst>
      <p:ext uri="{BB962C8B-B14F-4D97-AF65-F5344CB8AC3E}">
        <p14:creationId xmlns:p14="http://schemas.microsoft.com/office/powerpoint/2010/main" val="364726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57200"/>
            <a:ext cx="1809750" cy="4114800"/>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1219200" y="457200"/>
            <a:ext cx="5276850" cy="4114800"/>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7C99A82-6F84-EC46-8D24-C2B9E1DFCE03}" type="slidenum">
              <a:rPr lang="nl-NL"/>
              <a:pPr>
                <a:defRPr/>
              </a:pPr>
              <a:t>‹nr.›</a:t>
            </a:fld>
            <a:endParaRPr lang="nl-NL"/>
          </a:p>
        </p:txBody>
      </p:sp>
    </p:spTree>
    <p:extLst>
      <p:ext uri="{BB962C8B-B14F-4D97-AF65-F5344CB8AC3E}">
        <p14:creationId xmlns:p14="http://schemas.microsoft.com/office/powerpoint/2010/main" val="16155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867400" cy="857250"/>
          </a:xfrm>
        </p:spPr>
        <p:txBody>
          <a:bodyPr/>
          <a:lstStyle/>
          <a:p>
            <a:r>
              <a:rPr lang="nl-NL"/>
              <a:t>Click to edit Master title style</a:t>
            </a:r>
            <a:endParaRPr lang="en-US"/>
          </a:p>
        </p:txBody>
      </p:sp>
      <p:sp>
        <p:nvSpPr>
          <p:cNvPr id="3" name="Text Placeholder 2"/>
          <p:cNvSpPr>
            <a:spLocks noGrp="1"/>
          </p:cNvSpPr>
          <p:nvPr>
            <p:ph type="body" sz="half" idx="1"/>
          </p:nvPr>
        </p:nvSpPr>
        <p:spPr>
          <a:xfrm>
            <a:off x="1219200" y="1485900"/>
            <a:ext cx="3543300" cy="30861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lipArt Placeholder 3"/>
          <p:cNvSpPr>
            <a:spLocks noGrp="1"/>
          </p:cNvSpPr>
          <p:nvPr>
            <p:ph type="clipArt" sz="half" idx="2"/>
          </p:nvPr>
        </p:nvSpPr>
        <p:spPr>
          <a:xfrm>
            <a:off x="4914900" y="1485900"/>
            <a:ext cx="3543300" cy="30861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61ACC20-2C29-3841-B801-45F9801BEBB3}" type="slidenum">
              <a:rPr lang="nl-NL"/>
              <a:pPr>
                <a:defRPr/>
              </a:pPr>
              <a:t>‹nr.›</a:t>
            </a:fld>
            <a:endParaRPr lang="nl-NL"/>
          </a:p>
        </p:txBody>
      </p:sp>
    </p:spTree>
    <p:extLst>
      <p:ext uri="{BB962C8B-B14F-4D97-AF65-F5344CB8AC3E}">
        <p14:creationId xmlns:p14="http://schemas.microsoft.com/office/powerpoint/2010/main" val="162000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867400" cy="857250"/>
          </a:xfrm>
        </p:spPr>
        <p:txBody>
          <a:bodyPr/>
          <a:lstStyle/>
          <a:p>
            <a:r>
              <a:rPr lang="nl-NL"/>
              <a:t>Click to edit Master title style</a:t>
            </a:r>
            <a:endParaRPr lang="en-US"/>
          </a:p>
        </p:txBody>
      </p:sp>
      <p:sp>
        <p:nvSpPr>
          <p:cNvPr id="3" name="ClipArt Placeholder 2"/>
          <p:cNvSpPr>
            <a:spLocks noGrp="1"/>
          </p:cNvSpPr>
          <p:nvPr>
            <p:ph type="clipArt" sz="half" idx="1"/>
          </p:nvPr>
        </p:nvSpPr>
        <p:spPr>
          <a:xfrm>
            <a:off x="1219200" y="1485900"/>
            <a:ext cx="3543300" cy="3086100"/>
          </a:xfrm>
        </p:spPr>
        <p:txBody>
          <a:bodyPr/>
          <a:lstStyle/>
          <a:p>
            <a:pPr lvl="0"/>
            <a:endParaRPr lang="en-US" noProof="0"/>
          </a:p>
        </p:txBody>
      </p:sp>
      <p:sp>
        <p:nvSpPr>
          <p:cNvPr id="4" name="Text Placeholder 3"/>
          <p:cNvSpPr>
            <a:spLocks noGrp="1"/>
          </p:cNvSpPr>
          <p:nvPr>
            <p:ph type="body" sz="half" idx="2"/>
          </p:nvPr>
        </p:nvSpPr>
        <p:spPr>
          <a:xfrm>
            <a:off x="4914900" y="1485900"/>
            <a:ext cx="3543300" cy="30861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C4DECBFE-F57F-CD48-B9E0-C9736D4797AB}" type="slidenum">
              <a:rPr lang="nl-NL"/>
              <a:pPr>
                <a:defRPr/>
              </a:pPr>
              <a:t>‹nr.›</a:t>
            </a:fld>
            <a:endParaRPr lang="nl-NL"/>
          </a:p>
        </p:txBody>
      </p:sp>
    </p:spTree>
    <p:extLst>
      <p:ext uri="{BB962C8B-B14F-4D97-AF65-F5344CB8AC3E}">
        <p14:creationId xmlns:p14="http://schemas.microsoft.com/office/powerpoint/2010/main" val="9697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867400" cy="857250"/>
          </a:xfrm>
        </p:spPr>
        <p:txBody>
          <a:bodyPr/>
          <a:lstStyle/>
          <a:p>
            <a:r>
              <a:rPr lang="nl-NL"/>
              <a:t>Click to edit Master title style</a:t>
            </a:r>
            <a:endParaRPr lang="en-US"/>
          </a:p>
        </p:txBody>
      </p:sp>
      <p:sp>
        <p:nvSpPr>
          <p:cNvPr id="3" name="Text Placeholder 2"/>
          <p:cNvSpPr>
            <a:spLocks noGrp="1"/>
          </p:cNvSpPr>
          <p:nvPr>
            <p:ph type="body" sz="half" idx="1"/>
          </p:nvPr>
        </p:nvSpPr>
        <p:spPr>
          <a:xfrm>
            <a:off x="1219200" y="1485900"/>
            <a:ext cx="3543300" cy="30861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914900" y="1485900"/>
            <a:ext cx="3543300" cy="30861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CB869CD-38DA-8844-8956-92FF41067BB5}" type="slidenum">
              <a:rPr lang="nl-NL"/>
              <a:pPr>
                <a:defRPr/>
              </a:pPr>
              <a:t>‹nr.›</a:t>
            </a:fld>
            <a:endParaRPr lang="nl-NL"/>
          </a:p>
        </p:txBody>
      </p:sp>
    </p:spTree>
    <p:extLst>
      <p:ext uri="{BB962C8B-B14F-4D97-AF65-F5344CB8AC3E}">
        <p14:creationId xmlns:p14="http://schemas.microsoft.com/office/powerpoint/2010/main" val="373181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867400" cy="857250"/>
          </a:xfrm>
        </p:spPr>
        <p:txBody>
          <a:bodyPr/>
          <a:lstStyle/>
          <a:p>
            <a:r>
              <a:rPr lang="nl-NL"/>
              <a:t>Click to edit Master title style</a:t>
            </a:r>
            <a:endParaRPr lang="en-US"/>
          </a:p>
        </p:txBody>
      </p:sp>
      <p:sp>
        <p:nvSpPr>
          <p:cNvPr id="3" name="Content Placeholder 2"/>
          <p:cNvSpPr>
            <a:spLocks noGrp="1"/>
          </p:cNvSpPr>
          <p:nvPr>
            <p:ph sz="half" idx="1"/>
          </p:nvPr>
        </p:nvSpPr>
        <p:spPr>
          <a:xfrm>
            <a:off x="1219200" y="1485900"/>
            <a:ext cx="3543300" cy="30861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914900" y="1485900"/>
            <a:ext cx="3543300" cy="30861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F02EFFD5-4148-304A-8EAC-A7F56670AFAE}" type="slidenum">
              <a:rPr lang="nl-NL"/>
              <a:pPr>
                <a:defRPr/>
              </a:pPr>
              <a:t>‹nr.›</a:t>
            </a:fld>
            <a:endParaRPr lang="nl-NL"/>
          </a:p>
        </p:txBody>
      </p:sp>
    </p:spTree>
    <p:extLst>
      <p:ext uri="{BB962C8B-B14F-4D97-AF65-F5344CB8AC3E}">
        <p14:creationId xmlns:p14="http://schemas.microsoft.com/office/powerpoint/2010/main" val="417082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867400" cy="857250"/>
          </a:xfrm>
        </p:spPr>
        <p:txBody>
          <a:bodyPr/>
          <a:lstStyle/>
          <a:p>
            <a:r>
              <a:rPr lang="nl-NL"/>
              <a:t>Click to edit Master title style</a:t>
            </a:r>
            <a:endParaRPr lang="en-US"/>
          </a:p>
        </p:txBody>
      </p:sp>
      <p:sp>
        <p:nvSpPr>
          <p:cNvPr id="3" name="Text Placeholder 2"/>
          <p:cNvSpPr>
            <a:spLocks noGrp="1"/>
          </p:cNvSpPr>
          <p:nvPr>
            <p:ph type="body" sz="half" idx="1"/>
          </p:nvPr>
        </p:nvSpPr>
        <p:spPr>
          <a:xfrm>
            <a:off x="1219200" y="1485900"/>
            <a:ext cx="3543300" cy="30861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quarter" idx="2"/>
          </p:nvPr>
        </p:nvSpPr>
        <p:spPr>
          <a:xfrm>
            <a:off x="4914900" y="1485900"/>
            <a:ext cx="3543300" cy="14859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Content Placeholder 4"/>
          <p:cNvSpPr>
            <a:spLocks noGrp="1"/>
          </p:cNvSpPr>
          <p:nvPr>
            <p:ph sz="quarter" idx="3"/>
          </p:nvPr>
        </p:nvSpPr>
        <p:spPr>
          <a:xfrm>
            <a:off x="4914900" y="3086100"/>
            <a:ext cx="3543300" cy="14859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nl-NL"/>
          </a:p>
        </p:txBody>
      </p:sp>
      <p:sp>
        <p:nvSpPr>
          <p:cNvPr id="7" name="Rectangle 5"/>
          <p:cNvSpPr>
            <a:spLocks noGrp="1" noChangeArrowheads="1"/>
          </p:cNvSpPr>
          <p:nvPr>
            <p:ph type="ftr" sz="quarter" idx="11"/>
          </p:nvPr>
        </p:nvSpPr>
        <p:spPr>
          <a:ln/>
        </p:spPr>
        <p:txBody>
          <a:bodyPr/>
          <a:lstStyle>
            <a:lvl1pPr>
              <a:defRPr/>
            </a:lvl1pPr>
          </a:lstStyle>
          <a:p>
            <a:pPr>
              <a:defRPr/>
            </a:pPr>
            <a:endParaRPr lang="nl-NL"/>
          </a:p>
        </p:txBody>
      </p:sp>
      <p:sp>
        <p:nvSpPr>
          <p:cNvPr id="8" name="Rectangle 6"/>
          <p:cNvSpPr>
            <a:spLocks noGrp="1" noChangeArrowheads="1"/>
          </p:cNvSpPr>
          <p:nvPr>
            <p:ph type="sldNum" sz="quarter" idx="12"/>
          </p:nvPr>
        </p:nvSpPr>
        <p:spPr>
          <a:ln/>
        </p:spPr>
        <p:txBody>
          <a:bodyPr/>
          <a:lstStyle>
            <a:lvl1pPr>
              <a:defRPr/>
            </a:lvl1pPr>
          </a:lstStyle>
          <a:p>
            <a:pPr>
              <a:defRPr/>
            </a:pPr>
            <a:fld id="{3F8DF310-6D46-E34F-A454-2E8A8F970134}" type="slidenum">
              <a:rPr lang="nl-NL"/>
              <a:pPr>
                <a:defRPr/>
              </a:pPr>
              <a:t>‹nr.›</a:t>
            </a:fld>
            <a:endParaRPr lang="nl-NL"/>
          </a:p>
        </p:txBody>
      </p:sp>
    </p:spTree>
    <p:extLst>
      <p:ext uri="{BB962C8B-B14F-4D97-AF65-F5344CB8AC3E}">
        <p14:creationId xmlns:p14="http://schemas.microsoft.com/office/powerpoint/2010/main" val="185682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867400" cy="857250"/>
          </a:xfrm>
        </p:spPr>
        <p:txBody>
          <a:bodyPr/>
          <a:lstStyle/>
          <a:p>
            <a:r>
              <a:rPr lang="nl-NL"/>
              <a:t>Click to edit Master title style</a:t>
            </a:r>
            <a:endParaRPr lang="en-US"/>
          </a:p>
        </p:txBody>
      </p:sp>
      <p:sp>
        <p:nvSpPr>
          <p:cNvPr id="3" name="SmartArt Placeholder 2"/>
          <p:cNvSpPr>
            <a:spLocks noGrp="1"/>
          </p:cNvSpPr>
          <p:nvPr>
            <p:ph type="dgm" idx="1"/>
          </p:nvPr>
        </p:nvSpPr>
        <p:spPr>
          <a:xfrm>
            <a:off x="1219200" y="1485900"/>
            <a:ext cx="7239000" cy="30861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E0E7C32-BA6F-6D43-BB88-C52A7EB0FDEA}" type="slidenum">
              <a:rPr lang="nl-NL"/>
              <a:pPr>
                <a:defRPr/>
              </a:pPr>
              <a:t>‹nr.›</a:t>
            </a:fld>
            <a:endParaRPr lang="nl-NL"/>
          </a:p>
        </p:txBody>
      </p:sp>
    </p:spTree>
    <p:extLst>
      <p:ext uri="{BB962C8B-B14F-4D97-AF65-F5344CB8AC3E}">
        <p14:creationId xmlns:p14="http://schemas.microsoft.com/office/powerpoint/2010/main" val="647475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867400" cy="857250"/>
          </a:xfrm>
        </p:spPr>
        <p:txBody>
          <a:bodyPr/>
          <a:lstStyle/>
          <a:p>
            <a:r>
              <a:rPr lang="nl-NL"/>
              <a:t>Click to edit Master title style</a:t>
            </a:r>
            <a:endParaRPr lang="en-US"/>
          </a:p>
        </p:txBody>
      </p:sp>
      <p:sp>
        <p:nvSpPr>
          <p:cNvPr id="3" name="Chart Placeholder 2"/>
          <p:cNvSpPr>
            <a:spLocks noGrp="1"/>
          </p:cNvSpPr>
          <p:nvPr>
            <p:ph type="chart" idx="1"/>
          </p:nvPr>
        </p:nvSpPr>
        <p:spPr>
          <a:xfrm>
            <a:off x="1219200" y="1485900"/>
            <a:ext cx="7239000" cy="30861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4BD88E7-E8EC-A44F-8C40-58AE09D397E0}" type="slidenum">
              <a:rPr lang="nl-NL"/>
              <a:pPr>
                <a:defRPr/>
              </a:pPr>
              <a:t>‹nr.›</a:t>
            </a:fld>
            <a:endParaRPr lang="nl-NL"/>
          </a:p>
        </p:txBody>
      </p:sp>
    </p:spTree>
    <p:extLst>
      <p:ext uri="{BB962C8B-B14F-4D97-AF65-F5344CB8AC3E}">
        <p14:creationId xmlns:p14="http://schemas.microsoft.com/office/powerpoint/2010/main" val="142457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ege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lnSpc>
                <a:spcPts val="1200"/>
              </a:lnSpc>
              <a:defRPr/>
            </a:lvl1pPr>
          </a:lstStyle>
          <a:p>
            <a:pPr>
              <a:defRPr/>
            </a:pPr>
            <a:fld id="{3AC2555F-F827-DE49-9D61-BE60C9E79153}" type="slidenum">
              <a:rPr lang="nl-NL"/>
              <a:pPr>
                <a:defRPr/>
              </a:pPr>
              <a:t>‹nr.›</a:t>
            </a:fld>
            <a:endParaRPr lang="nl-NL" dirty="0"/>
          </a:p>
        </p:txBody>
      </p:sp>
    </p:spTree>
    <p:extLst>
      <p:ext uri="{BB962C8B-B14F-4D97-AF65-F5344CB8AC3E}">
        <p14:creationId xmlns:p14="http://schemas.microsoft.com/office/powerpoint/2010/main" val="400431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8D76598-52EE-084B-87F9-CE59737E0412}" type="slidenum">
              <a:rPr lang="nl-NL"/>
              <a:pPr>
                <a:defRPr/>
              </a:pPr>
              <a:t>‹nr.›</a:t>
            </a:fld>
            <a:endParaRPr lang="nl-NL"/>
          </a:p>
        </p:txBody>
      </p:sp>
    </p:spTree>
    <p:extLst>
      <p:ext uri="{BB962C8B-B14F-4D97-AF65-F5344CB8AC3E}">
        <p14:creationId xmlns:p14="http://schemas.microsoft.com/office/powerpoint/2010/main" val="4086735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7119164F-9488-F742-98A7-4AA5DE9B91A6}" type="slidenum">
              <a:rPr lang="nl-NL"/>
              <a:pPr>
                <a:defRPr/>
              </a:pPr>
              <a:t>‹nr.›</a:t>
            </a:fld>
            <a:endParaRPr lang="nl-NL"/>
          </a:p>
        </p:txBody>
      </p:sp>
    </p:spTree>
    <p:extLst>
      <p:ext uri="{BB962C8B-B14F-4D97-AF65-F5344CB8AC3E}">
        <p14:creationId xmlns:p14="http://schemas.microsoft.com/office/powerpoint/2010/main" val="1145687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172645"/>
            <a:ext cx="8442796" cy="629841"/>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376437"/>
            <a:ext cx="8521188" cy="30672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3"/>
          <p:cNvSpPr>
            <a:spLocks noGrp="1"/>
          </p:cNvSpPr>
          <p:nvPr>
            <p:ph type="sldNum" sz="quarter" idx="11"/>
          </p:nvPr>
        </p:nvSpPr>
        <p:spPr/>
        <p:txBody>
          <a:bodyPr/>
          <a:lstStyle>
            <a:lvl1pPr>
              <a:lnSpc>
                <a:spcPts val="1080"/>
              </a:lnSpc>
              <a:defRPr/>
            </a:lvl1pPr>
          </a:lstStyle>
          <a:p>
            <a:pPr>
              <a:defRPr/>
            </a:pPr>
            <a:fld id="{00258C0A-9FE9-0641-9CB1-A95AE89E6BE3}" type="slidenum">
              <a:rPr lang="nl-NL"/>
              <a:pPr>
                <a:defRPr/>
              </a:pPr>
              <a:t>‹nr.›</a:t>
            </a:fld>
            <a:endParaRPr lang="nl-NL" dirty="0"/>
          </a:p>
        </p:txBody>
      </p:sp>
    </p:spTree>
    <p:extLst>
      <p:ext uri="{BB962C8B-B14F-4D97-AF65-F5344CB8AC3E}">
        <p14:creationId xmlns:p14="http://schemas.microsoft.com/office/powerpoint/2010/main" val="366549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F74DC06-D998-E64E-841B-3BB16F0002AB}" type="slidenum">
              <a:rPr lang="nl-NL"/>
              <a:pPr>
                <a:defRPr/>
              </a:pPr>
              <a:t>‹nr.›</a:t>
            </a:fld>
            <a:endParaRPr lang="nl-NL"/>
          </a:p>
        </p:txBody>
      </p:sp>
    </p:spTree>
    <p:extLst>
      <p:ext uri="{BB962C8B-B14F-4D97-AF65-F5344CB8AC3E}">
        <p14:creationId xmlns:p14="http://schemas.microsoft.com/office/powerpoint/2010/main" val="187064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1219200" y="1485900"/>
            <a:ext cx="35433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914900" y="1485900"/>
            <a:ext cx="35433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D467FB6-D397-9640-B43D-AA75C1953A65}" type="slidenum">
              <a:rPr lang="nl-NL"/>
              <a:pPr>
                <a:defRPr/>
              </a:pPr>
              <a:t>‹nr.›</a:t>
            </a:fld>
            <a:endParaRPr lang="nl-NL"/>
          </a:p>
        </p:txBody>
      </p:sp>
    </p:spTree>
    <p:extLst>
      <p:ext uri="{BB962C8B-B14F-4D97-AF65-F5344CB8AC3E}">
        <p14:creationId xmlns:p14="http://schemas.microsoft.com/office/powerpoint/2010/main" val="350982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F3AC8724-CF27-3048-9DF3-4B9893EAECCC}" type="slidenum">
              <a:rPr lang="nl-NL"/>
              <a:pPr>
                <a:defRPr/>
              </a:pPr>
              <a:t>‹nr.›</a:t>
            </a:fld>
            <a:endParaRPr lang="nl-NL"/>
          </a:p>
        </p:txBody>
      </p:sp>
    </p:spTree>
    <p:extLst>
      <p:ext uri="{BB962C8B-B14F-4D97-AF65-F5344CB8AC3E}">
        <p14:creationId xmlns:p14="http://schemas.microsoft.com/office/powerpoint/2010/main" val="244740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6E04FD2C-5CD9-A644-86BC-02DECD7C08F6}" type="slidenum">
              <a:rPr lang="nl-NL"/>
              <a:pPr>
                <a:defRPr/>
              </a:pPr>
              <a:t>‹nr.›</a:t>
            </a:fld>
            <a:endParaRPr lang="nl-NL"/>
          </a:p>
        </p:txBody>
      </p:sp>
    </p:spTree>
    <p:extLst>
      <p:ext uri="{BB962C8B-B14F-4D97-AF65-F5344CB8AC3E}">
        <p14:creationId xmlns:p14="http://schemas.microsoft.com/office/powerpoint/2010/main" val="98793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ABE512CA-3EE8-9E4D-AC78-3358A7A7C8A6}" type="slidenum">
              <a:rPr lang="nl-NL"/>
              <a:pPr>
                <a:defRPr/>
              </a:pPr>
              <a:t>‹nr.›</a:t>
            </a:fld>
            <a:endParaRPr lang="nl-NL"/>
          </a:p>
        </p:txBody>
      </p:sp>
    </p:spTree>
    <p:extLst>
      <p:ext uri="{BB962C8B-B14F-4D97-AF65-F5344CB8AC3E}">
        <p14:creationId xmlns:p14="http://schemas.microsoft.com/office/powerpoint/2010/main" val="202261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7544D29-4A1F-A046-AAE9-523500ED957B}" type="slidenum">
              <a:rPr lang="nl-NL"/>
              <a:pPr>
                <a:defRPr/>
              </a:pPr>
              <a:t>‹nr.›</a:t>
            </a:fld>
            <a:endParaRPr lang="nl-NL"/>
          </a:p>
        </p:txBody>
      </p:sp>
    </p:spTree>
    <p:extLst>
      <p:ext uri="{BB962C8B-B14F-4D97-AF65-F5344CB8AC3E}">
        <p14:creationId xmlns:p14="http://schemas.microsoft.com/office/powerpoint/2010/main" val="188057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0AFE752-4760-CE48-96DB-5295D8B5851A}" type="slidenum">
              <a:rPr lang="nl-NL"/>
              <a:pPr>
                <a:defRPr/>
              </a:pPr>
              <a:t>‹nr.›</a:t>
            </a:fld>
            <a:endParaRPr lang="nl-NL"/>
          </a:p>
        </p:txBody>
      </p:sp>
    </p:spTree>
    <p:extLst>
      <p:ext uri="{BB962C8B-B14F-4D97-AF65-F5344CB8AC3E}">
        <p14:creationId xmlns:p14="http://schemas.microsoft.com/office/powerpoint/2010/main" val="4299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DE8BD"/>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0" y="0"/>
            <a:ext cx="9144000" cy="5143500"/>
          </a:xfrm>
          <a:prstGeom prst="rect">
            <a:avLst/>
          </a:prstGeom>
          <a:solidFill>
            <a:srgbClr val="EEF7E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27" name="Picture 20" descr="gelderse_vallei_teken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143000" y="1314457"/>
            <a:ext cx="8001000" cy="335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5" name="Rectangle 21"/>
          <p:cNvSpPr>
            <a:spLocks noChangeArrowheads="1"/>
          </p:cNvSpPr>
          <p:nvPr userDrawn="1"/>
        </p:nvSpPr>
        <p:spPr bwMode="auto">
          <a:xfrm>
            <a:off x="0" y="0"/>
            <a:ext cx="762000" cy="2571750"/>
          </a:xfrm>
          <a:prstGeom prst="rect">
            <a:avLst/>
          </a:prstGeom>
          <a:solidFill>
            <a:srgbClr val="59B22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6" name="Rectangle 22"/>
          <p:cNvSpPr>
            <a:spLocks noChangeArrowheads="1"/>
          </p:cNvSpPr>
          <p:nvPr userDrawn="1"/>
        </p:nvSpPr>
        <p:spPr bwMode="auto">
          <a:xfrm>
            <a:off x="762000" y="4972050"/>
            <a:ext cx="8382000" cy="171450"/>
          </a:xfrm>
          <a:prstGeom prst="rect">
            <a:avLst/>
          </a:prstGeom>
          <a:solidFill>
            <a:srgbClr val="091C5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7" name="Rectangle 23"/>
          <p:cNvSpPr>
            <a:spLocks noChangeArrowheads="1"/>
          </p:cNvSpPr>
          <p:nvPr userDrawn="1"/>
        </p:nvSpPr>
        <p:spPr bwMode="auto">
          <a:xfrm>
            <a:off x="1295400" y="1314450"/>
            <a:ext cx="838200" cy="57150"/>
          </a:xfrm>
          <a:prstGeom prst="rect">
            <a:avLst/>
          </a:prstGeom>
          <a:solidFill>
            <a:srgbClr val="59B22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1" name="Picture 24" descr="gelderse_vallei_logo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985000" y="285750"/>
            <a:ext cx="21590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1219200" y="457200"/>
            <a:ext cx="58674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sp>
        <p:nvSpPr>
          <p:cNvPr id="2" name="Rectangle 3"/>
          <p:cNvSpPr>
            <a:spLocks noGrp="1" noChangeArrowheads="1"/>
          </p:cNvSpPr>
          <p:nvPr>
            <p:ph type="body" idx="1"/>
          </p:nvPr>
        </p:nvSpPr>
        <p:spPr bwMode="auto">
          <a:xfrm>
            <a:off x="1219200" y="1485900"/>
            <a:ext cx="7239000" cy="308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838200" y="4686300"/>
            <a:ext cx="1905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nl-NL"/>
          </a:p>
        </p:txBody>
      </p:sp>
      <p:sp>
        <p:nvSpPr>
          <p:cNvPr id="1029" name="Rectangle 5"/>
          <p:cNvSpPr>
            <a:spLocks noGrp="1" noChangeArrowheads="1"/>
          </p:cNvSpPr>
          <p:nvPr>
            <p:ph type="ftr" sz="quarter" idx="3"/>
          </p:nvPr>
        </p:nvSpPr>
        <p:spPr bwMode="auto">
          <a:xfrm>
            <a:off x="3124200" y="4686300"/>
            <a:ext cx="2895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nl-NL"/>
          </a:p>
        </p:txBody>
      </p:sp>
      <p:sp>
        <p:nvSpPr>
          <p:cNvPr id="1030" name="Rectangle 6"/>
          <p:cNvSpPr>
            <a:spLocks noGrp="1" noChangeArrowheads="1"/>
          </p:cNvSpPr>
          <p:nvPr>
            <p:ph type="sldNum" sz="quarter" idx="4"/>
          </p:nvPr>
        </p:nvSpPr>
        <p:spPr bwMode="auto">
          <a:xfrm>
            <a:off x="6553200" y="4686300"/>
            <a:ext cx="1905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60A5151-BA9A-9C49-B520-9194F4A1D258}"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1" r:id="rId19"/>
    <p:sldLayoutId id="2147483750" r:id="rId20"/>
    <p:sldLayoutId id="2147483752" r:id="rId21"/>
  </p:sldLayoutIdLst>
  <p:hf sldNum="0" hdr="0" ftr="0" dt="0"/>
  <p:txStyles>
    <p:titleStyle>
      <a:lvl1pPr algn="l" rtl="0" eaLnBrk="0" fontAlgn="base" hangingPunct="0">
        <a:spcBef>
          <a:spcPct val="0"/>
        </a:spcBef>
        <a:spcAft>
          <a:spcPct val="0"/>
        </a:spcAft>
        <a:defRPr sz="3600" b="1">
          <a:solidFill>
            <a:srgbClr val="091C5A"/>
          </a:solidFill>
          <a:latin typeface="+mj-lt"/>
          <a:ea typeface="+mj-ea"/>
          <a:cs typeface="ＭＳ Ｐゴシック" charset="0"/>
        </a:defRPr>
      </a:lvl1pPr>
      <a:lvl2pPr algn="l" rtl="0" eaLnBrk="0" fontAlgn="base" hangingPunct="0">
        <a:spcBef>
          <a:spcPct val="0"/>
        </a:spcBef>
        <a:spcAft>
          <a:spcPct val="0"/>
        </a:spcAft>
        <a:defRPr sz="3600" b="1">
          <a:solidFill>
            <a:srgbClr val="091C5A"/>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rgbClr val="091C5A"/>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rgbClr val="091C5A"/>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rgbClr val="091C5A"/>
          </a:solidFill>
          <a:latin typeface="Arial" charset="0"/>
          <a:ea typeface="ＭＳ Ｐゴシック" charset="0"/>
          <a:cs typeface="ＭＳ Ｐゴシック" charset="0"/>
        </a:defRPr>
      </a:lvl5pPr>
      <a:lvl6pPr marL="457200" algn="l" rtl="0" fontAlgn="base">
        <a:spcBef>
          <a:spcPct val="0"/>
        </a:spcBef>
        <a:spcAft>
          <a:spcPct val="0"/>
        </a:spcAft>
        <a:defRPr sz="3600" b="1">
          <a:solidFill>
            <a:srgbClr val="091C5A"/>
          </a:solidFill>
          <a:latin typeface="Arial" charset="0"/>
          <a:ea typeface="ＭＳ Ｐゴシック" charset="0"/>
        </a:defRPr>
      </a:lvl6pPr>
      <a:lvl7pPr marL="914400" algn="l" rtl="0" fontAlgn="base">
        <a:spcBef>
          <a:spcPct val="0"/>
        </a:spcBef>
        <a:spcAft>
          <a:spcPct val="0"/>
        </a:spcAft>
        <a:defRPr sz="3600" b="1">
          <a:solidFill>
            <a:srgbClr val="091C5A"/>
          </a:solidFill>
          <a:latin typeface="Arial" charset="0"/>
          <a:ea typeface="ＭＳ Ｐゴシック" charset="0"/>
        </a:defRPr>
      </a:lvl7pPr>
      <a:lvl8pPr marL="1371600" algn="l" rtl="0" fontAlgn="base">
        <a:spcBef>
          <a:spcPct val="0"/>
        </a:spcBef>
        <a:spcAft>
          <a:spcPct val="0"/>
        </a:spcAft>
        <a:defRPr sz="3600" b="1">
          <a:solidFill>
            <a:srgbClr val="091C5A"/>
          </a:solidFill>
          <a:latin typeface="Arial" charset="0"/>
          <a:ea typeface="ＭＳ Ｐゴシック" charset="0"/>
        </a:defRPr>
      </a:lvl8pPr>
      <a:lvl9pPr marL="1828800" algn="l" rtl="0" fontAlgn="base">
        <a:spcBef>
          <a:spcPct val="0"/>
        </a:spcBef>
        <a:spcAft>
          <a:spcPct val="0"/>
        </a:spcAft>
        <a:defRPr sz="3600" b="1">
          <a:solidFill>
            <a:srgbClr val="091C5A"/>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091C5A"/>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091C5A"/>
          </a:solidFill>
          <a:latin typeface="+mn-lt"/>
          <a:ea typeface="+mn-ea"/>
        </a:defRPr>
      </a:lvl2pPr>
      <a:lvl3pPr marL="1143000" indent="-228600" algn="l" rtl="0" eaLnBrk="0" fontAlgn="base" hangingPunct="0">
        <a:spcBef>
          <a:spcPct val="20000"/>
        </a:spcBef>
        <a:spcAft>
          <a:spcPct val="0"/>
        </a:spcAft>
        <a:buChar char="•"/>
        <a:defRPr sz="2400">
          <a:solidFill>
            <a:srgbClr val="091C5A"/>
          </a:solidFill>
          <a:latin typeface="+mn-lt"/>
          <a:ea typeface="+mn-ea"/>
        </a:defRPr>
      </a:lvl3pPr>
      <a:lvl4pPr marL="1600200" indent="-228600" algn="l" rtl="0" eaLnBrk="0" fontAlgn="base" hangingPunct="0">
        <a:spcBef>
          <a:spcPct val="20000"/>
        </a:spcBef>
        <a:spcAft>
          <a:spcPct val="0"/>
        </a:spcAft>
        <a:buChar char="–"/>
        <a:defRPr sz="2000">
          <a:solidFill>
            <a:srgbClr val="091C5A"/>
          </a:solidFill>
          <a:latin typeface="+mn-lt"/>
          <a:ea typeface="+mn-ea"/>
        </a:defRPr>
      </a:lvl4pPr>
      <a:lvl5pPr marL="2057400" indent="-228600" algn="l" rtl="0" eaLnBrk="0" fontAlgn="base" hangingPunct="0">
        <a:spcBef>
          <a:spcPct val="20000"/>
        </a:spcBef>
        <a:spcAft>
          <a:spcPct val="0"/>
        </a:spcAft>
        <a:buChar char="»"/>
        <a:defRPr sz="2000">
          <a:solidFill>
            <a:srgbClr val="091C5A"/>
          </a:solidFill>
          <a:latin typeface="+mn-lt"/>
          <a:ea typeface="+mn-ea"/>
        </a:defRPr>
      </a:lvl5pPr>
      <a:lvl6pPr marL="2514600" indent="-228600" algn="l" rtl="0" fontAlgn="base">
        <a:spcBef>
          <a:spcPct val="20000"/>
        </a:spcBef>
        <a:spcAft>
          <a:spcPct val="0"/>
        </a:spcAft>
        <a:buChar char="»"/>
        <a:defRPr sz="2000">
          <a:solidFill>
            <a:srgbClr val="091C5A"/>
          </a:solidFill>
          <a:latin typeface="+mn-lt"/>
          <a:ea typeface="+mn-ea"/>
        </a:defRPr>
      </a:lvl6pPr>
      <a:lvl7pPr marL="2971800" indent="-228600" algn="l" rtl="0" fontAlgn="base">
        <a:spcBef>
          <a:spcPct val="20000"/>
        </a:spcBef>
        <a:spcAft>
          <a:spcPct val="0"/>
        </a:spcAft>
        <a:buChar char="»"/>
        <a:defRPr sz="2000">
          <a:solidFill>
            <a:srgbClr val="091C5A"/>
          </a:solidFill>
          <a:latin typeface="+mn-lt"/>
          <a:ea typeface="+mn-ea"/>
        </a:defRPr>
      </a:lvl7pPr>
      <a:lvl8pPr marL="3429000" indent="-228600" algn="l" rtl="0" fontAlgn="base">
        <a:spcBef>
          <a:spcPct val="20000"/>
        </a:spcBef>
        <a:spcAft>
          <a:spcPct val="0"/>
        </a:spcAft>
        <a:buChar char="»"/>
        <a:defRPr sz="2000">
          <a:solidFill>
            <a:srgbClr val="091C5A"/>
          </a:solidFill>
          <a:latin typeface="+mn-lt"/>
          <a:ea typeface="+mn-ea"/>
        </a:defRPr>
      </a:lvl8pPr>
      <a:lvl9pPr marL="3886200" indent="-228600" algn="l" rtl="0" fontAlgn="base">
        <a:spcBef>
          <a:spcPct val="20000"/>
        </a:spcBef>
        <a:spcAft>
          <a:spcPct val="0"/>
        </a:spcAft>
        <a:buChar char="»"/>
        <a:defRPr sz="2000">
          <a:solidFill>
            <a:srgbClr val="091C5A"/>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1113991" y="1639364"/>
            <a:ext cx="8242821" cy="857250"/>
          </a:xfrm>
        </p:spPr>
        <p:txBody>
          <a:bodyPr/>
          <a:lstStyle/>
          <a:p>
            <a:pPr eaLnBrk="1" hangingPunct="1">
              <a:defRPr/>
            </a:pPr>
            <a:br>
              <a:rPr lang="en-US" b="0" dirty="0">
                <a:cs typeface="+mj-cs"/>
              </a:rPr>
            </a:br>
            <a:r>
              <a:rPr lang="en-US" b="0" dirty="0">
                <a:cs typeface="+mj-cs"/>
              </a:rPr>
              <a:t>Goede Voeding: </a:t>
            </a:r>
            <a:br>
              <a:rPr lang="en-US" b="0" dirty="0">
                <a:cs typeface="+mj-cs"/>
              </a:rPr>
            </a:br>
            <a:r>
              <a:rPr lang="en-US" sz="2400" b="0" dirty="0">
                <a:cs typeface="+mj-cs"/>
              </a:rPr>
              <a:t>De </a:t>
            </a:r>
            <a:r>
              <a:rPr lang="en-US" sz="2400" b="0" dirty="0" err="1">
                <a:cs typeface="+mj-cs"/>
              </a:rPr>
              <a:t>hoeksteen</a:t>
            </a:r>
            <a:r>
              <a:rPr lang="en-US" sz="2400" b="0" dirty="0">
                <a:cs typeface="+mj-cs"/>
              </a:rPr>
              <a:t> van </a:t>
            </a:r>
            <a:r>
              <a:rPr lang="en-US" sz="2400" b="0" dirty="0" err="1">
                <a:cs typeface="+mj-cs"/>
              </a:rPr>
              <a:t>goede</a:t>
            </a:r>
            <a:r>
              <a:rPr lang="en-US" sz="2400" b="0" dirty="0">
                <a:cs typeface="+mj-cs"/>
              </a:rPr>
              <a:t> </a:t>
            </a:r>
            <a:r>
              <a:rPr lang="en-US" sz="2400" b="0" dirty="0" err="1">
                <a:cs typeface="+mj-cs"/>
              </a:rPr>
              <a:t>peroperatieve</a:t>
            </a:r>
            <a:r>
              <a:rPr lang="en-US" sz="2400" b="0" dirty="0">
                <a:cs typeface="+mj-cs"/>
              </a:rPr>
              <a:t> </a:t>
            </a:r>
            <a:r>
              <a:rPr lang="en-US" sz="2400" b="0" dirty="0" err="1">
                <a:cs typeface="+mj-cs"/>
              </a:rPr>
              <a:t>zorg</a:t>
            </a:r>
            <a:r>
              <a:rPr lang="en-US" sz="2400" b="0" dirty="0">
                <a:cs typeface="+mj-cs"/>
              </a:rPr>
              <a:t>!</a:t>
            </a:r>
            <a:br>
              <a:rPr lang="en-US" sz="2400" dirty="0">
                <a:cs typeface="+mj-cs"/>
              </a:rPr>
            </a:br>
            <a:br>
              <a:rPr lang="en-US" sz="2400" dirty="0">
                <a:cs typeface="+mj-cs"/>
              </a:rPr>
            </a:br>
            <a:r>
              <a:rPr lang="en-US" sz="1600" b="0" dirty="0">
                <a:cs typeface="+mj-cs"/>
              </a:rPr>
              <a:t>Symposium </a:t>
            </a:r>
            <a:r>
              <a:rPr lang="en-US" sz="1600" b="0" dirty="0" err="1">
                <a:cs typeface="+mj-cs"/>
              </a:rPr>
              <a:t>Oncologie</a:t>
            </a:r>
            <a:r>
              <a:rPr lang="en-US" sz="1600" b="0" dirty="0">
                <a:cs typeface="+mj-cs"/>
              </a:rPr>
              <a:t> 08-06-2021</a:t>
            </a:r>
            <a:br>
              <a:rPr lang="en-US" sz="1600" b="0" dirty="0">
                <a:cs typeface="+mj-cs"/>
              </a:rPr>
            </a:br>
            <a:r>
              <a:rPr lang="en-US" sz="1600" b="0" dirty="0" err="1">
                <a:cs typeface="+mj-cs"/>
              </a:rPr>
              <a:t>Eerstelijnssamenwerking</a:t>
            </a:r>
            <a:br>
              <a:rPr lang="en-US" sz="1600" b="0" dirty="0">
                <a:cs typeface="+mj-cs"/>
              </a:rPr>
            </a:br>
            <a:endParaRPr lang="nl-NL" sz="1600" b="0" dirty="0">
              <a:cs typeface="+mj-cs"/>
            </a:endParaRPr>
          </a:p>
        </p:txBody>
      </p:sp>
      <p:sp>
        <p:nvSpPr>
          <p:cNvPr id="3081" name="Text Box 9"/>
          <p:cNvSpPr txBox="1">
            <a:spLocks noChangeArrowheads="1"/>
          </p:cNvSpPr>
          <p:nvPr/>
        </p:nvSpPr>
        <p:spPr bwMode="auto">
          <a:xfrm>
            <a:off x="395537" y="3499783"/>
            <a:ext cx="345638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200" dirty="0">
                <a:solidFill>
                  <a:srgbClr val="091C5A"/>
                </a:solidFill>
                <a:latin typeface="Arial" charset="0"/>
                <a:cs typeface="+mn-cs"/>
              </a:rPr>
              <a:t>Prof. Dr. Ben Witteman, MDL-arts</a:t>
            </a:r>
          </a:p>
          <a:p>
            <a:pPr>
              <a:spcBef>
                <a:spcPct val="50000"/>
              </a:spcBef>
              <a:defRPr/>
            </a:pPr>
            <a:r>
              <a:rPr lang="en-US" sz="1200" dirty="0" err="1">
                <a:solidFill>
                  <a:srgbClr val="091C5A"/>
                </a:solidFill>
                <a:latin typeface="Arial" charset="0"/>
                <a:cs typeface="+mn-cs"/>
              </a:rPr>
              <a:t>Leerstoel</a:t>
            </a:r>
            <a:r>
              <a:rPr lang="en-US" sz="1200" dirty="0">
                <a:solidFill>
                  <a:srgbClr val="091C5A"/>
                </a:solidFill>
                <a:latin typeface="Arial" charset="0"/>
                <a:cs typeface="+mn-cs"/>
              </a:rPr>
              <a:t>: </a:t>
            </a:r>
            <a:r>
              <a:rPr lang="en-US" sz="1200" dirty="0" err="1">
                <a:solidFill>
                  <a:srgbClr val="091C5A"/>
                </a:solidFill>
                <a:latin typeface="Arial" charset="0"/>
                <a:cs typeface="+mn-cs"/>
              </a:rPr>
              <a:t>voeding</a:t>
            </a:r>
            <a:r>
              <a:rPr lang="en-US" sz="1200" dirty="0">
                <a:solidFill>
                  <a:srgbClr val="091C5A"/>
                </a:solidFill>
                <a:latin typeface="Arial" charset="0"/>
                <a:cs typeface="+mn-cs"/>
              </a:rPr>
              <a:t> en </a:t>
            </a:r>
            <a:r>
              <a:rPr lang="en-US" sz="1200" dirty="0" err="1">
                <a:solidFill>
                  <a:srgbClr val="091C5A"/>
                </a:solidFill>
                <a:latin typeface="Arial" charset="0"/>
                <a:cs typeface="+mn-cs"/>
              </a:rPr>
              <a:t>darmgezondheid</a:t>
            </a:r>
            <a:endParaRPr lang="en-US" sz="1200" dirty="0">
              <a:solidFill>
                <a:srgbClr val="091C5A"/>
              </a:solidFill>
              <a:latin typeface="Arial" charset="0"/>
              <a:cs typeface="+mn-cs"/>
            </a:endParaRPr>
          </a:p>
          <a:p>
            <a:pPr>
              <a:spcBef>
                <a:spcPct val="50000"/>
              </a:spcBef>
              <a:defRPr/>
            </a:pPr>
            <a:r>
              <a:rPr lang="en-US" sz="1200" dirty="0">
                <a:solidFill>
                  <a:srgbClr val="091C5A"/>
                </a:solidFill>
                <a:latin typeface="Arial" charset="0"/>
                <a:cs typeface="+mn-cs"/>
              </a:rPr>
              <a:t>In </a:t>
            </a:r>
            <a:r>
              <a:rPr lang="en-US" sz="1200" dirty="0" err="1">
                <a:solidFill>
                  <a:srgbClr val="091C5A"/>
                </a:solidFill>
                <a:latin typeface="Arial" charset="0"/>
                <a:cs typeface="+mn-cs"/>
              </a:rPr>
              <a:t>transmurale</a:t>
            </a:r>
            <a:r>
              <a:rPr lang="en-US" sz="1200" dirty="0">
                <a:solidFill>
                  <a:srgbClr val="091C5A"/>
                </a:solidFill>
                <a:latin typeface="Arial" charset="0"/>
                <a:cs typeface="+mn-cs"/>
              </a:rPr>
              <a:t> </a:t>
            </a:r>
            <a:r>
              <a:rPr lang="en-US" sz="1200" dirty="0" err="1">
                <a:solidFill>
                  <a:srgbClr val="091C5A"/>
                </a:solidFill>
                <a:latin typeface="Arial" charset="0"/>
                <a:cs typeface="+mn-cs"/>
              </a:rPr>
              <a:t>zorg</a:t>
            </a:r>
            <a:endParaRPr lang="en-US" sz="1200" dirty="0">
              <a:solidFill>
                <a:srgbClr val="091C5A"/>
              </a:solidFill>
              <a:latin typeface="Arial" charset="0"/>
              <a:cs typeface="+mn-cs"/>
            </a:endParaRPr>
          </a:p>
          <a:p>
            <a:pPr>
              <a:spcBef>
                <a:spcPct val="50000"/>
              </a:spcBef>
              <a:defRPr/>
            </a:pPr>
            <a:endParaRPr lang="nl-NL" sz="1600" b="1" dirty="0">
              <a:solidFill>
                <a:srgbClr val="091C5A"/>
              </a:solidFill>
              <a:latin typeface="Arial" charset="0"/>
              <a:cs typeface="+mn-cs"/>
            </a:endParaRPr>
          </a:p>
        </p:txBody>
      </p:sp>
      <p:pic>
        <p:nvPicPr>
          <p:cNvPr id="23556" name="Picture 12" descr="ZGV lucht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46335"/>
            <a:ext cx="2592288" cy="186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95486"/>
            <a:ext cx="34702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4" descr="Stichting Alliantie Voeding in de Zorg">
            <a:extLst>
              <a:ext uri="{FF2B5EF4-FFF2-40B4-BE49-F238E27FC236}">
                <a16:creationId xmlns:a16="http://schemas.microsoft.com/office/drawing/2014/main" id="{9D014ADF-4C52-A845-A58F-C45BA7340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51470"/>
            <a:ext cx="1138173" cy="1138173"/>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Wageningen University weer de beste | BNR Nieuwsradio">
            <a:extLst>
              <a:ext uri="{FF2B5EF4-FFF2-40B4-BE49-F238E27FC236}">
                <a16:creationId xmlns:a16="http://schemas.microsoft.com/office/drawing/2014/main" id="{AF1349C4-CD22-BD40-849E-AA7D95BED7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2955303"/>
            <a:ext cx="2317390" cy="1856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485906" y="303613"/>
            <a:ext cx="5014913" cy="650082"/>
          </a:xfrm>
        </p:spPr>
        <p:txBody>
          <a:bodyPr/>
          <a:lstStyle/>
          <a:p>
            <a:pPr eaLnBrk="1" hangingPunct="1">
              <a:defRPr/>
            </a:pPr>
            <a:r>
              <a:rPr lang="en-US" b="0" dirty="0" err="1">
                <a:cs typeface="+mj-cs"/>
              </a:rPr>
              <a:t>Functies</a:t>
            </a:r>
            <a:r>
              <a:rPr lang="en-US" b="0" dirty="0">
                <a:cs typeface="+mj-cs"/>
              </a:rPr>
              <a:t> van de </a:t>
            </a:r>
            <a:r>
              <a:rPr lang="en-US" b="0" dirty="0" err="1">
                <a:cs typeface="+mj-cs"/>
              </a:rPr>
              <a:t>darm</a:t>
            </a:r>
            <a:endParaRPr lang="en-US" b="0" dirty="0">
              <a:cs typeface="+mj-cs"/>
            </a:endParaRPr>
          </a:p>
        </p:txBody>
      </p:sp>
      <p:sp>
        <p:nvSpPr>
          <p:cNvPr id="59395" name="Rectangle 3"/>
          <p:cNvSpPr>
            <a:spLocks noGrp="1" noChangeArrowheads="1"/>
          </p:cNvSpPr>
          <p:nvPr>
            <p:ph idx="1"/>
          </p:nvPr>
        </p:nvSpPr>
        <p:spPr>
          <a:xfrm>
            <a:off x="1461254" y="1405220"/>
            <a:ext cx="6515100" cy="3086100"/>
          </a:xfrm>
        </p:spPr>
        <p:txBody>
          <a:bodyPr/>
          <a:lstStyle/>
          <a:p>
            <a:pPr marL="445770" indent="-445770" eaLnBrk="1" hangingPunct="1">
              <a:buFont typeface="Wingdings" charset="0"/>
              <a:buAutoNum type="arabicPeriod"/>
              <a:defRPr/>
            </a:pPr>
            <a:r>
              <a:rPr lang="en-US" sz="2160" dirty="0" err="1">
                <a:cs typeface="+mn-cs"/>
              </a:rPr>
              <a:t>Vertering</a:t>
            </a:r>
            <a:r>
              <a:rPr lang="en-US" sz="2160" dirty="0">
                <a:cs typeface="+mn-cs"/>
              </a:rPr>
              <a:t> van </a:t>
            </a:r>
            <a:r>
              <a:rPr lang="en-US" sz="2160" dirty="0" err="1">
                <a:cs typeface="+mn-cs"/>
              </a:rPr>
              <a:t>voeding</a:t>
            </a:r>
            <a:r>
              <a:rPr lang="en-US" sz="2160" dirty="0">
                <a:cs typeface="+mn-cs"/>
              </a:rPr>
              <a:t> en </a:t>
            </a:r>
            <a:r>
              <a:rPr lang="en-US" sz="2160" u="sng" dirty="0" err="1">
                <a:cs typeface="+mn-cs"/>
              </a:rPr>
              <a:t>absorptie</a:t>
            </a:r>
            <a:r>
              <a:rPr lang="en-US" sz="2160" dirty="0">
                <a:cs typeface="+mn-cs"/>
              </a:rPr>
              <a:t> van </a:t>
            </a:r>
            <a:r>
              <a:rPr lang="en-US" sz="2160" dirty="0" err="1">
                <a:cs typeface="+mn-cs"/>
              </a:rPr>
              <a:t>voedingsstoffen</a:t>
            </a:r>
            <a:endParaRPr lang="en-US" sz="2160" dirty="0">
              <a:cs typeface="+mn-cs"/>
            </a:endParaRPr>
          </a:p>
          <a:p>
            <a:pPr marL="445770" indent="-445770" eaLnBrk="1" hangingPunct="1">
              <a:buFont typeface="Wingdings" charset="0"/>
              <a:buAutoNum type="arabicPeriod"/>
              <a:defRPr/>
            </a:pPr>
            <a:r>
              <a:rPr lang="en-US" sz="2160" u="sng" dirty="0" err="1">
                <a:cs typeface="+mn-cs"/>
              </a:rPr>
              <a:t>Barri</a:t>
            </a:r>
            <a:r>
              <a:rPr lang="en-US" sz="2160" u="sng" dirty="0" err="1">
                <a:cs typeface="Arial" charset="0"/>
              </a:rPr>
              <a:t>è</a:t>
            </a:r>
            <a:r>
              <a:rPr lang="en-US" sz="2160" u="sng" dirty="0" err="1">
                <a:cs typeface="+mn-cs"/>
              </a:rPr>
              <a:t>re</a:t>
            </a:r>
            <a:r>
              <a:rPr lang="en-US" sz="2160" dirty="0">
                <a:cs typeface="+mn-cs"/>
              </a:rPr>
              <a:t> </a:t>
            </a:r>
            <a:r>
              <a:rPr lang="en-US" sz="2160" dirty="0" err="1">
                <a:cs typeface="+mn-cs"/>
              </a:rPr>
              <a:t>tegen</a:t>
            </a:r>
            <a:r>
              <a:rPr lang="en-US" sz="2160" dirty="0">
                <a:cs typeface="+mn-cs"/>
              </a:rPr>
              <a:t> </a:t>
            </a:r>
            <a:r>
              <a:rPr lang="en-US" sz="2160" dirty="0" err="1">
                <a:cs typeface="+mn-cs"/>
              </a:rPr>
              <a:t>toxische</a:t>
            </a:r>
            <a:r>
              <a:rPr lang="en-US" sz="2160" dirty="0">
                <a:cs typeface="+mn-cs"/>
              </a:rPr>
              <a:t> </a:t>
            </a:r>
            <a:r>
              <a:rPr lang="en-US" sz="2160" dirty="0" err="1">
                <a:cs typeface="+mn-cs"/>
              </a:rPr>
              <a:t>stoffen</a:t>
            </a:r>
            <a:r>
              <a:rPr lang="en-US" sz="2160" dirty="0">
                <a:cs typeface="+mn-cs"/>
              </a:rPr>
              <a:t> en </a:t>
            </a:r>
            <a:r>
              <a:rPr lang="en-US" sz="2160" dirty="0" err="1">
                <a:cs typeface="+mn-cs"/>
              </a:rPr>
              <a:t>pathogenen</a:t>
            </a:r>
            <a:endParaRPr lang="en-US" sz="2160" dirty="0">
              <a:cs typeface="+mn-cs"/>
            </a:endParaRPr>
          </a:p>
          <a:p>
            <a:pPr marL="445770" indent="-445770" eaLnBrk="1" hangingPunct="1">
              <a:buFont typeface="Wingdings" charset="0"/>
              <a:buAutoNum type="arabicPeriod"/>
              <a:defRPr/>
            </a:pPr>
            <a:endParaRPr lang="en-US" sz="2520" dirty="0">
              <a:solidFill>
                <a:schemeClr val="tx2"/>
              </a:solidFill>
              <a:cs typeface="+mn-cs"/>
            </a:endParaRPr>
          </a:p>
        </p:txBody>
      </p:sp>
      <p:pic>
        <p:nvPicPr>
          <p:cNvPr id="22533" name="Picture 4" descr="MCj033925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470" y="2701368"/>
            <a:ext cx="2192395" cy="1829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7" name="Oval 5"/>
          <p:cNvSpPr>
            <a:spLocks noChangeArrowheads="1"/>
          </p:cNvSpPr>
          <p:nvPr/>
        </p:nvSpPr>
        <p:spPr bwMode="auto">
          <a:xfrm>
            <a:off x="2044542" y="3651647"/>
            <a:ext cx="82296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59398" name="Oval 6"/>
          <p:cNvSpPr>
            <a:spLocks noChangeArrowheads="1"/>
          </p:cNvSpPr>
          <p:nvPr/>
        </p:nvSpPr>
        <p:spPr bwMode="auto">
          <a:xfrm>
            <a:off x="1850232" y="3651647"/>
            <a:ext cx="82296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59399" name="Oval 7"/>
          <p:cNvSpPr>
            <a:spLocks noChangeArrowheads="1"/>
          </p:cNvSpPr>
          <p:nvPr/>
        </p:nvSpPr>
        <p:spPr bwMode="auto">
          <a:xfrm>
            <a:off x="1980248" y="3651647"/>
            <a:ext cx="822960"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59400" name="Oval 8"/>
          <p:cNvSpPr>
            <a:spLocks noChangeArrowheads="1"/>
          </p:cNvSpPr>
          <p:nvPr/>
        </p:nvSpPr>
        <p:spPr bwMode="auto">
          <a:xfrm>
            <a:off x="2174558" y="3543300"/>
            <a:ext cx="822960" cy="594122"/>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59401" name="Oval 9"/>
          <p:cNvSpPr>
            <a:spLocks noChangeArrowheads="1"/>
          </p:cNvSpPr>
          <p:nvPr/>
        </p:nvSpPr>
        <p:spPr bwMode="auto">
          <a:xfrm>
            <a:off x="1266834" y="3090208"/>
            <a:ext cx="1684986" cy="6858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lnSpc>
                <a:spcPct val="90000"/>
              </a:lnSpc>
              <a:defRPr/>
            </a:pPr>
            <a:r>
              <a:rPr lang="en-US" sz="3240" b="1" dirty="0" err="1">
                <a:solidFill>
                  <a:srgbClr val="FF0000"/>
                </a:solidFill>
                <a:latin typeface="Arial" charset="0"/>
              </a:rPr>
              <a:t>absorptie</a:t>
            </a:r>
            <a:endParaRPr lang="en-US" sz="3240" b="1" dirty="0">
              <a:solidFill>
                <a:srgbClr val="FF0000"/>
              </a:solidFill>
              <a:latin typeface="Arial" charset="0"/>
            </a:endParaRPr>
          </a:p>
        </p:txBody>
      </p:sp>
      <p:sp>
        <p:nvSpPr>
          <p:cNvPr id="59402" name="Text Box 10"/>
          <p:cNvSpPr txBox="1">
            <a:spLocks noChangeArrowheads="1"/>
          </p:cNvSpPr>
          <p:nvPr/>
        </p:nvSpPr>
        <p:spPr bwMode="auto">
          <a:xfrm>
            <a:off x="6062571" y="3154117"/>
            <a:ext cx="2197418" cy="541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lnSpc>
                <a:spcPct val="90000"/>
              </a:lnSpc>
              <a:defRPr/>
            </a:pPr>
            <a:r>
              <a:rPr lang="en-US" sz="3240" b="1" dirty="0" err="1">
                <a:solidFill>
                  <a:srgbClr val="FF0000"/>
                </a:solidFill>
                <a:latin typeface="Arial" charset="0"/>
              </a:rPr>
              <a:t>barri</a:t>
            </a:r>
            <a:r>
              <a:rPr lang="en-US" sz="3240" b="1" dirty="0" err="1">
                <a:solidFill>
                  <a:srgbClr val="FF0000"/>
                </a:solidFill>
                <a:latin typeface="Arial" charset="0"/>
                <a:cs typeface="Arial" charset="0"/>
              </a:rPr>
              <a:t>è</a:t>
            </a:r>
            <a:r>
              <a:rPr lang="en-US" sz="3240" b="1" dirty="0" err="1">
                <a:solidFill>
                  <a:srgbClr val="FF0000"/>
                </a:solidFill>
                <a:latin typeface="Arial" charset="0"/>
              </a:rPr>
              <a:t>re</a:t>
            </a:r>
            <a:endParaRPr lang="en-US" sz="3240" b="1" dirty="0">
              <a:solidFill>
                <a:srgbClr val="FF0000"/>
              </a:solidFill>
              <a:latin typeface="Arial" charset="0"/>
            </a:endParaRPr>
          </a:p>
        </p:txBody>
      </p:sp>
      <p:pic>
        <p:nvPicPr>
          <p:cNvPr id="13"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462" y="692345"/>
            <a:ext cx="7440548"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9168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67303" y="268288"/>
            <a:ext cx="5962173" cy="857250"/>
          </a:xfrm>
        </p:spPr>
        <p:txBody>
          <a:bodyPr/>
          <a:lstStyle/>
          <a:p>
            <a:pPr eaLnBrk="1" hangingPunct="1">
              <a:defRPr/>
            </a:pPr>
            <a:r>
              <a:rPr lang="nl-NL" sz="2520" b="0" dirty="0" err="1">
                <a:cs typeface="+mj-cs"/>
              </a:rPr>
              <a:t>Ziektegerelateerde</a:t>
            </a:r>
            <a:r>
              <a:rPr lang="nl-NL" sz="2520" b="0" dirty="0">
                <a:cs typeface="+mj-cs"/>
              </a:rPr>
              <a:t> ondervoeding (ZO)</a:t>
            </a:r>
            <a:br>
              <a:rPr lang="nl-NL" sz="2880" b="0" dirty="0">
                <a:cs typeface="+mj-cs"/>
              </a:rPr>
            </a:br>
            <a:r>
              <a:rPr lang="nl-NL" sz="1800" b="0" dirty="0">
                <a:cs typeface="+mj-cs"/>
              </a:rPr>
              <a:t>definitie</a:t>
            </a:r>
          </a:p>
        </p:txBody>
      </p:sp>
      <p:sp>
        <p:nvSpPr>
          <p:cNvPr id="34819" name="Rectangle 3"/>
          <p:cNvSpPr>
            <a:spLocks noGrp="1" noChangeArrowheads="1"/>
          </p:cNvSpPr>
          <p:nvPr>
            <p:ph type="body" idx="1"/>
          </p:nvPr>
        </p:nvSpPr>
        <p:spPr>
          <a:xfrm>
            <a:off x="1280161" y="1436688"/>
            <a:ext cx="5170647" cy="3511550"/>
          </a:xfrm>
        </p:spPr>
        <p:txBody>
          <a:bodyPr/>
          <a:lstStyle/>
          <a:p>
            <a:pPr eaLnBrk="1" hangingPunct="1">
              <a:defRPr/>
            </a:pPr>
            <a:r>
              <a:rPr lang="nl-NL" sz="2160" dirty="0">
                <a:cs typeface="+mn-cs"/>
              </a:rPr>
              <a:t>Toestand van tekort </a:t>
            </a:r>
            <a:r>
              <a:rPr lang="nl-NL" sz="2160" dirty="0" err="1">
                <a:cs typeface="+mn-cs"/>
              </a:rPr>
              <a:t>a.g.v.</a:t>
            </a:r>
            <a:r>
              <a:rPr lang="nl-NL" sz="2160" dirty="0">
                <a:cs typeface="+mn-cs"/>
              </a:rPr>
              <a:t> katabole invloed van ziekte </a:t>
            </a:r>
          </a:p>
          <a:p>
            <a:pPr eaLnBrk="1" hangingPunct="1">
              <a:defRPr/>
            </a:pPr>
            <a:r>
              <a:rPr lang="nl-NL" sz="2160" dirty="0">
                <a:cs typeface="+mn-cs"/>
              </a:rPr>
              <a:t>Ziekte is bepalende factor en niet de beschikbaarheid van voedsel</a:t>
            </a:r>
          </a:p>
          <a:p>
            <a:pPr eaLnBrk="1" hangingPunct="1">
              <a:defRPr/>
            </a:pPr>
            <a:r>
              <a:rPr lang="nl-NL" sz="2160" dirty="0">
                <a:cs typeface="+mn-cs"/>
              </a:rPr>
              <a:t>Bij ziekte darmfunctie   :</a:t>
            </a:r>
          </a:p>
          <a:p>
            <a:pPr lvl="1" eaLnBrk="1" hangingPunct="1">
              <a:defRPr/>
            </a:pPr>
            <a:r>
              <a:rPr lang="nl-NL" sz="1800" dirty="0"/>
              <a:t>Voedselinname</a:t>
            </a:r>
          </a:p>
          <a:p>
            <a:pPr lvl="1" eaLnBrk="1" hangingPunct="1">
              <a:defRPr/>
            </a:pPr>
            <a:r>
              <a:rPr lang="nl-NL" sz="1800" dirty="0"/>
              <a:t>Voedselopname</a:t>
            </a:r>
          </a:p>
          <a:p>
            <a:pPr lvl="1" eaLnBrk="1" hangingPunct="1">
              <a:defRPr/>
            </a:pPr>
            <a:r>
              <a:rPr lang="nl-NL" sz="1800" dirty="0"/>
              <a:t>Voedselverwerking (metabolisme)</a:t>
            </a:r>
          </a:p>
          <a:p>
            <a:pPr eaLnBrk="1" hangingPunct="1">
              <a:buFontTx/>
              <a:buNone/>
              <a:defRPr/>
            </a:pPr>
            <a:endParaRPr lang="nl-NL" dirty="0">
              <a:cs typeface="+mn-cs"/>
            </a:endParaRPr>
          </a:p>
        </p:txBody>
      </p:sp>
      <p:pic>
        <p:nvPicPr>
          <p:cNvPr id="26627" name="ClipArt Placeholder 2" descr="goed gewicht is krachtsport.jpg"/>
          <p:cNvPicPr>
            <a:picLocks noChangeAspect="1"/>
          </p:cNvPicPr>
          <p:nvPr/>
        </p:nvPicPr>
        <p:blipFill>
          <a:blip r:embed="rId2">
            <a:extLst>
              <a:ext uri="{28A0092B-C50C-407E-A947-70E740481C1C}">
                <a14:useLocalDpi xmlns:a14="http://schemas.microsoft.com/office/drawing/2010/main" val="0"/>
              </a:ext>
            </a:extLst>
          </a:blip>
          <a:srcRect t="3139" b="3139"/>
          <a:stretch>
            <a:fillRect/>
          </a:stretch>
        </p:blipFill>
        <p:spPr bwMode="auto">
          <a:xfrm>
            <a:off x="6322219" y="1779589"/>
            <a:ext cx="2177415" cy="282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ijl omlaag 1">
            <a:extLst>
              <a:ext uri="{FF2B5EF4-FFF2-40B4-BE49-F238E27FC236}">
                <a16:creationId xmlns:a16="http://schemas.microsoft.com/office/drawing/2014/main" id="{7FD89CA5-EC4A-6D47-B483-73902C11A9DB}"/>
              </a:ext>
            </a:extLst>
          </p:cNvPr>
          <p:cNvSpPr/>
          <p:nvPr/>
        </p:nvSpPr>
        <p:spPr>
          <a:xfrm>
            <a:off x="4355976" y="3003798"/>
            <a:ext cx="124592" cy="2591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  </a:t>
            </a:r>
          </a:p>
        </p:txBody>
      </p:sp>
    </p:spTree>
    <p:extLst>
      <p:ext uri="{BB962C8B-B14F-4D97-AF65-F5344CB8AC3E}">
        <p14:creationId xmlns:p14="http://schemas.microsoft.com/office/powerpoint/2010/main" val="25768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err="1"/>
              <a:t>Katabole</a:t>
            </a:r>
            <a:r>
              <a:rPr lang="en-GB" b="0" dirty="0"/>
              <a:t> </a:t>
            </a:r>
            <a:r>
              <a:rPr lang="en-GB" b="0" dirty="0" err="1"/>
              <a:t>invloed</a:t>
            </a:r>
            <a:endParaRPr lang="en-GB" b="0" dirty="0"/>
          </a:p>
        </p:txBody>
      </p:sp>
      <p:sp>
        <p:nvSpPr>
          <p:cNvPr id="3" name="Content Placeholder 2"/>
          <p:cNvSpPr>
            <a:spLocks noGrp="1"/>
          </p:cNvSpPr>
          <p:nvPr>
            <p:ph idx="1"/>
          </p:nvPr>
        </p:nvSpPr>
        <p:spPr/>
        <p:txBody>
          <a:bodyPr/>
          <a:lstStyle/>
          <a:p>
            <a:r>
              <a:rPr lang="en-GB" sz="1800" dirty="0" err="1"/>
              <a:t>Welzijn</a:t>
            </a:r>
            <a:r>
              <a:rPr lang="en-GB" sz="1800" dirty="0"/>
              <a:t>, </a:t>
            </a:r>
            <a:r>
              <a:rPr lang="en-GB" sz="1800" dirty="0" err="1"/>
              <a:t>QoL</a:t>
            </a:r>
            <a:r>
              <a:rPr lang="en-GB" sz="1800" dirty="0">
                <a:latin typeface="Wingdings"/>
                <a:ea typeface="Wingdings"/>
                <a:cs typeface="Wingdings"/>
                <a:sym typeface="Wingdings"/>
              </a:rPr>
              <a:t></a:t>
            </a:r>
            <a:r>
              <a:rPr lang="en-GB" sz="1800" dirty="0"/>
              <a:t> </a:t>
            </a:r>
          </a:p>
          <a:p>
            <a:r>
              <a:rPr lang="en-GB" sz="1800" dirty="0" err="1"/>
              <a:t>Somber</a:t>
            </a:r>
            <a:r>
              <a:rPr lang="en-GB" sz="1800" dirty="0"/>
              <a:t>, </a:t>
            </a:r>
            <a:r>
              <a:rPr lang="en-GB" sz="1800" dirty="0" err="1"/>
              <a:t>depressief</a:t>
            </a:r>
            <a:r>
              <a:rPr lang="en-GB" sz="1800" dirty="0"/>
              <a:t>, </a:t>
            </a:r>
            <a:r>
              <a:rPr lang="en-GB" sz="1800" dirty="0" err="1"/>
              <a:t>passief</a:t>
            </a:r>
            <a:r>
              <a:rPr lang="en-GB" sz="1800" dirty="0">
                <a:latin typeface="Wingdings"/>
                <a:ea typeface="Wingdings"/>
                <a:cs typeface="Wingdings"/>
                <a:sym typeface="Wingdings"/>
              </a:rPr>
              <a:t></a:t>
            </a:r>
            <a:endParaRPr lang="en-GB" sz="1800" dirty="0"/>
          </a:p>
          <a:p>
            <a:r>
              <a:rPr lang="en-GB" sz="1800" dirty="0" err="1"/>
              <a:t>Albumine</a:t>
            </a:r>
            <a:r>
              <a:rPr lang="en-GB" sz="1800" dirty="0"/>
              <a:t>, </a:t>
            </a:r>
            <a:r>
              <a:rPr lang="en-GB" sz="1800" dirty="0" err="1"/>
              <a:t>oncotische</a:t>
            </a:r>
            <a:r>
              <a:rPr lang="en-GB" sz="1800" dirty="0"/>
              <a:t> </a:t>
            </a:r>
            <a:r>
              <a:rPr lang="en-GB" sz="1800" dirty="0" err="1"/>
              <a:t>druk</a:t>
            </a:r>
            <a:r>
              <a:rPr lang="en-GB" sz="1800" dirty="0"/>
              <a:t> </a:t>
            </a:r>
            <a:r>
              <a:rPr lang="en-GB" sz="1800" dirty="0">
                <a:latin typeface="Wingdings"/>
                <a:ea typeface="Wingdings"/>
                <a:cs typeface="Wingdings"/>
                <a:sym typeface="Wingdings"/>
              </a:rPr>
              <a:t></a:t>
            </a:r>
            <a:r>
              <a:rPr lang="en-GB" sz="1800" dirty="0"/>
              <a:t>, </a:t>
            </a:r>
            <a:r>
              <a:rPr lang="en-GB" sz="1800" dirty="0" err="1"/>
              <a:t>oedeem</a:t>
            </a:r>
            <a:r>
              <a:rPr lang="en-GB" sz="1800" dirty="0">
                <a:latin typeface="Wingdings"/>
                <a:ea typeface="Wingdings"/>
                <a:cs typeface="Wingdings"/>
                <a:sym typeface="Wingdings"/>
              </a:rPr>
              <a:t></a:t>
            </a:r>
            <a:endParaRPr lang="en-GB" sz="1800" dirty="0"/>
          </a:p>
          <a:p>
            <a:r>
              <a:rPr lang="en-GB" sz="1800" dirty="0" err="1"/>
              <a:t>Doorbloeding</a:t>
            </a:r>
            <a:r>
              <a:rPr lang="en-GB" sz="1800" dirty="0">
                <a:latin typeface="Wingdings"/>
                <a:ea typeface="Wingdings"/>
                <a:cs typeface="Wingdings"/>
                <a:sym typeface="Wingdings"/>
              </a:rPr>
              <a:t></a:t>
            </a:r>
            <a:endParaRPr lang="en-GB" sz="1800" dirty="0"/>
          </a:p>
          <a:p>
            <a:r>
              <a:rPr lang="en-GB" sz="1800" dirty="0" err="1"/>
              <a:t>Metabolisme</a:t>
            </a:r>
            <a:r>
              <a:rPr lang="en-GB" sz="1800" dirty="0">
                <a:latin typeface="Wingdings"/>
                <a:ea typeface="Wingdings"/>
                <a:cs typeface="Wingdings"/>
                <a:sym typeface="Wingdings"/>
              </a:rPr>
              <a:t></a:t>
            </a:r>
            <a:r>
              <a:rPr lang="en-GB" sz="1800" dirty="0"/>
              <a:t> </a:t>
            </a:r>
            <a:r>
              <a:rPr lang="en-GB" sz="1800" dirty="0" err="1"/>
              <a:t>herstel</a:t>
            </a:r>
            <a:r>
              <a:rPr lang="en-GB" sz="1800" dirty="0">
                <a:latin typeface="Wingdings"/>
                <a:ea typeface="Wingdings"/>
                <a:cs typeface="Wingdings"/>
                <a:sym typeface="Wingdings"/>
              </a:rPr>
              <a:t></a:t>
            </a:r>
            <a:endParaRPr lang="en-GB" sz="1800" dirty="0"/>
          </a:p>
          <a:p>
            <a:r>
              <a:rPr lang="en-GB" sz="1800" dirty="0" err="1"/>
              <a:t>Spiermassa</a:t>
            </a:r>
            <a:r>
              <a:rPr lang="en-GB" sz="1800" dirty="0">
                <a:latin typeface="Wingdings"/>
                <a:ea typeface="Wingdings"/>
                <a:cs typeface="Wingdings"/>
                <a:sym typeface="Wingdings"/>
              </a:rPr>
              <a:t></a:t>
            </a:r>
            <a:r>
              <a:rPr lang="en-GB" sz="1800" dirty="0"/>
              <a:t> </a:t>
            </a:r>
            <a:r>
              <a:rPr lang="en-GB" sz="1800" dirty="0" err="1"/>
              <a:t>motiliteit</a:t>
            </a:r>
            <a:r>
              <a:rPr lang="en-GB" sz="1800" dirty="0">
                <a:latin typeface="Wingdings"/>
                <a:ea typeface="Wingdings"/>
                <a:cs typeface="Wingdings"/>
                <a:sym typeface="Wingdings"/>
              </a:rPr>
              <a:t></a:t>
            </a:r>
            <a:endParaRPr lang="en-GB" sz="1800" dirty="0">
              <a:sym typeface="Wingdings"/>
            </a:endParaRPr>
          </a:p>
          <a:p>
            <a:r>
              <a:rPr lang="en-GB" sz="1800" dirty="0" err="1">
                <a:sym typeface="Wingdings"/>
              </a:rPr>
              <a:t>Darmintegriteit</a:t>
            </a:r>
            <a:r>
              <a:rPr lang="en-GB" sz="1800" dirty="0">
                <a:sym typeface="Wingdings"/>
              </a:rPr>
              <a:t> </a:t>
            </a:r>
            <a:r>
              <a:rPr lang="en-GB" sz="1800" dirty="0">
                <a:latin typeface="Wingdings"/>
                <a:ea typeface="Wingdings"/>
                <a:cs typeface="Wingdings"/>
                <a:sym typeface="Wingdings"/>
              </a:rPr>
              <a:t></a:t>
            </a:r>
            <a:r>
              <a:rPr lang="en-GB" sz="1800" dirty="0">
                <a:sym typeface="Wingdings"/>
              </a:rPr>
              <a:t>(</a:t>
            </a:r>
            <a:r>
              <a:rPr lang="en-GB" sz="1800" dirty="0" err="1">
                <a:sym typeface="Wingdings"/>
              </a:rPr>
              <a:t>darm</a:t>
            </a:r>
            <a:r>
              <a:rPr lang="en-GB" sz="1800" dirty="0">
                <a:sym typeface="Wingdings"/>
              </a:rPr>
              <a:t> is </a:t>
            </a:r>
            <a:r>
              <a:rPr lang="en-GB" sz="1800" dirty="0" err="1">
                <a:sym typeface="Wingdings"/>
              </a:rPr>
              <a:t>poortwachter</a:t>
            </a:r>
            <a:r>
              <a:rPr lang="en-GB" sz="1800" dirty="0">
                <a:sym typeface="Wingdings"/>
              </a:rPr>
              <a:t>)</a:t>
            </a:r>
          </a:p>
          <a:p>
            <a:r>
              <a:rPr lang="en-GB" sz="1800" dirty="0" err="1">
                <a:sym typeface="Wingdings"/>
              </a:rPr>
              <a:t>Afweer</a:t>
            </a:r>
            <a:r>
              <a:rPr lang="en-GB" sz="1800" dirty="0">
                <a:latin typeface="Wingdings"/>
                <a:ea typeface="Wingdings"/>
                <a:cs typeface="Wingdings"/>
                <a:sym typeface="Wingdings"/>
              </a:rPr>
              <a:t></a:t>
            </a:r>
            <a:r>
              <a:rPr lang="en-GB" sz="1800" dirty="0">
                <a:sym typeface="Wingdings"/>
              </a:rPr>
              <a:t> (70% van </a:t>
            </a:r>
            <a:r>
              <a:rPr lang="en-GB" sz="1800" dirty="0" err="1">
                <a:sym typeface="Wingdings"/>
              </a:rPr>
              <a:t>immuunsysteem</a:t>
            </a:r>
            <a:r>
              <a:rPr lang="en-GB" sz="1800" dirty="0">
                <a:sym typeface="Wingdings"/>
              </a:rPr>
              <a:t> in de </a:t>
            </a:r>
            <a:r>
              <a:rPr lang="en-GB" sz="1800" dirty="0" err="1">
                <a:sym typeface="Wingdings"/>
              </a:rPr>
              <a:t>darm</a:t>
            </a:r>
            <a:r>
              <a:rPr lang="en-GB" sz="1800" dirty="0">
                <a:sym typeface="Wingdings"/>
              </a:rPr>
              <a:t>)</a:t>
            </a:r>
            <a:r>
              <a:rPr lang="en-GB" sz="1800" dirty="0"/>
              <a:t> </a:t>
            </a:r>
          </a:p>
        </p:txBody>
      </p:sp>
      <p:sp>
        <p:nvSpPr>
          <p:cNvPr id="4" name="TextBox 3"/>
          <p:cNvSpPr txBox="1"/>
          <p:nvPr/>
        </p:nvSpPr>
        <p:spPr>
          <a:xfrm>
            <a:off x="1187624" y="4227934"/>
            <a:ext cx="6336704" cy="707886"/>
          </a:xfrm>
          <a:prstGeom prst="rect">
            <a:avLst/>
          </a:prstGeom>
          <a:noFill/>
        </p:spPr>
        <p:txBody>
          <a:bodyPr wrap="square" rtlCol="0">
            <a:spAutoFit/>
          </a:bodyPr>
          <a:lstStyle/>
          <a:p>
            <a:pPr marL="342900" indent="-342900">
              <a:buFont typeface="Wingdings" charset="0"/>
              <a:buChar char="à"/>
            </a:pPr>
            <a:r>
              <a:rPr lang="en-GB" sz="2000" dirty="0" err="1">
                <a:solidFill>
                  <a:srgbClr val="008000"/>
                </a:solidFill>
                <a:latin typeface="+mj-lt"/>
                <a:sym typeface="Wingdings"/>
              </a:rPr>
              <a:t>Toename</a:t>
            </a:r>
            <a:r>
              <a:rPr lang="en-GB" sz="2000" dirty="0">
                <a:solidFill>
                  <a:srgbClr val="008000"/>
                </a:solidFill>
                <a:latin typeface="+mj-lt"/>
                <a:sym typeface="Wingdings"/>
              </a:rPr>
              <a:t> </a:t>
            </a:r>
            <a:r>
              <a:rPr lang="en-GB" sz="2000" dirty="0" err="1">
                <a:solidFill>
                  <a:srgbClr val="008000"/>
                </a:solidFill>
                <a:latin typeface="+mj-lt"/>
                <a:sym typeface="Wingdings"/>
              </a:rPr>
              <a:t>complicaties</a:t>
            </a:r>
            <a:r>
              <a:rPr lang="en-GB" sz="2000" dirty="0">
                <a:solidFill>
                  <a:srgbClr val="008000"/>
                </a:solidFill>
                <a:latin typeface="+mj-lt"/>
                <a:sym typeface="Wingdings"/>
              </a:rPr>
              <a:t>/decubitus</a:t>
            </a:r>
          </a:p>
          <a:p>
            <a:pPr marL="342900" indent="-342900">
              <a:buFont typeface="Wingdings" charset="0"/>
              <a:buChar char="à"/>
            </a:pPr>
            <a:r>
              <a:rPr lang="en-GB" sz="2000" dirty="0" err="1">
                <a:solidFill>
                  <a:srgbClr val="008000"/>
                </a:solidFill>
                <a:latin typeface="+mj-lt"/>
                <a:sym typeface="Wingdings"/>
              </a:rPr>
              <a:t>Afname</a:t>
            </a:r>
            <a:r>
              <a:rPr lang="en-GB" sz="2000" dirty="0">
                <a:solidFill>
                  <a:srgbClr val="008000"/>
                </a:solidFill>
                <a:latin typeface="+mj-lt"/>
                <a:sym typeface="Wingdings"/>
              </a:rPr>
              <a:t> </a:t>
            </a:r>
            <a:r>
              <a:rPr lang="en-GB" sz="2000" dirty="0" err="1">
                <a:solidFill>
                  <a:srgbClr val="008000"/>
                </a:solidFill>
                <a:latin typeface="+mj-lt"/>
                <a:sym typeface="Wingdings"/>
              </a:rPr>
              <a:t>wondherstel</a:t>
            </a:r>
            <a:endParaRPr lang="en-GB" sz="2000" dirty="0">
              <a:solidFill>
                <a:srgbClr val="008000"/>
              </a:solidFill>
              <a:latin typeface="+mj-lt"/>
            </a:endParaRPr>
          </a:p>
        </p:txBody>
      </p:sp>
    </p:spTree>
    <p:extLst>
      <p:ext uri="{BB962C8B-B14F-4D97-AF65-F5344CB8AC3E}">
        <p14:creationId xmlns:p14="http://schemas.microsoft.com/office/powerpoint/2010/main" val="264723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67303" y="339725"/>
            <a:ext cx="5539263" cy="857250"/>
          </a:xfrm>
        </p:spPr>
        <p:txBody>
          <a:bodyPr/>
          <a:lstStyle/>
          <a:p>
            <a:pPr eaLnBrk="1" hangingPunct="1">
              <a:defRPr/>
            </a:pPr>
            <a:r>
              <a:rPr lang="nl-NL" sz="2880" b="0" dirty="0">
                <a:cs typeface="+mj-cs"/>
              </a:rPr>
              <a:t>Ziektegerelateerde ondervoeding</a:t>
            </a:r>
            <a:br>
              <a:rPr lang="nl-NL" sz="2880" dirty="0">
                <a:cs typeface="+mj-cs"/>
              </a:rPr>
            </a:br>
            <a:endParaRPr lang="nl-NL" sz="1800" dirty="0">
              <a:cs typeface="+mj-cs"/>
            </a:endParaRPr>
          </a:p>
        </p:txBody>
      </p:sp>
      <p:sp>
        <p:nvSpPr>
          <p:cNvPr id="40963" name="Rectangle 3"/>
          <p:cNvSpPr>
            <a:spLocks noGrp="1" noChangeArrowheads="1"/>
          </p:cNvSpPr>
          <p:nvPr>
            <p:ph type="body" sz="half" idx="2"/>
          </p:nvPr>
        </p:nvSpPr>
        <p:spPr>
          <a:xfrm>
            <a:off x="3535086" y="1419623"/>
            <a:ext cx="4861277" cy="3473450"/>
          </a:xfrm>
        </p:spPr>
        <p:txBody>
          <a:bodyPr/>
          <a:lstStyle/>
          <a:p>
            <a:pPr eaLnBrk="1" hangingPunct="1">
              <a:defRPr/>
            </a:pPr>
            <a:r>
              <a:rPr lang="nl-NL" sz="2520" dirty="0">
                <a:cs typeface="+mn-cs"/>
              </a:rPr>
              <a:t>Negatieve energiebalans:</a:t>
            </a:r>
          </a:p>
          <a:p>
            <a:pPr lvl="1" eaLnBrk="1" hangingPunct="1">
              <a:defRPr/>
            </a:pPr>
            <a:r>
              <a:rPr lang="nl-NL" sz="2160" dirty="0"/>
              <a:t>Vooral tekort energie en eiwit</a:t>
            </a:r>
          </a:p>
          <a:p>
            <a:pPr lvl="1" eaLnBrk="1" hangingPunct="1">
              <a:defRPr/>
            </a:pPr>
            <a:r>
              <a:rPr lang="nl-NL" sz="2160" dirty="0"/>
              <a:t>Lichte katabolie </a:t>
            </a:r>
          </a:p>
          <a:p>
            <a:pPr eaLnBrk="1" hangingPunct="1">
              <a:defRPr/>
            </a:pPr>
            <a:r>
              <a:rPr lang="nl-NL" sz="2520" dirty="0">
                <a:cs typeface="+mn-cs"/>
              </a:rPr>
              <a:t>Aanpassing:</a:t>
            </a:r>
          </a:p>
          <a:p>
            <a:pPr lvl="1" eaLnBrk="1" hangingPunct="1">
              <a:defRPr/>
            </a:pPr>
            <a:r>
              <a:rPr lang="nl-NL" sz="2160" dirty="0"/>
              <a:t>afname </a:t>
            </a:r>
            <a:r>
              <a:rPr lang="nl-NL" sz="2160" dirty="0" err="1"/>
              <a:t>basaalmetabolisme</a:t>
            </a:r>
            <a:endParaRPr lang="nl-NL" sz="2160" dirty="0"/>
          </a:p>
          <a:p>
            <a:pPr lvl="1" eaLnBrk="1" hangingPunct="1">
              <a:defRPr/>
            </a:pPr>
            <a:r>
              <a:rPr lang="nl-NL" sz="2160" dirty="0"/>
              <a:t>Efficiëntere benutting voedsel</a:t>
            </a:r>
          </a:p>
        </p:txBody>
      </p:sp>
      <p:graphicFrame>
        <p:nvGraphicFramePr>
          <p:cNvPr id="28675" name="Object 4"/>
          <p:cNvGraphicFramePr>
            <a:graphicFrameLocks noGrp="1" noChangeAspect="1"/>
          </p:cNvGraphicFramePr>
          <p:nvPr>
            <p:ph sz="half" idx="1"/>
          </p:nvPr>
        </p:nvGraphicFramePr>
        <p:xfrm>
          <a:off x="618762" y="1635647"/>
          <a:ext cx="1814513" cy="3132138"/>
        </p:xfrm>
        <a:graphic>
          <a:graphicData uri="http://schemas.openxmlformats.org/presentationml/2006/ole">
            <mc:AlternateContent xmlns:mc="http://schemas.openxmlformats.org/markup-compatibility/2006">
              <mc:Choice xmlns:v="urn:schemas-microsoft-com:vml" Requires="v">
                <p:oleObj name="Photo Editor Photo" r:id="rId2" imgW="4105848" imgH="6335009" progId="MSPhotoEd.3">
                  <p:embed/>
                </p:oleObj>
              </mc:Choice>
              <mc:Fallback>
                <p:oleObj name="Photo Editor Photo" r:id="rId2" imgW="4105848" imgH="6335009" progId="MSPhotoEd.3">
                  <p:embed/>
                  <p:pic>
                    <p:nvPicPr>
                      <p:cNvPr id="2867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62" y="1635647"/>
                        <a:ext cx="1814513" cy="31321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0965" name="Text Box 5"/>
          <p:cNvSpPr txBox="1">
            <a:spLocks noChangeArrowheads="1"/>
          </p:cNvSpPr>
          <p:nvPr/>
        </p:nvSpPr>
        <p:spPr bwMode="auto">
          <a:xfrm>
            <a:off x="2228850" y="3165475"/>
            <a:ext cx="165735" cy="341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620">
              <a:latin typeface="Tahoma" charset="0"/>
              <a:cs typeface="+mn-cs"/>
            </a:endParaRPr>
          </a:p>
        </p:txBody>
      </p:sp>
      <p:sp>
        <p:nvSpPr>
          <p:cNvPr id="40966" name="Text Box 6"/>
          <p:cNvSpPr txBox="1">
            <a:spLocks noChangeArrowheads="1"/>
          </p:cNvSpPr>
          <p:nvPr/>
        </p:nvSpPr>
        <p:spPr bwMode="auto">
          <a:xfrm>
            <a:off x="1331640" y="3147814"/>
            <a:ext cx="165735" cy="341632"/>
          </a:xfrm>
          <a:prstGeom prst="rect">
            <a:avLst/>
          </a:prstGeom>
          <a:solidFill>
            <a:srgbClr val="00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620">
              <a:latin typeface="Tahoma" charset="0"/>
              <a:cs typeface="+mn-cs"/>
            </a:endParaRPr>
          </a:p>
        </p:txBody>
      </p:sp>
      <p:pic>
        <p:nvPicPr>
          <p:cNvPr id="2" name="Afbeelding 1"/>
          <p:cNvPicPr>
            <a:picLocks noChangeAspect="1"/>
          </p:cNvPicPr>
          <p:nvPr/>
        </p:nvPicPr>
        <p:blipFill>
          <a:blip r:embed="rId4"/>
          <a:stretch>
            <a:fillRect/>
          </a:stretch>
        </p:blipFill>
        <p:spPr>
          <a:xfrm>
            <a:off x="2238941" y="3003799"/>
            <a:ext cx="1165639" cy="2001013"/>
          </a:xfrm>
          <a:prstGeom prst="rect">
            <a:avLst/>
          </a:prstGeom>
        </p:spPr>
      </p:pic>
    </p:spTree>
    <p:extLst>
      <p:ext uri="{BB962C8B-B14F-4D97-AF65-F5344CB8AC3E}">
        <p14:creationId xmlns:p14="http://schemas.microsoft.com/office/powerpoint/2010/main" val="99180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 calcmode="lin" valueType="num">
                                      <p:cBhvr additive="base">
                                        <p:cTn id="17" dur="500" fill="hold"/>
                                        <p:tgtEl>
                                          <p:spTgt spid="4096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096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 calcmode="lin" valueType="num">
                                      <p:cBhvr additive="base">
                                        <p:cTn id="21" dur="500" fill="hold"/>
                                        <p:tgtEl>
                                          <p:spTgt spid="4096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 calcmode="lin" valueType="num">
                                      <p:cBhvr additive="base">
                                        <p:cTn id="27" dur="500" fill="hold"/>
                                        <p:tgtEl>
                                          <p:spTgt spid="4096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096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0963">
                                            <p:txEl>
                                              <p:pRg st="5" end="5"/>
                                            </p:txEl>
                                          </p:spTgt>
                                        </p:tgtEl>
                                        <p:attrNameLst>
                                          <p:attrName>style.visibility</p:attrName>
                                        </p:attrNameLst>
                                      </p:cBhvr>
                                      <p:to>
                                        <p:strVal val="visible"/>
                                      </p:to>
                                    </p:set>
                                    <p:anim calcmode="lin" valueType="num">
                                      <p:cBhvr additive="base">
                                        <p:cTn id="35" dur="500" fill="hold"/>
                                        <p:tgtEl>
                                          <p:spTgt spid="4096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61612" y="195263"/>
            <a:ext cx="5280660" cy="857250"/>
          </a:xfrm>
        </p:spPr>
        <p:txBody>
          <a:bodyPr/>
          <a:lstStyle/>
          <a:p>
            <a:pPr eaLnBrk="1" hangingPunct="1">
              <a:defRPr/>
            </a:pPr>
            <a:r>
              <a:rPr lang="nl-NL" sz="2520" b="0" dirty="0">
                <a:cs typeface="+mj-cs"/>
              </a:rPr>
              <a:t>Ziektegerelateerde ondervoeding</a:t>
            </a:r>
            <a:br>
              <a:rPr lang="nl-NL" sz="2520" b="0" dirty="0">
                <a:cs typeface="+mj-cs"/>
              </a:rPr>
            </a:br>
            <a:r>
              <a:rPr lang="nl-NL" sz="1620" b="0" dirty="0">
                <a:cs typeface="+mj-cs"/>
              </a:rPr>
              <a:t>(</a:t>
            </a:r>
            <a:r>
              <a:rPr lang="nl-NL" sz="1620" b="0" dirty="0" err="1">
                <a:cs typeface="+mj-cs"/>
              </a:rPr>
              <a:t>Patho</a:t>
            </a:r>
            <a:r>
              <a:rPr lang="nl-NL" sz="1620" b="0" dirty="0">
                <a:cs typeface="+mj-cs"/>
              </a:rPr>
              <a:t>)fysiologie</a:t>
            </a:r>
            <a:r>
              <a:rPr lang="nl-NL" sz="1800" b="0" dirty="0">
                <a:cs typeface="+mj-cs"/>
              </a:rPr>
              <a:t> </a:t>
            </a:r>
          </a:p>
        </p:txBody>
      </p:sp>
      <p:sp>
        <p:nvSpPr>
          <p:cNvPr id="53251" name="Rectangle 3"/>
          <p:cNvSpPr>
            <a:spLocks noGrp="1" noChangeArrowheads="1"/>
          </p:cNvSpPr>
          <p:nvPr>
            <p:ph type="body" idx="1"/>
          </p:nvPr>
        </p:nvSpPr>
        <p:spPr>
          <a:xfrm>
            <a:off x="1201579" y="1492251"/>
            <a:ext cx="7406640" cy="3563938"/>
          </a:xfrm>
        </p:spPr>
        <p:txBody>
          <a:bodyPr/>
          <a:lstStyle/>
          <a:p>
            <a:pPr eaLnBrk="1" hangingPunct="1">
              <a:defRPr/>
            </a:pPr>
            <a:r>
              <a:rPr lang="nl-NL" sz="2520" dirty="0">
                <a:cs typeface="+mn-cs"/>
              </a:rPr>
              <a:t>Darm is het belangrijkste immunologische orgaan</a:t>
            </a:r>
            <a:endParaRPr lang="en-US" sz="2520" dirty="0">
              <a:cs typeface="+mn-cs"/>
            </a:endParaRPr>
          </a:p>
          <a:p>
            <a:pPr eaLnBrk="1" hangingPunct="1">
              <a:defRPr/>
            </a:pPr>
            <a:r>
              <a:rPr lang="en-US" sz="2520" dirty="0" err="1">
                <a:cs typeface="+mn-cs"/>
              </a:rPr>
              <a:t>Tijdens</a:t>
            </a:r>
            <a:r>
              <a:rPr lang="en-US" sz="2520" dirty="0">
                <a:cs typeface="+mn-cs"/>
              </a:rPr>
              <a:t> ZO </a:t>
            </a:r>
            <a:r>
              <a:rPr lang="en-US" sz="2520" dirty="0" err="1">
                <a:cs typeface="+mn-cs"/>
              </a:rPr>
              <a:t>wordt</a:t>
            </a:r>
            <a:r>
              <a:rPr lang="en-US" sz="2520" dirty="0">
                <a:cs typeface="+mn-cs"/>
              </a:rPr>
              <a:t> glutamine </a:t>
            </a:r>
            <a:r>
              <a:rPr lang="en-US" sz="2520" dirty="0" err="1">
                <a:cs typeface="+mn-cs"/>
              </a:rPr>
              <a:t>essentieel</a:t>
            </a:r>
            <a:r>
              <a:rPr lang="en-US" sz="2520" dirty="0">
                <a:cs typeface="+mn-cs"/>
              </a:rPr>
              <a:t> AZ</a:t>
            </a:r>
          </a:p>
          <a:p>
            <a:pPr eaLnBrk="1" hangingPunct="1">
              <a:defRPr/>
            </a:pPr>
            <a:r>
              <a:rPr lang="en-US" sz="2520" dirty="0" err="1">
                <a:cs typeface="+mn-cs"/>
              </a:rPr>
              <a:t>Tijdens</a:t>
            </a:r>
            <a:r>
              <a:rPr lang="en-US" sz="2520" dirty="0">
                <a:cs typeface="+mn-cs"/>
              </a:rPr>
              <a:t> ZO minder </a:t>
            </a:r>
            <a:r>
              <a:rPr lang="en-US" sz="2520" dirty="0" err="1">
                <a:cs typeface="+mn-cs"/>
              </a:rPr>
              <a:t>doorbloeding</a:t>
            </a:r>
            <a:r>
              <a:rPr lang="en-US" sz="2520" dirty="0">
                <a:cs typeface="+mn-cs"/>
              </a:rPr>
              <a:t> </a:t>
            </a:r>
            <a:r>
              <a:rPr lang="en-US" sz="2520" dirty="0" err="1">
                <a:cs typeface="+mn-cs"/>
              </a:rPr>
              <a:t>darmstelsel</a:t>
            </a:r>
            <a:endParaRPr lang="en-US" sz="2520" dirty="0">
              <a:cs typeface="+mn-cs"/>
            </a:endParaRPr>
          </a:p>
          <a:p>
            <a:pPr lvl="3" eaLnBrk="1" hangingPunct="1">
              <a:defRPr/>
            </a:pPr>
            <a:endParaRPr lang="en-US" dirty="0"/>
          </a:p>
        </p:txBody>
      </p:sp>
      <p:sp>
        <p:nvSpPr>
          <p:cNvPr id="53252" name="Rectangle 4"/>
          <p:cNvSpPr>
            <a:spLocks noChangeArrowheads="1"/>
          </p:cNvSpPr>
          <p:nvPr/>
        </p:nvSpPr>
        <p:spPr bwMode="auto">
          <a:xfrm>
            <a:off x="1225868" y="3417888"/>
            <a:ext cx="184731" cy="341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620">
              <a:effectLst>
                <a:outerShdw blurRad="38100" dist="38100" dir="2700000" algn="tl">
                  <a:srgbClr val="FFFFFF"/>
                </a:outerShdw>
              </a:effectLst>
              <a:latin typeface="Tahoma" charset="0"/>
              <a:cs typeface="+mn-cs"/>
            </a:endParaRPr>
          </a:p>
        </p:txBody>
      </p:sp>
      <p:sp>
        <p:nvSpPr>
          <p:cNvPr id="53253" name="Rectangle 5"/>
          <p:cNvSpPr>
            <a:spLocks noChangeArrowheads="1"/>
          </p:cNvSpPr>
          <p:nvPr/>
        </p:nvSpPr>
        <p:spPr bwMode="auto">
          <a:xfrm>
            <a:off x="2887505" y="3795714"/>
            <a:ext cx="4938853" cy="480131"/>
          </a:xfrm>
          <a:prstGeom prst="rect">
            <a:avLst/>
          </a:prstGeom>
          <a:solidFill>
            <a:srgbClr val="00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nl-NL" sz="2520" dirty="0">
                <a:solidFill>
                  <a:srgbClr val="0000FF"/>
                </a:solidFill>
                <a:latin typeface="Tahoma" charset="0"/>
                <a:cs typeface="+mn-cs"/>
              </a:rPr>
              <a:t>-verstoring van de </a:t>
            </a:r>
            <a:r>
              <a:rPr lang="nl-NL" sz="2520" dirty="0" err="1">
                <a:solidFill>
                  <a:srgbClr val="0000FF"/>
                </a:solidFill>
                <a:latin typeface="Tahoma" charset="0"/>
                <a:cs typeface="+mn-cs"/>
              </a:rPr>
              <a:t>barri</a:t>
            </a:r>
            <a:r>
              <a:rPr lang="en-US" sz="2520" dirty="0" err="1">
                <a:solidFill>
                  <a:srgbClr val="0000FF"/>
                </a:solidFill>
                <a:latin typeface="Tahoma" charset="0"/>
                <a:cs typeface="+mn-cs"/>
              </a:rPr>
              <a:t>èrefunctie</a:t>
            </a:r>
            <a:endParaRPr lang="en-US" sz="2520" dirty="0">
              <a:solidFill>
                <a:srgbClr val="0000FF"/>
              </a:solidFill>
              <a:latin typeface="Tahoma" charset="0"/>
              <a:cs typeface="+mn-cs"/>
            </a:endParaRPr>
          </a:p>
        </p:txBody>
      </p:sp>
      <p:sp>
        <p:nvSpPr>
          <p:cNvPr id="53254" name="AutoShape 6"/>
          <p:cNvSpPr>
            <a:spLocks noChangeArrowheads="1"/>
          </p:cNvSpPr>
          <p:nvPr/>
        </p:nvSpPr>
        <p:spPr bwMode="auto">
          <a:xfrm>
            <a:off x="1331640" y="3932702"/>
            <a:ext cx="1554480" cy="215900"/>
          </a:xfrm>
          <a:prstGeom prst="rightArrow">
            <a:avLst>
              <a:gd name="adj1" fmla="val 50000"/>
              <a:gd name="adj2" fmla="val 14945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Tree>
    <p:extLst>
      <p:ext uri="{BB962C8B-B14F-4D97-AF65-F5344CB8AC3E}">
        <p14:creationId xmlns:p14="http://schemas.microsoft.com/office/powerpoint/2010/main" val="4151658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 calcmode="lin" valueType="num">
                                      <p:cBhvr additive="base">
                                        <p:cTn id="7" dur="500"/>
                                        <p:tgtEl>
                                          <p:spTgt spid="53254"/>
                                        </p:tgtEl>
                                        <p:attrNameLst>
                                          <p:attrName>ppt_x</p:attrName>
                                        </p:attrNameLst>
                                      </p:cBhvr>
                                      <p:tavLst>
                                        <p:tav tm="0">
                                          <p:val>
                                            <p:strVal val="#ppt_x-#ppt_w*1.125000"/>
                                          </p:val>
                                        </p:tav>
                                        <p:tav tm="100000">
                                          <p:val>
                                            <p:strVal val="#ppt_x"/>
                                          </p:val>
                                        </p:tav>
                                      </p:tavLst>
                                    </p:anim>
                                    <p:animEffect transition="in" filter="wipe(right)">
                                      <p:cBhvr>
                                        <p:cTn id="8" dur="500"/>
                                        <p:tgtEl>
                                          <p:spTgt spid="53254"/>
                                        </p:tgtEl>
                                      </p:cBhvr>
                                    </p:animEffect>
                                  </p:childTnLst>
                                </p:cTn>
                              </p:par>
                              <p:par>
                                <p:cTn id="9" presetID="2" presetClass="entr" presetSubtype="8" fill="hold" grpId="0" nodeType="withEffect">
                                  <p:stCondLst>
                                    <p:cond delay="0"/>
                                  </p:stCondLst>
                                  <p:childTnLst>
                                    <p:set>
                                      <p:cBhvr>
                                        <p:cTn id="10" dur="1" fill="hold">
                                          <p:stCondLst>
                                            <p:cond delay="0"/>
                                          </p:stCondLst>
                                        </p:cTn>
                                        <p:tgtEl>
                                          <p:spTgt spid="53253"/>
                                        </p:tgtEl>
                                        <p:attrNameLst>
                                          <p:attrName>style.visibility</p:attrName>
                                        </p:attrNameLst>
                                      </p:cBhvr>
                                      <p:to>
                                        <p:strVal val="visible"/>
                                      </p:to>
                                    </p:set>
                                    <p:anim calcmode="lin" valueType="num">
                                      <p:cBhvr additive="base">
                                        <p:cTn id="11" dur="500" fill="hold"/>
                                        <p:tgtEl>
                                          <p:spTgt spid="53253"/>
                                        </p:tgtEl>
                                        <p:attrNameLst>
                                          <p:attrName>ppt_x</p:attrName>
                                        </p:attrNameLst>
                                      </p:cBhvr>
                                      <p:tavLst>
                                        <p:tav tm="0">
                                          <p:val>
                                            <p:strVal val="0-#ppt_w/2"/>
                                          </p:val>
                                        </p:tav>
                                        <p:tav tm="100000">
                                          <p:val>
                                            <p:strVal val="#ppt_x"/>
                                          </p:val>
                                        </p:tav>
                                      </p:tavLst>
                                    </p:anim>
                                    <p:anim calcmode="lin" valueType="num">
                                      <p:cBhvr additive="base">
                                        <p:cTn id="12"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5905" y="195263"/>
            <a:ext cx="5280660" cy="857250"/>
          </a:xfrm>
        </p:spPr>
        <p:txBody>
          <a:bodyPr/>
          <a:lstStyle/>
          <a:p>
            <a:pPr eaLnBrk="1" hangingPunct="1">
              <a:defRPr/>
            </a:pPr>
            <a:r>
              <a:rPr lang="nl-NL" sz="2520" b="0" dirty="0"/>
              <a:t>Ziektegerelateerde ondervoeding</a:t>
            </a:r>
            <a:br>
              <a:rPr lang="nl-NL" sz="2520" b="0" dirty="0">
                <a:cs typeface="+mj-cs"/>
              </a:rPr>
            </a:br>
            <a:r>
              <a:rPr lang="nl-NL" sz="1620" b="0" dirty="0">
                <a:cs typeface="+mj-cs"/>
              </a:rPr>
              <a:t>(</a:t>
            </a:r>
            <a:r>
              <a:rPr lang="nl-NL" sz="1620" b="0" dirty="0" err="1">
                <a:cs typeface="+mj-cs"/>
              </a:rPr>
              <a:t>patho</a:t>
            </a:r>
            <a:r>
              <a:rPr lang="nl-NL" sz="1620" b="0" dirty="0">
                <a:cs typeface="+mj-cs"/>
              </a:rPr>
              <a:t>)fysiologie</a:t>
            </a:r>
          </a:p>
        </p:txBody>
      </p:sp>
      <p:sp>
        <p:nvSpPr>
          <p:cNvPr id="54275" name="Rectangle 3"/>
          <p:cNvSpPr>
            <a:spLocks noGrp="1" noChangeArrowheads="1"/>
          </p:cNvSpPr>
          <p:nvPr>
            <p:ph type="body" idx="1"/>
          </p:nvPr>
        </p:nvSpPr>
        <p:spPr>
          <a:xfrm>
            <a:off x="1554481" y="1347789"/>
            <a:ext cx="5999322" cy="3006725"/>
          </a:xfrm>
        </p:spPr>
        <p:txBody>
          <a:bodyPr/>
          <a:lstStyle/>
          <a:p>
            <a:pPr eaLnBrk="1" hangingPunct="1">
              <a:defRPr/>
            </a:pPr>
            <a:r>
              <a:rPr lang="nl-NL" sz="2160" dirty="0">
                <a:cs typeface="+mn-cs"/>
              </a:rPr>
              <a:t>Bij vasten minder doorbloeding en peristaltiek van de darm</a:t>
            </a:r>
          </a:p>
          <a:p>
            <a:pPr lvl="2" eaLnBrk="1" hangingPunct="1">
              <a:defRPr/>
            </a:pPr>
            <a:r>
              <a:rPr lang="nl-NL" sz="1440" dirty="0"/>
              <a:t>Stase darminhoud</a:t>
            </a:r>
          </a:p>
          <a:p>
            <a:pPr lvl="2" eaLnBrk="1" hangingPunct="1">
              <a:defRPr/>
            </a:pPr>
            <a:r>
              <a:rPr lang="nl-NL" sz="1440" dirty="0"/>
              <a:t>verandering van </a:t>
            </a:r>
            <a:r>
              <a:rPr lang="nl-NL" sz="1440" dirty="0" err="1"/>
              <a:t>microbioom</a:t>
            </a:r>
            <a:endParaRPr lang="nl-NL" sz="1440" dirty="0"/>
          </a:p>
          <a:p>
            <a:pPr eaLnBrk="1" hangingPunct="1">
              <a:defRPr/>
            </a:pPr>
            <a:r>
              <a:rPr lang="nl-NL" sz="2160" dirty="0">
                <a:cs typeface="+mn-cs"/>
              </a:rPr>
              <a:t>Medicatie kan darmflora beïnvloeden </a:t>
            </a:r>
          </a:p>
          <a:p>
            <a:pPr lvl="2" eaLnBrk="1" hangingPunct="1">
              <a:defRPr/>
            </a:pPr>
            <a:r>
              <a:rPr lang="nl-NL" sz="1440" dirty="0"/>
              <a:t>Zuurremming</a:t>
            </a:r>
          </a:p>
          <a:p>
            <a:pPr lvl="2" eaLnBrk="1" hangingPunct="1">
              <a:defRPr/>
            </a:pPr>
            <a:r>
              <a:rPr lang="nl-NL" sz="1440" dirty="0"/>
              <a:t>Antibiotica</a:t>
            </a:r>
          </a:p>
          <a:p>
            <a:pPr lvl="2" eaLnBrk="1" hangingPunct="1">
              <a:buFontTx/>
              <a:buNone/>
              <a:defRPr/>
            </a:pPr>
            <a:endParaRPr lang="nl-NL" sz="1800" dirty="0"/>
          </a:p>
        </p:txBody>
      </p:sp>
      <p:sp>
        <p:nvSpPr>
          <p:cNvPr id="54276" name="AutoShape 4"/>
          <p:cNvSpPr>
            <a:spLocks noChangeArrowheads="1"/>
          </p:cNvSpPr>
          <p:nvPr/>
        </p:nvSpPr>
        <p:spPr bwMode="auto">
          <a:xfrm>
            <a:off x="1137286" y="4443414"/>
            <a:ext cx="1490187" cy="215900"/>
          </a:xfrm>
          <a:prstGeom prst="rightArrow">
            <a:avLst>
              <a:gd name="adj1" fmla="val 50000"/>
              <a:gd name="adj2" fmla="val 14406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54277" name="Text Box 5"/>
          <p:cNvSpPr txBox="1">
            <a:spLocks noChangeArrowheads="1"/>
          </p:cNvSpPr>
          <p:nvPr/>
        </p:nvSpPr>
        <p:spPr bwMode="auto">
          <a:xfrm>
            <a:off x="2627473" y="4246563"/>
            <a:ext cx="5184933" cy="535531"/>
          </a:xfrm>
          <a:prstGeom prst="rect">
            <a:avLst/>
          </a:prstGeom>
          <a:solidFill>
            <a:srgbClr val="00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80" dirty="0">
                <a:solidFill>
                  <a:srgbClr val="0000FF"/>
                </a:solidFill>
                <a:latin typeface="Tahoma" charset="0"/>
              </a:rPr>
              <a:t>Bacteriële </a:t>
            </a:r>
            <a:r>
              <a:rPr lang="en-US" sz="2880" dirty="0" err="1">
                <a:solidFill>
                  <a:srgbClr val="0000FF"/>
                </a:solidFill>
                <a:latin typeface="Tahoma" charset="0"/>
              </a:rPr>
              <a:t>overgroei</a:t>
            </a:r>
            <a:endParaRPr lang="nl-NL" sz="2880" dirty="0">
              <a:solidFill>
                <a:srgbClr val="0000FF"/>
              </a:solidFill>
              <a:latin typeface="Tahoma" charset="0"/>
              <a:cs typeface="+mn-cs"/>
            </a:endParaRPr>
          </a:p>
        </p:txBody>
      </p:sp>
    </p:spTree>
    <p:extLst>
      <p:ext uri="{BB962C8B-B14F-4D97-AF65-F5344CB8AC3E}">
        <p14:creationId xmlns:p14="http://schemas.microsoft.com/office/powerpoint/2010/main" val="841691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0-#ppt_w/2"/>
                                          </p:val>
                                        </p:tav>
                                        <p:tav tm="100000">
                                          <p:val>
                                            <p:strVal val="#ppt_x"/>
                                          </p:val>
                                        </p:tav>
                                      </p:tavLst>
                                    </p:anim>
                                    <p:anim calcmode="lin" valueType="num">
                                      <p:cBhvr additive="base">
                                        <p:cTn id="8" dur="500" fill="hold"/>
                                        <p:tgtEl>
                                          <p:spTgt spid="5427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277"/>
                                        </p:tgtEl>
                                        <p:attrNameLst>
                                          <p:attrName>style.visibility</p:attrName>
                                        </p:attrNameLst>
                                      </p:cBhvr>
                                      <p:to>
                                        <p:strVal val="visible"/>
                                      </p:to>
                                    </p:set>
                                    <p:anim calcmode="lin" valueType="num">
                                      <p:cBhvr additive="base">
                                        <p:cTn id="11" dur="500" fill="hold"/>
                                        <p:tgtEl>
                                          <p:spTgt spid="54277"/>
                                        </p:tgtEl>
                                        <p:attrNameLst>
                                          <p:attrName>ppt_x</p:attrName>
                                        </p:attrNameLst>
                                      </p:cBhvr>
                                      <p:tavLst>
                                        <p:tav tm="0">
                                          <p:val>
                                            <p:strVal val="#ppt_x"/>
                                          </p:val>
                                        </p:tav>
                                        <p:tav tm="100000">
                                          <p:val>
                                            <p:strVal val="#ppt_x"/>
                                          </p:val>
                                        </p:tav>
                                      </p:tavLst>
                                    </p:anim>
                                    <p:anim calcmode="lin" valueType="num">
                                      <p:cBhvr additive="base">
                                        <p:cTn id="12" dur="500" fill="hold"/>
                                        <p:tgtEl>
                                          <p:spTgt spid="54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61612" y="268288"/>
            <a:ext cx="5280660" cy="857250"/>
          </a:xfrm>
        </p:spPr>
        <p:txBody>
          <a:bodyPr/>
          <a:lstStyle/>
          <a:p>
            <a:pPr eaLnBrk="1" hangingPunct="1">
              <a:defRPr/>
            </a:pPr>
            <a:r>
              <a:rPr lang="nl-NL" sz="2520" b="0" dirty="0"/>
              <a:t>Ziektegerelateerde ondervoeding</a:t>
            </a:r>
            <a:r>
              <a:rPr lang="nl-NL" sz="2520" b="0" dirty="0">
                <a:cs typeface="+mj-cs"/>
              </a:rPr>
              <a:t> </a:t>
            </a:r>
            <a:r>
              <a:rPr lang="nl-NL" sz="1800" b="0" dirty="0" err="1">
                <a:cs typeface="+mj-cs"/>
              </a:rPr>
              <a:t>liver</a:t>
            </a:r>
            <a:r>
              <a:rPr lang="nl-NL" sz="1800" b="0" dirty="0">
                <a:cs typeface="+mj-cs"/>
              </a:rPr>
              <a:t>-gut </a:t>
            </a:r>
            <a:r>
              <a:rPr lang="nl-NL" sz="1800" b="0" dirty="0" err="1">
                <a:cs typeface="+mj-cs"/>
              </a:rPr>
              <a:t>axis</a:t>
            </a:r>
            <a:endParaRPr lang="nl-NL" sz="1800" b="0" dirty="0">
              <a:cs typeface="+mj-cs"/>
            </a:endParaRPr>
          </a:p>
        </p:txBody>
      </p:sp>
      <p:sp>
        <p:nvSpPr>
          <p:cNvPr id="60419" name="Rectangle 3"/>
          <p:cNvSpPr>
            <a:spLocks noGrp="1" noChangeArrowheads="1"/>
          </p:cNvSpPr>
          <p:nvPr>
            <p:ph type="body" idx="1"/>
          </p:nvPr>
        </p:nvSpPr>
        <p:spPr/>
        <p:txBody>
          <a:bodyPr/>
          <a:lstStyle/>
          <a:p>
            <a:pPr eaLnBrk="1" hangingPunct="1">
              <a:defRPr/>
            </a:pPr>
            <a:r>
              <a:rPr lang="nl-NL" sz="2160" dirty="0">
                <a:cs typeface="+mn-cs"/>
              </a:rPr>
              <a:t>Productie endotoxinen</a:t>
            </a:r>
          </a:p>
          <a:p>
            <a:pPr eaLnBrk="1" hangingPunct="1">
              <a:defRPr/>
            </a:pPr>
            <a:r>
              <a:rPr lang="nl-NL" sz="2160" dirty="0">
                <a:cs typeface="+mn-cs"/>
              </a:rPr>
              <a:t>Afname </a:t>
            </a:r>
            <a:r>
              <a:rPr lang="nl-NL" sz="2160" dirty="0" err="1">
                <a:cs typeface="+mn-cs"/>
              </a:rPr>
              <a:t>IgA</a:t>
            </a:r>
            <a:r>
              <a:rPr lang="nl-NL" sz="2160" dirty="0">
                <a:cs typeface="+mn-cs"/>
              </a:rPr>
              <a:t>, toename translocatie</a:t>
            </a:r>
          </a:p>
          <a:p>
            <a:pPr eaLnBrk="1" hangingPunct="1">
              <a:defRPr/>
            </a:pPr>
            <a:r>
              <a:rPr lang="nl-NL" sz="2160" dirty="0">
                <a:cs typeface="+mn-cs"/>
              </a:rPr>
              <a:t>Toename bacteriën in de </a:t>
            </a:r>
            <a:r>
              <a:rPr lang="nl-NL" sz="2160" dirty="0" err="1">
                <a:cs typeface="+mn-cs"/>
              </a:rPr>
              <a:t>portale</a:t>
            </a:r>
            <a:r>
              <a:rPr lang="nl-NL" sz="2160" dirty="0">
                <a:cs typeface="+mn-cs"/>
              </a:rPr>
              <a:t> flow</a:t>
            </a:r>
          </a:p>
          <a:p>
            <a:pPr eaLnBrk="1" hangingPunct="1">
              <a:defRPr/>
            </a:pPr>
            <a:r>
              <a:rPr lang="nl-NL" sz="2160" dirty="0">
                <a:cs typeface="+mn-cs"/>
              </a:rPr>
              <a:t>Leverschade; negatief effect op andere orgaansystemen.</a:t>
            </a:r>
          </a:p>
          <a:p>
            <a:pPr eaLnBrk="1" hangingPunct="1">
              <a:defRPr/>
            </a:pPr>
            <a:endParaRPr lang="nl-NL" dirty="0">
              <a:cs typeface="+mn-cs"/>
            </a:endParaRPr>
          </a:p>
          <a:p>
            <a:pPr eaLnBrk="1" hangingPunct="1">
              <a:buFontTx/>
              <a:buNone/>
              <a:defRPr/>
            </a:pPr>
            <a:endParaRPr lang="nl-NL" dirty="0">
              <a:cs typeface="+mn-cs"/>
            </a:endParaRPr>
          </a:p>
        </p:txBody>
      </p:sp>
      <p:sp>
        <p:nvSpPr>
          <p:cNvPr id="60420" name="AutoShape 4"/>
          <p:cNvSpPr>
            <a:spLocks noChangeArrowheads="1"/>
          </p:cNvSpPr>
          <p:nvPr/>
        </p:nvSpPr>
        <p:spPr bwMode="auto">
          <a:xfrm>
            <a:off x="1914526" y="4084639"/>
            <a:ext cx="1101567" cy="215900"/>
          </a:xfrm>
          <a:prstGeom prst="rightArrow">
            <a:avLst>
              <a:gd name="adj1" fmla="val 50000"/>
              <a:gd name="adj2" fmla="val 10590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60421" name="Text Box 5"/>
          <p:cNvSpPr txBox="1">
            <a:spLocks noChangeArrowheads="1"/>
          </p:cNvSpPr>
          <p:nvPr/>
        </p:nvSpPr>
        <p:spPr bwMode="auto">
          <a:xfrm>
            <a:off x="3016092" y="3940175"/>
            <a:ext cx="5509147" cy="906658"/>
          </a:xfrm>
          <a:prstGeom prst="rect">
            <a:avLst/>
          </a:prstGeom>
          <a:solidFill>
            <a:srgbClr val="00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80000"/>
              </a:lnSpc>
              <a:spcBef>
                <a:spcPct val="50000"/>
              </a:spcBef>
              <a:defRPr/>
            </a:pPr>
            <a:r>
              <a:rPr lang="nl-NL" sz="2520" dirty="0">
                <a:solidFill>
                  <a:srgbClr val="0000FF"/>
                </a:solidFill>
                <a:latin typeface="Arial" charset="0"/>
                <a:cs typeface="+mn-cs"/>
              </a:rPr>
              <a:t>-Afname immuniteit / weerstand</a:t>
            </a:r>
          </a:p>
          <a:p>
            <a:pPr>
              <a:lnSpc>
                <a:spcPct val="80000"/>
              </a:lnSpc>
              <a:spcBef>
                <a:spcPct val="50000"/>
              </a:spcBef>
              <a:defRPr/>
            </a:pPr>
            <a:r>
              <a:rPr lang="nl-NL" sz="2520" dirty="0">
                <a:solidFill>
                  <a:srgbClr val="0000FF"/>
                </a:solidFill>
                <a:latin typeface="Tahoma" charset="0"/>
              </a:rPr>
              <a:t>-Afname kolonisatieresistentie</a:t>
            </a:r>
            <a:endParaRPr lang="nl-NL" sz="2520" dirty="0">
              <a:solidFill>
                <a:srgbClr val="0000FF"/>
              </a:solidFill>
              <a:latin typeface="Arial" charset="0"/>
              <a:cs typeface="+mn-cs"/>
            </a:endParaRPr>
          </a:p>
        </p:txBody>
      </p:sp>
    </p:spTree>
    <p:extLst>
      <p:ext uri="{BB962C8B-B14F-4D97-AF65-F5344CB8AC3E}">
        <p14:creationId xmlns:p14="http://schemas.microsoft.com/office/powerpoint/2010/main" val="2363668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0-#ppt_w/2"/>
                                          </p:val>
                                        </p:tav>
                                        <p:tav tm="100000">
                                          <p:val>
                                            <p:strVal val="#ppt_x"/>
                                          </p:val>
                                        </p:tav>
                                      </p:tavLst>
                                    </p:anim>
                                    <p:anim calcmode="lin" valueType="num">
                                      <p:cBhvr additive="base">
                                        <p:cTn id="8" dur="500" fill="hold"/>
                                        <p:tgtEl>
                                          <p:spTgt spid="604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0421"/>
                                        </p:tgtEl>
                                        <p:attrNameLst>
                                          <p:attrName>style.visibility</p:attrName>
                                        </p:attrNameLst>
                                      </p:cBhvr>
                                      <p:to>
                                        <p:strVal val="visible"/>
                                      </p:to>
                                    </p:set>
                                    <p:anim calcmode="lin" valueType="num">
                                      <p:cBhvr additive="base">
                                        <p:cTn id="11" dur="500" fill="hold"/>
                                        <p:tgtEl>
                                          <p:spTgt spid="60421"/>
                                        </p:tgtEl>
                                        <p:attrNameLst>
                                          <p:attrName>ppt_x</p:attrName>
                                        </p:attrNameLst>
                                      </p:cBhvr>
                                      <p:tavLst>
                                        <p:tav tm="0">
                                          <p:val>
                                            <p:strVal val="0-#ppt_w/2"/>
                                          </p:val>
                                        </p:tav>
                                        <p:tav tm="100000">
                                          <p:val>
                                            <p:strVal val="#ppt_x"/>
                                          </p:val>
                                        </p:tav>
                                      </p:tavLst>
                                    </p:anim>
                                    <p:anim calcmode="lin" valueType="num">
                                      <p:cBhvr additive="base">
                                        <p:cTn id="12"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5905" y="268288"/>
            <a:ext cx="5280660" cy="857250"/>
          </a:xfrm>
        </p:spPr>
        <p:txBody>
          <a:bodyPr/>
          <a:lstStyle/>
          <a:p>
            <a:pPr eaLnBrk="1" hangingPunct="1">
              <a:defRPr/>
            </a:pPr>
            <a:r>
              <a:rPr lang="nl-NL" sz="2160" b="0" dirty="0">
                <a:cs typeface="+mj-cs"/>
              </a:rPr>
              <a:t>Ziektegerelateerde ondervoeding</a:t>
            </a:r>
            <a:br>
              <a:rPr lang="nl-NL" sz="4320" b="0" dirty="0">
                <a:cs typeface="+mj-cs"/>
              </a:rPr>
            </a:br>
            <a:r>
              <a:rPr lang="nl-NL" sz="1800" b="0" dirty="0">
                <a:cs typeface="+mj-cs"/>
              </a:rPr>
              <a:t>de vicieuze cirkel</a:t>
            </a:r>
          </a:p>
        </p:txBody>
      </p:sp>
      <p:sp>
        <p:nvSpPr>
          <p:cNvPr id="73731" name="Text Box 3"/>
          <p:cNvSpPr txBox="1">
            <a:spLocks noChangeArrowheads="1"/>
          </p:cNvSpPr>
          <p:nvPr/>
        </p:nvSpPr>
        <p:spPr bwMode="auto">
          <a:xfrm>
            <a:off x="4117658" y="987426"/>
            <a:ext cx="1102995" cy="480131"/>
          </a:xfrm>
          <a:prstGeom prst="rect">
            <a:avLst/>
          </a:prstGeom>
          <a:solidFill>
            <a:srgbClr val="00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nl-NL" sz="2520" dirty="0">
                <a:solidFill>
                  <a:srgbClr val="0000FF"/>
                </a:solidFill>
                <a:latin typeface="Tahoma" charset="0"/>
                <a:cs typeface="+mn-cs"/>
              </a:rPr>
              <a:t>ziekte</a:t>
            </a:r>
          </a:p>
        </p:txBody>
      </p:sp>
      <p:sp>
        <p:nvSpPr>
          <p:cNvPr id="73732" name="Text Box 4"/>
          <p:cNvSpPr txBox="1">
            <a:spLocks noChangeArrowheads="1"/>
          </p:cNvSpPr>
          <p:nvPr/>
        </p:nvSpPr>
        <p:spPr bwMode="auto">
          <a:xfrm>
            <a:off x="5414963" y="2192339"/>
            <a:ext cx="3046095" cy="1615827"/>
          </a:xfrm>
          <a:prstGeom prst="rect">
            <a:avLst/>
          </a:prstGeom>
          <a:solidFill>
            <a:srgbClr val="00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nl-NL" sz="1800" dirty="0">
                <a:solidFill>
                  <a:srgbClr val="0000FF"/>
                </a:solidFill>
                <a:latin typeface="Tahoma" charset="0"/>
                <a:cs typeface="+mn-cs"/>
              </a:rPr>
              <a:t>voedselinname </a:t>
            </a:r>
          </a:p>
          <a:p>
            <a:pPr>
              <a:spcBef>
                <a:spcPct val="50000"/>
              </a:spcBef>
              <a:buFontTx/>
              <a:buChar char="•"/>
              <a:defRPr/>
            </a:pPr>
            <a:r>
              <a:rPr lang="nl-NL" sz="1800" dirty="0">
                <a:solidFill>
                  <a:srgbClr val="0000FF"/>
                </a:solidFill>
                <a:latin typeface="Tahoma" charset="0"/>
                <a:cs typeface="+mn-cs"/>
              </a:rPr>
              <a:t>behoefte voedingsstoffen</a:t>
            </a:r>
          </a:p>
          <a:p>
            <a:pPr>
              <a:spcBef>
                <a:spcPct val="50000"/>
              </a:spcBef>
              <a:buFontTx/>
              <a:buChar char="•"/>
              <a:defRPr/>
            </a:pPr>
            <a:r>
              <a:rPr lang="nl-NL" sz="1800" dirty="0">
                <a:solidFill>
                  <a:srgbClr val="0000FF"/>
                </a:solidFill>
                <a:latin typeface="Tahoma" charset="0"/>
                <a:cs typeface="+mn-cs"/>
              </a:rPr>
              <a:t>verlies voedingstoffen</a:t>
            </a:r>
          </a:p>
          <a:p>
            <a:pPr>
              <a:spcBef>
                <a:spcPct val="50000"/>
              </a:spcBef>
              <a:buFontTx/>
              <a:buChar char="•"/>
              <a:defRPr/>
            </a:pPr>
            <a:r>
              <a:rPr lang="nl-NL" sz="1800" dirty="0">
                <a:solidFill>
                  <a:srgbClr val="0000FF"/>
                </a:solidFill>
                <a:latin typeface="Tahoma" charset="0"/>
                <a:cs typeface="+mn-cs"/>
              </a:rPr>
              <a:t>lichaamsmassa</a:t>
            </a:r>
          </a:p>
        </p:txBody>
      </p:sp>
      <p:sp>
        <p:nvSpPr>
          <p:cNvPr id="73733" name="Text Box 5"/>
          <p:cNvSpPr txBox="1">
            <a:spLocks noChangeArrowheads="1"/>
          </p:cNvSpPr>
          <p:nvPr/>
        </p:nvSpPr>
        <p:spPr bwMode="auto">
          <a:xfrm>
            <a:off x="3340418" y="4300539"/>
            <a:ext cx="3046095" cy="646331"/>
          </a:xfrm>
          <a:prstGeom prst="rect">
            <a:avLst/>
          </a:prstGeom>
          <a:solidFill>
            <a:srgbClr val="00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nl-NL" sz="1800" dirty="0">
                <a:latin typeface="+mj-lt"/>
              </a:rPr>
              <a:t>Ziektegerelateerde ondervoeding</a:t>
            </a:r>
            <a:endParaRPr lang="nl-NL" sz="1800" dirty="0">
              <a:solidFill>
                <a:schemeClr val="bg1"/>
              </a:solidFill>
              <a:latin typeface="+mj-lt"/>
              <a:cs typeface="+mn-cs"/>
            </a:endParaRPr>
          </a:p>
        </p:txBody>
      </p:sp>
      <p:sp>
        <p:nvSpPr>
          <p:cNvPr id="73734" name="Text Box 6"/>
          <p:cNvSpPr txBox="1">
            <a:spLocks noChangeArrowheads="1"/>
          </p:cNvSpPr>
          <p:nvPr/>
        </p:nvSpPr>
        <p:spPr bwMode="auto">
          <a:xfrm>
            <a:off x="878682" y="1636714"/>
            <a:ext cx="2656046" cy="646331"/>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nl-NL" sz="3600" dirty="0">
                <a:solidFill>
                  <a:schemeClr val="bg1"/>
                </a:solidFill>
                <a:latin typeface="Tahoma" charset="0"/>
                <a:cs typeface="+mn-cs"/>
              </a:rPr>
              <a:t>complicaties</a:t>
            </a:r>
          </a:p>
        </p:txBody>
      </p:sp>
      <p:sp>
        <p:nvSpPr>
          <p:cNvPr id="73735" name="Line 7"/>
          <p:cNvSpPr>
            <a:spLocks noChangeShapeType="1"/>
          </p:cNvSpPr>
          <p:nvPr/>
        </p:nvSpPr>
        <p:spPr bwMode="auto">
          <a:xfrm>
            <a:off x="5220653" y="1225074"/>
            <a:ext cx="953463" cy="3693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60">
              <a:cs typeface="+mn-cs"/>
            </a:endParaRPr>
          </a:p>
        </p:txBody>
      </p:sp>
      <p:sp>
        <p:nvSpPr>
          <p:cNvPr id="73736" name="Line 8"/>
          <p:cNvSpPr>
            <a:spLocks noChangeShapeType="1"/>
          </p:cNvSpPr>
          <p:nvPr/>
        </p:nvSpPr>
        <p:spPr bwMode="auto">
          <a:xfrm flipH="1">
            <a:off x="5284947" y="3803088"/>
            <a:ext cx="1749726" cy="49586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60">
              <a:cs typeface="+mn-cs"/>
            </a:endParaRPr>
          </a:p>
        </p:txBody>
      </p:sp>
      <p:sp>
        <p:nvSpPr>
          <p:cNvPr id="73737" name="Line 9"/>
          <p:cNvSpPr>
            <a:spLocks noChangeShapeType="1"/>
          </p:cNvSpPr>
          <p:nvPr/>
        </p:nvSpPr>
        <p:spPr bwMode="auto">
          <a:xfrm flipH="1" flipV="1">
            <a:off x="2174134" y="3997509"/>
            <a:ext cx="1166284" cy="46495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60">
              <a:cs typeface="+mn-cs"/>
            </a:endParaRPr>
          </a:p>
        </p:txBody>
      </p:sp>
      <p:sp>
        <p:nvSpPr>
          <p:cNvPr id="73738" name="Line 10"/>
          <p:cNvSpPr>
            <a:spLocks noChangeShapeType="1"/>
          </p:cNvSpPr>
          <p:nvPr/>
        </p:nvSpPr>
        <p:spPr bwMode="auto">
          <a:xfrm flipV="1">
            <a:off x="2887506" y="1274763"/>
            <a:ext cx="1230153" cy="36195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60">
              <a:cs typeface="+mn-cs"/>
            </a:endParaRPr>
          </a:p>
        </p:txBody>
      </p:sp>
      <p:sp>
        <p:nvSpPr>
          <p:cNvPr id="73739" name="Text Box 11"/>
          <p:cNvSpPr txBox="1">
            <a:spLocks noChangeArrowheads="1"/>
          </p:cNvSpPr>
          <p:nvPr/>
        </p:nvSpPr>
        <p:spPr bwMode="auto">
          <a:xfrm>
            <a:off x="554355" y="2733675"/>
            <a:ext cx="4320540" cy="1255728"/>
          </a:xfrm>
          <a:prstGeom prst="rect">
            <a:avLst/>
          </a:prstGeom>
          <a:solidFill>
            <a:srgbClr val="00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520" dirty="0" err="1">
                <a:solidFill>
                  <a:srgbClr val="180000"/>
                </a:solidFill>
                <a:latin typeface="Tahoma" charset="0"/>
                <a:cs typeface="+mn-cs"/>
              </a:rPr>
              <a:t>afname</a:t>
            </a:r>
            <a:r>
              <a:rPr lang="en-US" sz="2520" dirty="0">
                <a:solidFill>
                  <a:srgbClr val="180000"/>
                </a:solidFill>
                <a:latin typeface="Tahoma" charset="0"/>
                <a:cs typeface="+mn-cs"/>
              </a:rPr>
              <a:t> </a:t>
            </a:r>
            <a:r>
              <a:rPr lang="en-US" sz="2520" dirty="0" err="1">
                <a:solidFill>
                  <a:srgbClr val="180000"/>
                </a:solidFill>
                <a:latin typeface="Tahoma" charset="0"/>
                <a:cs typeface="+mn-cs"/>
              </a:rPr>
              <a:t>kolonisatieresistentie</a:t>
            </a:r>
            <a:r>
              <a:rPr lang="en-US" sz="2520" dirty="0">
                <a:solidFill>
                  <a:srgbClr val="180000"/>
                </a:solidFill>
                <a:latin typeface="Tahoma" charset="0"/>
                <a:cs typeface="+mn-cs"/>
              </a:rPr>
              <a:t> en </a:t>
            </a:r>
            <a:r>
              <a:rPr lang="en-US" sz="2520" dirty="0" err="1">
                <a:solidFill>
                  <a:srgbClr val="180000"/>
                </a:solidFill>
                <a:latin typeface="Tahoma" charset="0"/>
                <a:cs typeface="+mn-cs"/>
              </a:rPr>
              <a:t>darmintegriteit</a:t>
            </a:r>
            <a:r>
              <a:rPr lang="en-US" sz="2520" dirty="0">
                <a:solidFill>
                  <a:srgbClr val="180000"/>
                </a:solidFill>
                <a:latin typeface="Tahoma" charset="0"/>
                <a:cs typeface="+mn-cs"/>
              </a:rPr>
              <a:t>; </a:t>
            </a:r>
            <a:r>
              <a:rPr lang="en-US" sz="2520" dirty="0" err="1">
                <a:solidFill>
                  <a:srgbClr val="180000"/>
                </a:solidFill>
                <a:latin typeface="Tahoma" charset="0"/>
                <a:cs typeface="+mn-cs"/>
              </a:rPr>
              <a:t>bacteriële</a:t>
            </a:r>
            <a:r>
              <a:rPr lang="en-US" sz="2520" dirty="0">
                <a:solidFill>
                  <a:srgbClr val="180000"/>
                </a:solidFill>
                <a:latin typeface="Tahoma" charset="0"/>
                <a:cs typeface="+mn-cs"/>
              </a:rPr>
              <a:t> </a:t>
            </a:r>
            <a:r>
              <a:rPr lang="en-US" sz="2520" dirty="0" err="1">
                <a:solidFill>
                  <a:srgbClr val="180000"/>
                </a:solidFill>
                <a:latin typeface="Tahoma" charset="0"/>
                <a:cs typeface="+mn-cs"/>
              </a:rPr>
              <a:t>overgroei</a:t>
            </a:r>
            <a:endParaRPr lang="nl-NL" sz="2520" dirty="0">
              <a:solidFill>
                <a:srgbClr val="180000"/>
              </a:solidFill>
              <a:latin typeface="Tahoma" charset="0"/>
              <a:cs typeface="+mn-cs"/>
            </a:endParaRPr>
          </a:p>
        </p:txBody>
      </p:sp>
      <p:sp>
        <p:nvSpPr>
          <p:cNvPr id="73740" name="Line 12"/>
          <p:cNvSpPr>
            <a:spLocks noChangeShapeType="1"/>
          </p:cNvSpPr>
          <p:nvPr/>
        </p:nvSpPr>
        <p:spPr bwMode="auto">
          <a:xfrm flipV="1">
            <a:off x="1850232" y="2247714"/>
            <a:ext cx="194287" cy="485961"/>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60">
              <a:cs typeface="+mn-cs"/>
            </a:endParaRPr>
          </a:p>
        </p:txBody>
      </p:sp>
      <p:sp>
        <p:nvSpPr>
          <p:cNvPr id="73741" name="AutoShape 13"/>
          <p:cNvSpPr>
            <a:spLocks noChangeArrowheads="1"/>
          </p:cNvSpPr>
          <p:nvPr/>
        </p:nvSpPr>
        <p:spPr bwMode="auto">
          <a:xfrm>
            <a:off x="7229476" y="2284414"/>
            <a:ext cx="130017" cy="215900"/>
          </a:xfrm>
          <a:prstGeom prst="downArrow">
            <a:avLst>
              <a:gd name="adj1" fmla="val 50000"/>
              <a:gd name="adj2" fmla="val 50000"/>
            </a:avLst>
          </a:prstGeom>
          <a:solidFill>
            <a:srgbClr val="59B224"/>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73742" name="AutoShape 14"/>
          <p:cNvSpPr>
            <a:spLocks noChangeArrowheads="1"/>
          </p:cNvSpPr>
          <p:nvPr/>
        </p:nvSpPr>
        <p:spPr bwMode="auto">
          <a:xfrm>
            <a:off x="7164288" y="3543858"/>
            <a:ext cx="130017" cy="217488"/>
          </a:xfrm>
          <a:prstGeom prst="downArrow">
            <a:avLst>
              <a:gd name="adj1" fmla="val 50000"/>
              <a:gd name="adj2" fmla="val 50000"/>
            </a:avLst>
          </a:prstGeom>
          <a:solidFill>
            <a:srgbClr val="59B224"/>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73743" name="AutoShape 15"/>
          <p:cNvSpPr>
            <a:spLocks noChangeArrowheads="1"/>
          </p:cNvSpPr>
          <p:nvPr/>
        </p:nvSpPr>
        <p:spPr bwMode="auto">
          <a:xfrm>
            <a:off x="8265319" y="2716213"/>
            <a:ext cx="130016" cy="215900"/>
          </a:xfrm>
          <a:prstGeom prst="upArrow">
            <a:avLst>
              <a:gd name="adj1" fmla="val 50000"/>
              <a:gd name="adj2" fmla="val 49725"/>
            </a:avLst>
          </a:prstGeom>
          <a:solidFill>
            <a:srgbClr val="59B224"/>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73744" name="AutoShape 16"/>
          <p:cNvSpPr>
            <a:spLocks noChangeArrowheads="1"/>
          </p:cNvSpPr>
          <p:nvPr/>
        </p:nvSpPr>
        <p:spPr bwMode="auto">
          <a:xfrm>
            <a:off x="7877167" y="3090208"/>
            <a:ext cx="130016" cy="215900"/>
          </a:xfrm>
          <a:prstGeom prst="upArrow">
            <a:avLst>
              <a:gd name="adj1" fmla="val 50000"/>
              <a:gd name="adj2" fmla="val 49726"/>
            </a:avLst>
          </a:prstGeom>
          <a:solidFill>
            <a:srgbClr val="59B224"/>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17" name="Text Box 4">
            <a:extLst>
              <a:ext uri="{FF2B5EF4-FFF2-40B4-BE49-F238E27FC236}">
                <a16:creationId xmlns:a16="http://schemas.microsoft.com/office/drawing/2014/main" id="{F24BAC31-568E-7A49-8AD0-4D8B8AAB8000}"/>
              </a:ext>
            </a:extLst>
          </p:cNvPr>
          <p:cNvSpPr txBox="1">
            <a:spLocks noChangeArrowheads="1"/>
          </p:cNvSpPr>
          <p:nvPr/>
        </p:nvSpPr>
        <p:spPr bwMode="auto">
          <a:xfrm>
            <a:off x="6156413" y="1364219"/>
            <a:ext cx="1197293" cy="369332"/>
          </a:xfrm>
          <a:prstGeom prst="rect">
            <a:avLst/>
          </a:prstGeom>
          <a:solidFill>
            <a:srgbClr val="00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nl-NL" sz="1800" dirty="0">
                <a:solidFill>
                  <a:srgbClr val="0000FF"/>
                </a:solidFill>
                <a:latin typeface="Tahoma" charset="0"/>
                <a:cs typeface="+mn-cs"/>
              </a:rPr>
              <a:t>katabool</a:t>
            </a:r>
          </a:p>
        </p:txBody>
      </p:sp>
      <p:sp>
        <p:nvSpPr>
          <p:cNvPr id="18" name="AutoShape 16">
            <a:extLst>
              <a:ext uri="{FF2B5EF4-FFF2-40B4-BE49-F238E27FC236}">
                <a16:creationId xmlns:a16="http://schemas.microsoft.com/office/drawing/2014/main" id="{D4255BE0-94A4-AA4B-A439-1BED8C8E25D3}"/>
              </a:ext>
            </a:extLst>
          </p:cNvPr>
          <p:cNvSpPr>
            <a:spLocks noChangeArrowheads="1"/>
          </p:cNvSpPr>
          <p:nvPr/>
        </p:nvSpPr>
        <p:spPr bwMode="auto">
          <a:xfrm>
            <a:off x="7164288" y="1440935"/>
            <a:ext cx="130016" cy="215900"/>
          </a:xfrm>
          <a:prstGeom prst="upArrow">
            <a:avLst>
              <a:gd name="adj1" fmla="val 50000"/>
              <a:gd name="adj2" fmla="val 49726"/>
            </a:avLst>
          </a:prstGeom>
          <a:solidFill>
            <a:srgbClr val="59B224"/>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160">
              <a:cs typeface="+mn-cs"/>
            </a:endParaRPr>
          </a:p>
        </p:txBody>
      </p:sp>
      <p:sp>
        <p:nvSpPr>
          <p:cNvPr id="19" name="Line 7">
            <a:extLst>
              <a:ext uri="{FF2B5EF4-FFF2-40B4-BE49-F238E27FC236}">
                <a16:creationId xmlns:a16="http://schemas.microsoft.com/office/drawing/2014/main" id="{2CEFB9F3-8C09-9B4C-AEAD-ADE2A5BB16BA}"/>
              </a:ext>
            </a:extLst>
          </p:cNvPr>
          <p:cNvSpPr>
            <a:spLocks noChangeShapeType="1"/>
          </p:cNvSpPr>
          <p:nvPr/>
        </p:nvSpPr>
        <p:spPr bwMode="auto">
          <a:xfrm>
            <a:off x="6804248" y="1733551"/>
            <a:ext cx="133762" cy="45027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2160">
              <a:cs typeface="+mn-cs"/>
            </a:endParaRPr>
          </a:p>
        </p:txBody>
      </p:sp>
    </p:spTree>
    <p:extLst>
      <p:ext uri="{BB962C8B-B14F-4D97-AF65-F5344CB8AC3E}">
        <p14:creationId xmlns:p14="http://schemas.microsoft.com/office/powerpoint/2010/main" val="217838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1255" y="173884"/>
            <a:ext cx="7598516" cy="623682"/>
          </a:xfrm>
        </p:spPr>
        <p:txBody>
          <a:bodyPr/>
          <a:lstStyle/>
          <a:p>
            <a:r>
              <a:rPr lang="nl-NL" sz="2880" b="0" dirty="0">
                <a:solidFill>
                  <a:srgbClr val="008000"/>
                </a:solidFill>
                <a:latin typeface="+mn-lt"/>
              </a:rPr>
              <a:t>CASUS</a:t>
            </a:r>
          </a:p>
        </p:txBody>
      </p:sp>
      <p:sp>
        <p:nvSpPr>
          <p:cNvPr id="4" name="Text Placeholder 3"/>
          <p:cNvSpPr>
            <a:spLocks noGrp="1"/>
          </p:cNvSpPr>
          <p:nvPr>
            <p:ph type="body" sz="quarter" idx="10"/>
          </p:nvPr>
        </p:nvSpPr>
        <p:spPr>
          <a:xfrm>
            <a:off x="1072411" y="1499963"/>
            <a:ext cx="3499589" cy="3643537"/>
          </a:xfrm>
        </p:spPr>
        <p:txBody>
          <a:bodyPr/>
          <a:lstStyle/>
          <a:p>
            <a:r>
              <a:rPr lang="nl-NL" sz="2160" dirty="0"/>
              <a:t>67 jarige heer Janssen</a:t>
            </a:r>
          </a:p>
          <a:p>
            <a:r>
              <a:rPr lang="nl-NL" sz="2160" dirty="0"/>
              <a:t>Bij bevolkingsonderzoek bloed in de ontlasting</a:t>
            </a:r>
          </a:p>
          <a:p>
            <a:r>
              <a:rPr lang="nl-NL" sz="2160" dirty="0"/>
              <a:t>Is niet afgevallen maar heeft slechte conditie</a:t>
            </a:r>
          </a:p>
          <a:p>
            <a:r>
              <a:rPr lang="nl-NL" sz="2160" dirty="0"/>
              <a:t>Sport al 2 jaar niet meer</a:t>
            </a:r>
          </a:p>
          <a:p>
            <a:r>
              <a:rPr lang="nl-NL" sz="2160" dirty="0"/>
              <a:t>Krijgt colonoscopie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5265" y="2636557"/>
            <a:ext cx="2764982" cy="1966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Afbeelding 4"/>
          <p:cNvPicPr>
            <a:picLocks noChangeAspect="1"/>
          </p:cNvPicPr>
          <p:nvPr/>
        </p:nvPicPr>
        <p:blipFill>
          <a:blip r:embed="rId4" cstate="print"/>
          <a:stretch>
            <a:fillRect/>
          </a:stretch>
        </p:blipFill>
        <p:spPr>
          <a:xfrm>
            <a:off x="4831229" y="562727"/>
            <a:ext cx="2471346" cy="1910789"/>
          </a:xfrm>
          <a:prstGeom prst="rect">
            <a:avLst/>
          </a:prstGeom>
        </p:spPr>
      </p:pic>
      <p:sp>
        <p:nvSpPr>
          <p:cNvPr id="6" name="Tekstvak 5"/>
          <p:cNvSpPr txBox="1"/>
          <p:nvPr/>
        </p:nvSpPr>
        <p:spPr>
          <a:xfrm>
            <a:off x="618761" y="4256737"/>
            <a:ext cx="4471697" cy="369332"/>
          </a:xfrm>
          <a:prstGeom prst="rect">
            <a:avLst/>
          </a:prstGeom>
          <a:noFill/>
        </p:spPr>
        <p:txBody>
          <a:bodyPr wrap="square" rtlCol="0">
            <a:spAutoFit/>
          </a:bodyPr>
          <a:lstStyle/>
          <a:p>
            <a:r>
              <a:rPr lang="nl-NL" sz="1800" dirty="0">
                <a:solidFill>
                  <a:srgbClr val="008000"/>
                </a:solidFill>
                <a:latin typeface="+mn-lt"/>
                <a:sym typeface="Wingdings"/>
              </a:rPr>
              <a:t></a:t>
            </a:r>
            <a:r>
              <a:rPr lang="nl-NL" sz="1800" dirty="0">
                <a:solidFill>
                  <a:srgbClr val="008000"/>
                </a:solidFill>
                <a:latin typeface="+mn-lt"/>
              </a:rPr>
              <a:t>Verwijzing naar </a:t>
            </a:r>
            <a:r>
              <a:rPr lang="nl-NL" sz="1800" dirty="0" err="1">
                <a:solidFill>
                  <a:srgbClr val="008000"/>
                </a:solidFill>
                <a:latin typeface="+mn-lt"/>
              </a:rPr>
              <a:t>coloncare-zorgpad</a:t>
            </a:r>
            <a:endParaRPr lang="nl-NL" sz="1800" dirty="0">
              <a:solidFill>
                <a:srgbClr val="008000"/>
              </a:solidFill>
              <a:latin typeface="+mn-lt"/>
            </a:endParaRPr>
          </a:p>
        </p:txBody>
      </p:sp>
    </p:spTree>
    <p:extLst>
      <p:ext uri="{BB962C8B-B14F-4D97-AF65-F5344CB8AC3E}">
        <p14:creationId xmlns:p14="http://schemas.microsoft.com/office/powerpoint/2010/main" val="30609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5889" y="249238"/>
            <a:ext cx="5280660" cy="857250"/>
          </a:xfrm>
        </p:spPr>
        <p:txBody>
          <a:bodyPr/>
          <a:lstStyle/>
          <a:p>
            <a:pPr>
              <a:defRPr/>
            </a:pPr>
            <a:r>
              <a:rPr lang="nl-NL" b="0" dirty="0" err="1">
                <a:solidFill>
                  <a:srgbClr val="4A9F22"/>
                </a:solidFill>
              </a:rPr>
              <a:t>Hoogrisico</a:t>
            </a:r>
            <a:r>
              <a:rPr lang="nl-NL" b="0" dirty="0">
                <a:solidFill>
                  <a:srgbClr val="4A9F22"/>
                </a:solidFill>
              </a:rPr>
              <a:t> patiënten</a:t>
            </a:r>
          </a:p>
        </p:txBody>
      </p:sp>
      <p:pic>
        <p:nvPicPr>
          <p:cNvPr id="36866" name="Afbeelding 2" descr="Schermafbeelding 2016-05-28 om 21.4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993" y="1222376"/>
            <a:ext cx="7613808" cy="366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Tekstvak 3"/>
          <p:cNvSpPr txBox="1">
            <a:spLocks noChangeArrowheads="1"/>
          </p:cNvSpPr>
          <p:nvPr/>
        </p:nvSpPr>
        <p:spPr bwMode="auto">
          <a:xfrm>
            <a:off x="8006715" y="1222375"/>
            <a:ext cx="194310" cy="4247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nl-NL" sz="2160"/>
          </a:p>
        </p:txBody>
      </p:sp>
      <p:sp>
        <p:nvSpPr>
          <p:cNvPr id="36868" name="Tekstvak 4"/>
          <p:cNvSpPr txBox="1">
            <a:spLocks noChangeArrowheads="1"/>
          </p:cNvSpPr>
          <p:nvPr/>
        </p:nvSpPr>
        <p:spPr bwMode="auto">
          <a:xfrm flipH="1">
            <a:off x="7748112" y="1600201"/>
            <a:ext cx="152876" cy="4247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nl-NL" sz="2160"/>
          </a:p>
        </p:txBody>
      </p:sp>
    </p:spTree>
    <p:extLst>
      <p:ext uri="{BB962C8B-B14F-4D97-AF65-F5344CB8AC3E}">
        <p14:creationId xmlns:p14="http://schemas.microsoft.com/office/powerpoint/2010/main" val="355322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923678"/>
            <a:ext cx="7344816" cy="857250"/>
          </a:xfrm>
        </p:spPr>
        <p:txBody>
          <a:bodyPr/>
          <a:lstStyle/>
          <a:p>
            <a:r>
              <a:rPr lang="nl-NL" dirty="0"/>
              <a:t>Geen belangenverstrengeling</a:t>
            </a:r>
          </a:p>
        </p:txBody>
      </p:sp>
    </p:spTree>
    <p:extLst>
      <p:ext uri="{BB962C8B-B14F-4D97-AF65-F5344CB8AC3E}">
        <p14:creationId xmlns:p14="http://schemas.microsoft.com/office/powerpoint/2010/main" val="336798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stretch>
            <a:fillRect/>
          </a:stretch>
        </p:blipFill>
        <p:spPr>
          <a:xfrm>
            <a:off x="1115616" y="742950"/>
            <a:ext cx="7200800" cy="3971925"/>
          </a:xfrm>
          <a:prstGeom prst="rect">
            <a:avLst/>
          </a:prstGeom>
        </p:spPr>
      </p:pic>
      <p:sp>
        <p:nvSpPr>
          <p:cNvPr id="2" name="Tekstvak 1"/>
          <p:cNvSpPr txBox="1"/>
          <p:nvPr/>
        </p:nvSpPr>
        <p:spPr>
          <a:xfrm>
            <a:off x="2267744" y="1470027"/>
            <a:ext cx="5112568" cy="2308324"/>
          </a:xfrm>
          <a:prstGeom prst="rect">
            <a:avLst/>
          </a:prstGeom>
          <a:solidFill>
            <a:srgbClr val="CCFFCC"/>
          </a:solidFill>
          <a:ln w="31750">
            <a:solidFill>
              <a:srgbClr val="008000"/>
            </a:solidFill>
          </a:ln>
        </p:spPr>
        <p:txBody>
          <a:bodyPr wrap="square" rtlCol="0">
            <a:spAutoFit/>
          </a:bodyPr>
          <a:lstStyle/>
          <a:p>
            <a:pPr algn="ctr"/>
            <a:r>
              <a:rPr lang="nl-NL" sz="3600" dirty="0">
                <a:solidFill>
                  <a:srgbClr val="008000"/>
                </a:solidFill>
              </a:rPr>
              <a:t>Pathofysiologie tijdens operatie/</a:t>
            </a:r>
            <a:r>
              <a:rPr lang="nl-NL" sz="3600" dirty="0" err="1">
                <a:solidFill>
                  <a:srgbClr val="008000"/>
                </a:solidFill>
              </a:rPr>
              <a:t>behandel-fase</a:t>
            </a:r>
            <a:endParaRPr lang="nl-NL" sz="3600" dirty="0">
              <a:solidFill>
                <a:srgbClr val="008000"/>
              </a:solidFill>
            </a:endParaRPr>
          </a:p>
          <a:p>
            <a:pPr algn="ctr"/>
            <a:r>
              <a:rPr lang="nl-NL" sz="3600" dirty="0">
                <a:solidFill>
                  <a:srgbClr val="008000"/>
                </a:solidFill>
              </a:rPr>
              <a:t> = </a:t>
            </a:r>
          </a:p>
          <a:p>
            <a:pPr algn="ctr"/>
            <a:r>
              <a:rPr lang="nl-NL" sz="3600" dirty="0">
                <a:solidFill>
                  <a:srgbClr val="008000"/>
                </a:solidFill>
              </a:rPr>
              <a:t>TOPSPORT</a:t>
            </a:r>
          </a:p>
        </p:txBody>
      </p:sp>
    </p:spTree>
    <p:extLst>
      <p:ext uri="{BB962C8B-B14F-4D97-AF65-F5344CB8AC3E}">
        <p14:creationId xmlns:p14="http://schemas.microsoft.com/office/powerpoint/2010/main" val="5815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73884"/>
            <a:ext cx="5867400" cy="857250"/>
          </a:xfrm>
        </p:spPr>
        <p:txBody>
          <a:bodyPr>
            <a:normAutofit/>
          </a:bodyPr>
          <a:lstStyle/>
          <a:p>
            <a:pPr>
              <a:lnSpc>
                <a:spcPct val="90000"/>
              </a:lnSpc>
              <a:defRPr/>
            </a:pPr>
            <a:r>
              <a:rPr lang="nl-NL" sz="3200" b="0" dirty="0">
                <a:solidFill>
                  <a:srgbClr val="008000"/>
                </a:solidFill>
                <a:latin typeface="+mn-lt"/>
                <a:cs typeface="Verdana"/>
              </a:rPr>
              <a:t>Nuchter voor operatie </a:t>
            </a:r>
            <a:r>
              <a:rPr lang="nl-NL" sz="2000" b="0" dirty="0">
                <a:solidFill>
                  <a:srgbClr val="008000"/>
                </a:solidFill>
                <a:latin typeface="+mn-lt"/>
                <a:cs typeface="Verdana"/>
              </a:rPr>
              <a:t>(N=135)</a:t>
            </a:r>
            <a:br>
              <a:rPr lang="nl-NL" sz="2000" b="0" dirty="0">
                <a:solidFill>
                  <a:srgbClr val="008000"/>
                </a:solidFill>
                <a:latin typeface="+mn-lt"/>
                <a:cs typeface="Verdana"/>
              </a:rPr>
            </a:br>
            <a:r>
              <a:rPr lang="nl-NL" sz="2000" b="0" dirty="0">
                <a:solidFill>
                  <a:srgbClr val="008000"/>
                </a:solidFill>
                <a:latin typeface="Verdana"/>
                <a:cs typeface="Verdana"/>
              </a:rPr>
              <a:t>Praktijksituatie </a:t>
            </a:r>
          </a:p>
        </p:txBody>
      </p:sp>
      <p:grpSp>
        <p:nvGrpSpPr>
          <p:cNvPr id="55300" name="Group 5"/>
          <p:cNvGrpSpPr>
            <a:grpSpLocks/>
          </p:cNvGrpSpPr>
          <p:nvPr/>
        </p:nvGrpSpPr>
        <p:grpSpPr bwMode="auto">
          <a:xfrm>
            <a:off x="292102" y="998221"/>
            <a:ext cx="8158883" cy="3790332"/>
            <a:chOff x="899160" y="1527175"/>
            <a:chExt cx="7110399" cy="4789043"/>
          </a:xfrm>
        </p:grpSpPr>
        <p:pic>
          <p:nvPicPr>
            <p:cNvPr id="55301" name="Picture 2"/>
            <p:cNvPicPr>
              <a:picLocks noChangeAspect="1" noChangeArrowheads="1"/>
            </p:cNvPicPr>
            <p:nvPr/>
          </p:nvPicPr>
          <p:blipFill>
            <a:blip r:embed="rId3" cstate="print"/>
            <a:srcRect l="8736" b="19659"/>
            <a:stretch>
              <a:fillRect/>
            </a:stretch>
          </p:blipFill>
          <p:spPr bwMode="auto">
            <a:xfrm>
              <a:off x="1043608" y="1556792"/>
              <a:ext cx="6965950" cy="4207555"/>
            </a:xfrm>
            <a:prstGeom prst="rect">
              <a:avLst/>
            </a:prstGeom>
            <a:noFill/>
            <a:ln w="9525">
              <a:noFill/>
              <a:miter lim="800000"/>
              <a:headEnd/>
              <a:tailEnd/>
            </a:ln>
          </p:spPr>
        </p:pic>
        <p:sp>
          <p:nvSpPr>
            <p:cNvPr id="55302" name="TextBox 4"/>
            <p:cNvSpPr txBox="1">
              <a:spLocks noChangeArrowheads="1"/>
            </p:cNvSpPr>
            <p:nvPr/>
          </p:nvSpPr>
          <p:spPr bwMode="auto">
            <a:xfrm>
              <a:off x="899160" y="1527175"/>
              <a:ext cx="1671260" cy="505535"/>
            </a:xfrm>
            <a:prstGeom prst="rect">
              <a:avLst/>
            </a:prstGeom>
            <a:noFill/>
            <a:ln w="9525">
              <a:noFill/>
              <a:miter lim="800000"/>
              <a:headEnd/>
              <a:tailEnd/>
            </a:ln>
          </p:spPr>
          <p:txBody>
            <a:bodyPr wrap="square">
              <a:spAutoFit/>
            </a:bodyPr>
            <a:lstStyle/>
            <a:p>
              <a:pPr algn="r"/>
              <a:r>
                <a:rPr lang="en-GB" sz="2000" dirty="0">
                  <a:solidFill>
                    <a:srgbClr val="000000"/>
                  </a:solidFill>
                  <a:latin typeface="Calibri" pitchFamily="34" charset="0"/>
                </a:rPr>
                <a:t>patiëntenaantal</a:t>
              </a:r>
            </a:p>
          </p:txBody>
        </p:sp>
        <p:sp>
          <p:nvSpPr>
            <p:cNvPr id="55303" name="TextBox 6"/>
            <p:cNvSpPr txBox="1">
              <a:spLocks noChangeArrowheads="1"/>
            </p:cNvSpPr>
            <p:nvPr/>
          </p:nvSpPr>
          <p:spPr bwMode="auto">
            <a:xfrm>
              <a:off x="1043043" y="5732909"/>
              <a:ext cx="6966516" cy="583309"/>
            </a:xfrm>
            <a:prstGeom prst="rect">
              <a:avLst/>
            </a:prstGeom>
            <a:solidFill>
              <a:schemeClr val="tx1"/>
            </a:solidFill>
            <a:ln w="9525">
              <a:noFill/>
              <a:miter lim="800000"/>
              <a:headEnd/>
              <a:tailEnd/>
            </a:ln>
          </p:spPr>
          <p:txBody>
            <a:bodyPr>
              <a:spAutoFit/>
            </a:bodyPr>
            <a:lstStyle/>
            <a:p>
              <a:pPr algn="ctr"/>
              <a:r>
                <a:rPr lang="en-GB" sz="2400" dirty="0" err="1">
                  <a:solidFill>
                    <a:srgbClr val="CCFFCC"/>
                  </a:solidFill>
                  <a:latin typeface="Calibri" pitchFamily="34" charset="0"/>
                </a:rPr>
                <a:t>nuchter</a:t>
              </a:r>
              <a:r>
                <a:rPr lang="en-GB" sz="2400" dirty="0">
                  <a:solidFill>
                    <a:srgbClr val="CCFFCC"/>
                  </a:solidFill>
                  <a:latin typeface="Calibri" pitchFamily="34" charset="0"/>
                </a:rPr>
                <a:t> </a:t>
              </a:r>
              <a:r>
                <a:rPr lang="en-GB" sz="2400" dirty="0" err="1">
                  <a:solidFill>
                    <a:srgbClr val="CCFFCC"/>
                  </a:solidFill>
                  <a:latin typeface="Calibri" pitchFamily="34" charset="0"/>
                </a:rPr>
                <a:t>voor</a:t>
              </a:r>
              <a:r>
                <a:rPr lang="en-GB" sz="2400" dirty="0">
                  <a:solidFill>
                    <a:srgbClr val="CCFFCC"/>
                  </a:solidFill>
                  <a:latin typeface="Calibri" pitchFamily="34" charset="0"/>
                </a:rPr>
                <a:t> </a:t>
              </a:r>
              <a:r>
                <a:rPr lang="en-GB" sz="2400" dirty="0" err="1">
                  <a:solidFill>
                    <a:srgbClr val="CCFFCC"/>
                  </a:solidFill>
                  <a:latin typeface="Calibri" pitchFamily="34" charset="0"/>
                </a:rPr>
                <a:t>narcose</a:t>
              </a:r>
              <a:r>
                <a:rPr lang="en-GB" sz="2400" dirty="0">
                  <a:solidFill>
                    <a:srgbClr val="CCFFCC"/>
                  </a:solidFill>
                  <a:latin typeface="Calibri" pitchFamily="34" charset="0"/>
                </a:rPr>
                <a:t> (</a:t>
              </a:r>
              <a:r>
                <a:rPr lang="en-GB" sz="2400" dirty="0" err="1">
                  <a:solidFill>
                    <a:srgbClr val="CCFFCC"/>
                  </a:solidFill>
                  <a:latin typeface="Calibri" pitchFamily="34" charset="0"/>
                </a:rPr>
                <a:t>uur</a:t>
              </a:r>
              <a:r>
                <a:rPr lang="en-GB" sz="2400" dirty="0">
                  <a:solidFill>
                    <a:srgbClr val="CCFFCC"/>
                  </a:solidFill>
                  <a:latin typeface="Calibri" pitchFamily="34" charset="0"/>
                </a:rPr>
                <a:t>)</a:t>
              </a:r>
            </a:p>
          </p:txBody>
        </p:sp>
      </p:grpSp>
      <p:sp>
        <p:nvSpPr>
          <p:cNvPr id="55305" name="Text Box 9"/>
          <p:cNvSpPr txBox="1">
            <a:spLocks noChangeArrowheads="1"/>
          </p:cNvSpPr>
          <p:nvPr/>
        </p:nvSpPr>
        <p:spPr bwMode="auto">
          <a:xfrm>
            <a:off x="1501775" y="1545431"/>
            <a:ext cx="3240088" cy="400110"/>
          </a:xfrm>
          <a:prstGeom prst="rect">
            <a:avLst/>
          </a:prstGeom>
          <a:noFill/>
          <a:ln w="9525">
            <a:noFill/>
            <a:miter lim="800000"/>
            <a:headEnd/>
            <a:tailEnd/>
          </a:ln>
          <a:effectLst/>
        </p:spPr>
        <p:txBody>
          <a:bodyPr>
            <a:spAutoFit/>
          </a:bodyPr>
          <a:lstStyle/>
          <a:p>
            <a:pPr>
              <a:spcBef>
                <a:spcPct val="50000"/>
              </a:spcBef>
            </a:pPr>
            <a:r>
              <a:rPr lang="nl-NL" sz="2000" dirty="0">
                <a:solidFill>
                  <a:srgbClr val="000000"/>
                </a:solidFill>
              </a:rPr>
              <a:t>Nachtrust !</a:t>
            </a:r>
          </a:p>
        </p:txBody>
      </p:sp>
      <p:sp>
        <p:nvSpPr>
          <p:cNvPr id="55307" name="Line 11"/>
          <p:cNvSpPr>
            <a:spLocks noChangeShapeType="1"/>
          </p:cNvSpPr>
          <p:nvPr/>
        </p:nvSpPr>
        <p:spPr bwMode="auto">
          <a:xfrm>
            <a:off x="2411414" y="1869283"/>
            <a:ext cx="2376487" cy="432197"/>
          </a:xfrm>
          <a:prstGeom prst="line">
            <a:avLst/>
          </a:prstGeom>
          <a:noFill/>
          <a:ln w="38100">
            <a:solidFill>
              <a:srgbClr val="FF0000"/>
            </a:solidFill>
            <a:round/>
            <a:headEnd/>
            <a:tailEnd type="triangle" w="med" len="med"/>
          </a:ln>
          <a:effectLst/>
        </p:spPr>
        <p:txBody>
          <a:bodyPr/>
          <a:lstStyle/>
          <a:p>
            <a:endParaRPr lang="nl-NL" dirty="0"/>
          </a:p>
        </p:txBody>
      </p:sp>
      <p:sp>
        <p:nvSpPr>
          <p:cNvPr id="55308" name="Line 12"/>
          <p:cNvSpPr>
            <a:spLocks noChangeShapeType="1"/>
          </p:cNvSpPr>
          <p:nvPr/>
        </p:nvSpPr>
        <p:spPr bwMode="auto">
          <a:xfrm>
            <a:off x="2411413" y="1869283"/>
            <a:ext cx="647700" cy="917972"/>
          </a:xfrm>
          <a:prstGeom prst="line">
            <a:avLst/>
          </a:prstGeom>
          <a:noFill/>
          <a:ln w="38100">
            <a:solidFill>
              <a:srgbClr val="FF0000"/>
            </a:solidFill>
            <a:round/>
            <a:headEnd/>
            <a:tailEnd type="triangle" w="med" len="med"/>
          </a:ln>
          <a:effectLst/>
        </p:spPr>
        <p:txBody>
          <a:bodyPr/>
          <a:lstStyle/>
          <a:p>
            <a:endParaRPr lang="nl-NL" dirty="0"/>
          </a:p>
        </p:txBody>
      </p:sp>
    </p:spTree>
    <p:extLst>
      <p:ext uri="{BB962C8B-B14F-4D97-AF65-F5344CB8AC3E}">
        <p14:creationId xmlns:p14="http://schemas.microsoft.com/office/powerpoint/2010/main" val="79947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anim calcmode="lin" valueType="num">
                                      <p:cBhvr additive="base">
                                        <p:cTn id="7" dur="500" fill="hold"/>
                                        <p:tgtEl>
                                          <p:spTgt spid="55305"/>
                                        </p:tgtEl>
                                        <p:attrNameLst>
                                          <p:attrName>ppt_x</p:attrName>
                                        </p:attrNameLst>
                                      </p:cBhvr>
                                      <p:tavLst>
                                        <p:tav tm="0">
                                          <p:val>
                                            <p:strVal val="0-#ppt_w/2"/>
                                          </p:val>
                                        </p:tav>
                                        <p:tav tm="100000">
                                          <p:val>
                                            <p:strVal val="#ppt_x"/>
                                          </p:val>
                                        </p:tav>
                                      </p:tavLst>
                                    </p:anim>
                                    <p:anim calcmode="lin" valueType="num">
                                      <p:cBhvr additive="base">
                                        <p:cTn id="8" dur="500" fill="hold"/>
                                        <p:tgtEl>
                                          <p:spTgt spid="553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307"/>
                                        </p:tgtEl>
                                        <p:attrNameLst>
                                          <p:attrName>style.visibility</p:attrName>
                                        </p:attrNameLst>
                                      </p:cBhvr>
                                      <p:to>
                                        <p:strVal val="visible"/>
                                      </p:to>
                                    </p:set>
                                    <p:anim calcmode="lin" valueType="num">
                                      <p:cBhvr additive="base">
                                        <p:cTn id="11" dur="500" fill="hold"/>
                                        <p:tgtEl>
                                          <p:spTgt spid="55307"/>
                                        </p:tgtEl>
                                        <p:attrNameLst>
                                          <p:attrName>ppt_x</p:attrName>
                                        </p:attrNameLst>
                                      </p:cBhvr>
                                      <p:tavLst>
                                        <p:tav tm="0">
                                          <p:val>
                                            <p:strVal val="0-#ppt_w/2"/>
                                          </p:val>
                                        </p:tav>
                                        <p:tav tm="100000">
                                          <p:val>
                                            <p:strVal val="#ppt_x"/>
                                          </p:val>
                                        </p:tav>
                                      </p:tavLst>
                                    </p:anim>
                                    <p:anim calcmode="lin" valueType="num">
                                      <p:cBhvr additive="base">
                                        <p:cTn id="12" dur="500" fill="hold"/>
                                        <p:tgtEl>
                                          <p:spTgt spid="5530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5308"/>
                                        </p:tgtEl>
                                        <p:attrNameLst>
                                          <p:attrName>style.visibility</p:attrName>
                                        </p:attrNameLst>
                                      </p:cBhvr>
                                      <p:to>
                                        <p:strVal val="visible"/>
                                      </p:to>
                                    </p:set>
                                    <p:anim calcmode="lin" valueType="num">
                                      <p:cBhvr additive="base">
                                        <p:cTn id="15" dur="500" fill="hold"/>
                                        <p:tgtEl>
                                          <p:spTgt spid="55308"/>
                                        </p:tgtEl>
                                        <p:attrNameLst>
                                          <p:attrName>ppt_x</p:attrName>
                                        </p:attrNameLst>
                                      </p:cBhvr>
                                      <p:tavLst>
                                        <p:tav tm="0">
                                          <p:val>
                                            <p:strVal val="0-#ppt_w/2"/>
                                          </p:val>
                                        </p:tav>
                                        <p:tav tm="100000">
                                          <p:val>
                                            <p:strVal val="#ppt_x"/>
                                          </p:val>
                                        </p:tav>
                                      </p:tavLst>
                                    </p:anim>
                                    <p:anim calcmode="lin" valueType="num">
                                      <p:cBhvr additive="base">
                                        <p:cTn id="16" dur="500" fill="hold"/>
                                        <p:tgtEl>
                                          <p:spTgt spid="55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p:bldP spid="55307" grpId="0" animBg="1"/>
      <p:bldP spid="553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2D40304F-8F31-3340-A1AF-6257E21F054A}"/>
              </a:ext>
            </a:extLst>
          </p:cNvPr>
          <p:cNvSpPr>
            <a:spLocks noGrp="1" noChangeArrowheads="1"/>
          </p:cNvSpPr>
          <p:nvPr>
            <p:ph type="title" idx="4294967295"/>
          </p:nvPr>
        </p:nvSpPr>
        <p:spPr>
          <a:xfrm>
            <a:off x="1115616" y="121442"/>
            <a:ext cx="6172200" cy="854869"/>
          </a:xfrm>
        </p:spPr>
        <p:txBody>
          <a:bodyPr/>
          <a:lstStyle/>
          <a:p>
            <a:pPr eaLnBrk="1" hangingPunct="1">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nl-NL" altLang="nl-NL" b="0" dirty="0">
                <a:solidFill>
                  <a:srgbClr val="59B224"/>
                </a:solidFill>
              </a:rPr>
              <a:t>Nuchter??</a:t>
            </a:r>
          </a:p>
        </p:txBody>
      </p:sp>
      <p:sp>
        <p:nvSpPr>
          <p:cNvPr id="10242" name="Rectangle 2">
            <a:extLst>
              <a:ext uri="{FF2B5EF4-FFF2-40B4-BE49-F238E27FC236}">
                <a16:creationId xmlns:a16="http://schemas.microsoft.com/office/drawing/2014/main" id="{5CF76D3B-6802-1F40-AC24-105365E08E95}"/>
              </a:ext>
            </a:extLst>
          </p:cNvPr>
          <p:cNvSpPr>
            <a:spLocks noGrp="1" noChangeArrowheads="1"/>
          </p:cNvSpPr>
          <p:nvPr>
            <p:ph type="body" idx="4294967295"/>
          </p:nvPr>
        </p:nvSpPr>
        <p:spPr>
          <a:xfrm>
            <a:off x="971600" y="1438197"/>
            <a:ext cx="6172200" cy="2958977"/>
          </a:xfrm>
        </p:spPr>
        <p:txBody>
          <a:bodyPr/>
          <a:lstStyle/>
          <a:p>
            <a:pPr eaLnBrk="1" hangingPunct="1">
              <a:spcBef>
                <a:spcPts val="450"/>
              </a:spcBef>
              <a:buClr>
                <a:srgbClr val="99FF99"/>
              </a:buClr>
              <a:buSzPct val="80000"/>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600" dirty="0">
                <a:solidFill>
                  <a:schemeClr val="tx1"/>
                </a:solidFill>
              </a:rPr>
              <a:t>Bij proefdieren een grote invloed op het metabolisme.</a:t>
            </a:r>
          </a:p>
          <a:p>
            <a:pPr lvl="2" eaLnBrk="1" hangingPunct="1">
              <a:spcBef>
                <a:spcPts val="375"/>
              </a:spcBef>
              <a:buClr>
                <a:srgbClr val="0088E4"/>
              </a:buClr>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Afname </a:t>
            </a:r>
            <a:r>
              <a:rPr lang="nl-NL" altLang="nl-NL" sz="1200" dirty="0" err="1">
                <a:solidFill>
                  <a:schemeClr val="tx1"/>
                </a:solidFill>
              </a:rPr>
              <a:t>cardiac</a:t>
            </a:r>
            <a:r>
              <a:rPr lang="nl-NL" altLang="nl-NL" sz="1200" dirty="0">
                <a:solidFill>
                  <a:schemeClr val="tx1"/>
                </a:solidFill>
              </a:rPr>
              <a:t> output en doorbloeding huid en spieren</a:t>
            </a:r>
          </a:p>
          <a:p>
            <a:pPr lvl="2" eaLnBrk="1" hangingPunct="1">
              <a:spcBef>
                <a:spcPts val="375"/>
              </a:spcBef>
              <a:buClr>
                <a:srgbClr val="0088E4"/>
              </a:buClr>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Afname integriteit van de darmwand</a:t>
            </a:r>
          </a:p>
          <a:p>
            <a:pPr lvl="2" eaLnBrk="1" hangingPunct="1">
              <a:spcBef>
                <a:spcPts val="375"/>
              </a:spcBef>
              <a:buClr>
                <a:srgbClr val="0088E4"/>
              </a:buClr>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Afname spierkracht</a:t>
            </a:r>
          </a:p>
          <a:p>
            <a:pPr lvl="2" eaLnBrk="1" hangingPunct="1">
              <a:spcBef>
                <a:spcPts val="375"/>
              </a:spcBef>
              <a:buClr>
                <a:srgbClr val="0088E4"/>
              </a:buClr>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Toename bacteriële translocatie</a:t>
            </a:r>
          </a:p>
          <a:p>
            <a:pPr eaLnBrk="1" hangingPunct="1">
              <a:spcBef>
                <a:spcPts val="450"/>
              </a:spcBef>
              <a:buClr>
                <a:srgbClr val="99FF99"/>
              </a:buClr>
              <a:buSzPct val="80000"/>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600" dirty="0">
                <a:solidFill>
                  <a:schemeClr val="tx1"/>
                </a:solidFill>
              </a:rPr>
              <a:t>Humane studies:</a:t>
            </a:r>
          </a:p>
          <a:p>
            <a:pPr lvl="2" eaLnBrk="1" hangingPunct="1">
              <a:spcBef>
                <a:spcPts val="225"/>
              </a:spcBef>
              <a:buClr>
                <a:srgbClr val="0088E4"/>
              </a:buClr>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Vasten leidt tot glycogeendepletie in de lever (</a:t>
            </a:r>
            <a:r>
              <a:rPr lang="nl-NL" altLang="nl-NL" sz="1200" dirty="0" err="1">
                <a:solidFill>
                  <a:schemeClr val="tx1"/>
                </a:solidFill>
              </a:rPr>
              <a:t>Thorell</a:t>
            </a:r>
            <a:r>
              <a:rPr lang="nl-NL" altLang="nl-NL" sz="1200" dirty="0">
                <a:solidFill>
                  <a:schemeClr val="tx1"/>
                </a:solidFill>
              </a:rPr>
              <a:t> A, </a:t>
            </a:r>
            <a:r>
              <a:rPr lang="nl-NL" altLang="nl-NL" sz="1200" dirty="0" err="1">
                <a:solidFill>
                  <a:schemeClr val="tx1"/>
                </a:solidFill>
              </a:rPr>
              <a:t>Nutrition</a:t>
            </a:r>
            <a:r>
              <a:rPr lang="nl-NL" altLang="nl-NL" sz="1200" dirty="0">
                <a:solidFill>
                  <a:schemeClr val="tx1"/>
                </a:solidFill>
              </a:rPr>
              <a:t> 1996). </a:t>
            </a:r>
          </a:p>
          <a:p>
            <a:pPr lvl="2" eaLnBrk="1" hangingPunct="1">
              <a:spcBef>
                <a:spcPts val="375"/>
              </a:spcBef>
              <a:buClr>
                <a:srgbClr val="0088E4"/>
              </a:buClr>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Waardoor mobilisatie van spiereiwitten tijdens de operatie.</a:t>
            </a:r>
          </a:p>
          <a:p>
            <a:pPr lvl="2" eaLnBrk="1" hangingPunct="1">
              <a:spcBef>
                <a:spcPts val="375"/>
              </a:spcBef>
              <a:buClr>
                <a:srgbClr val="0088E4"/>
              </a:buClr>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Vasten leidt tot een toename van insuline resistentie</a:t>
            </a:r>
          </a:p>
          <a:p>
            <a:pPr lvl="2" eaLnBrk="1" hangingPunct="1">
              <a:spcBef>
                <a:spcPts val="225"/>
              </a:spcBef>
              <a:buClr>
                <a:srgbClr val="0088E4"/>
              </a:buClr>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Waardoor een toename van morbiditeit en mortaliteit (Van den Berghe G NEJM 2001).</a:t>
            </a:r>
          </a:p>
          <a:p>
            <a:pPr eaLnBrk="1" hangingPunct="1">
              <a:spcBef>
                <a:spcPts val="450"/>
              </a:spcBef>
              <a:buClr>
                <a:srgbClr val="99FF99"/>
              </a:buClr>
              <a:buSzPct val="80000"/>
              <a:buFont typeface="Arial" panose="020B0604020202020204" pitchFamily="34"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600" dirty="0">
                <a:solidFill>
                  <a:schemeClr val="tx1"/>
                </a:solidFill>
              </a:rPr>
              <a:t>Is preoperatief vasten noodzakelijk??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C2F2D69-DB49-B74D-9B81-C01A64A8F794}"/>
              </a:ext>
            </a:extLst>
          </p:cNvPr>
          <p:cNvSpPr>
            <a:spLocks noGrp="1" noChangeArrowheads="1"/>
          </p:cNvSpPr>
          <p:nvPr>
            <p:ph type="title" idx="4294967295"/>
          </p:nvPr>
        </p:nvSpPr>
        <p:spPr>
          <a:xfrm>
            <a:off x="1115616" y="123478"/>
            <a:ext cx="6172200" cy="854869"/>
          </a:xfrm>
        </p:spPr>
        <p:txBody>
          <a:bodyPr/>
          <a:lstStyle/>
          <a:p>
            <a:pPr eaLnBrk="1" hangingPunct="1">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nl-NL" altLang="nl-NL" sz="3200" b="0" dirty="0">
                <a:solidFill>
                  <a:srgbClr val="00B050"/>
                </a:solidFill>
              </a:rPr>
              <a:t>Nuchter ??</a:t>
            </a:r>
          </a:p>
        </p:txBody>
      </p:sp>
      <p:sp>
        <p:nvSpPr>
          <p:cNvPr id="11266" name="Rectangle 2">
            <a:extLst>
              <a:ext uri="{FF2B5EF4-FFF2-40B4-BE49-F238E27FC236}">
                <a16:creationId xmlns:a16="http://schemas.microsoft.com/office/drawing/2014/main" id="{B0F568F4-C5E1-5E47-999E-A7FED4E1C679}"/>
              </a:ext>
            </a:extLst>
          </p:cNvPr>
          <p:cNvSpPr>
            <a:spLocks noGrp="1" noChangeArrowheads="1"/>
          </p:cNvSpPr>
          <p:nvPr>
            <p:ph type="body" idx="4294967295"/>
          </p:nvPr>
        </p:nvSpPr>
        <p:spPr>
          <a:xfrm>
            <a:off x="1187624" y="1368018"/>
            <a:ext cx="6480720" cy="3638550"/>
          </a:xfrm>
        </p:spPr>
        <p:txBody>
          <a:bodyPr/>
          <a:lstStyle/>
          <a:p>
            <a:pPr marL="0" indent="0" eaLnBrk="1" hangingPunct="1">
              <a:buClr>
                <a:srgbClr val="99FF99"/>
              </a:buClr>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nl-NL" sz="2400" dirty="0"/>
              <a:t>Angst voor aspiratie!</a:t>
            </a:r>
          </a:p>
          <a:p>
            <a:pPr marL="0" indent="0" eaLnBrk="1" hangingPunct="1">
              <a:buClr>
                <a:srgbClr val="99FF99"/>
              </a:buClr>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nl-NL" sz="2400" dirty="0"/>
              <a:t>Geschiedenis:</a:t>
            </a:r>
          </a:p>
          <a:p>
            <a:pPr marL="914400" lvl="2" indent="0" eaLnBrk="1" hangingPunct="1">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nl-NL" sz="1800" dirty="0"/>
              <a:t>1847 (John </a:t>
            </a:r>
            <a:r>
              <a:rPr lang="nl-NL" sz="1800" dirty="0" err="1"/>
              <a:t>Snow</a:t>
            </a:r>
            <a:r>
              <a:rPr lang="nl-NL" sz="1800" dirty="0"/>
              <a:t>) 78 uur nuchter</a:t>
            </a:r>
          </a:p>
          <a:p>
            <a:pPr marL="914400" lvl="2" indent="0" eaLnBrk="1" hangingPunct="1">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nl-NL" sz="1800" dirty="0"/>
              <a:t>1883 (Lister J) een borrel voor anesthesie</a:t>
            </a:r>
          </a:p>
          <a:p>
            <a:pPr marL="914400" lvl="2" indent="0" eaLnBrk="1" hangingPunct="1">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nl-NL" sz="1800" dirty="0"/>
              <a:t>1900 (algemeen) vanaf 24 uur nuchter</a:t>
            </a:r>
          </a:p>
          <a:p>
            <a:pPr marL="0" indent="0" eaLnBrk="1" hangingPunct="1">
              <a:buClr>
                <a:srgbClr val="99FF99"/>
              </a:buClr>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nl-NL" sz="2400" dirty="0"/>
              <a:t>Huidig advies / richtlijn:</a:t>
            </a:r>
          </a:p>
          <a:p>
            <a:pPr marL="914400" lvl="2" indent="0" eaLnBrk="1" hangingPunct="1">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nl-NL" sz="1800" dirty="0"/>
              <a:t>Borstvoeding tot 4 uur voor OK</a:t>
            </a:r>
          </a:p>
          <a:p>
            <a:pPr marL="914400" lvl="2" indent="0" eaLnBrk="1" hangingPunct="1">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nl-NL" sz="1800" dirty="0"/>
              <a:t>Volwassenen 6 uur voor OK lichte maaltijd</a:t>
            </a:r>
          </a:p>
          <a:p>
            <a:pPr marL="914400" lvl="2" indent="0" eaLnBrk="1" hangingPunct="1">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nl-NL" sz="1800" dirty="0"/>
              <a:t>Tot 2 uur voor OK helder vloeibaar</a:t>
            </a:r>
          </a:p>
          <a:p>
            <a:pPr lvl="2" eaLnBrk="1" hangingPunct="1">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endParaRPr lang="nl-N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433117"/>
            <a:ext cx="7698553" cy="459582"/>
          </a:xfrm>
        </p:spPr>
        <p:txBody>
          <a:bodyPr>
            <a:noAutofit/>
          </a:bodyPr>
          <a:lstStyle/>
          <a:p>
            <a:r>
              <a:rPr lang="nl-NL" sz="2800" b="0" dirty="0">
                <a:solidFill>
                  <a:srgbClr val="008000"/>
                </a:solidFill>
                <a:latin typeface="+mn-lt"/>
              </a:rPr>
              <a:t>Negatieve invloed van vasten/ZO</a:t>
            </a:r>
          </a:p>
        </p:txBody>
      </p:sp>
      <p:sp>
        <p:nvSpPr>
          <p:cNvPr id="6" name="TextBox 5"/>
          <p:cNvSpPr txBox="1"/>
          <p:nvPr/>
        </p:nvSpPr>
        <p:spPr>
          <a:xfrm>
            <a:off x="5148064" y="4062320"/>
            <a:ext cx="4719320" cy="1654299"/>
          </a:xfrm>
          <a:prstGeom prst="rect">
            <a:avLst/>
          </a:prstGeom>
          <a:noFill/>
        </p:spPr>
        <p:txBody>
          <a:bodyPr wrap="square" rtlCol="0">
            <a:spAutoFit/>
          </a:bodyPr>
          <a:lstStyle/>
          <a:p>
            <a:r>
              <a:rPr lang="nl-NL" sz="800" dirty="0" err="1">
                <a:solidFill>
                  <a:srgbClr val="000090"/>
                </a:solidFill>
                <a:latin typeface="Verdana"/>
                <a:cs typeface="Verdana"/>
              </a:rPr>
              <a:t>Noblett</a:t>
            </a:r>
            <a:r>
              <a:rPr lang="nl-NL" sz="800" dirty="0">
                <a:solidFill>
                  <a:srgbClr val="000090"/>
                </a:solidFill>
                <a:latin typeface="Verdana"/>
                <a:cs typeface="Verdana"/>
              </a:rPr>
              <a:t> SE, </a:t>
            </a:r>
            <a:r>
              <a:rPr lang="nl-NL" sz="800" dirty="0" err="1">
                <a:solidFill>
                  <a:srgbClr val="000090"/>
                </a:solidFill>
                <a:latin typeface="Verdana"/>
                <a:cs typeface="Verdana"/>
              </a:rPr>
              <a:t>Colorectal</a:t>
            </a:r>
            <a:r>
              <a:rPr lang="nl-NL" sz="800" dirty="0">
                <a:solidFill>
                  <a:srgbClr val="000090"/>
                </a:solidFill>
                <a:latin typeface="Verdana"/>
                <a:cs typeface="Verdana"/>
              </a:rPr>
              <a:t> Dis 2006</a:t>
            </a:r>
          </a:p>
          <a:p>
            <a:r>
              <a:rPr lang="nl-NL" sz="800" dirty="0">
                <a:solidFill>
                  <a:srgbClr val="000090"/>
                </a:solidFill>
                <a:latin typeface="Verdana"/>
                <a:cs typeface="Verdana"/>
              </a:rPr>
              <a:t>Van den Berghe G, NEJM 2001</a:t>
            </a:r>
          </a:p>
          <a:p>
            <a:r>
              <a:rPr lang="nl-NL" sz="800" dirty="0" err="1">
                <a:solidFill>
                  <a:srgbClr val="000090"/>
                </a:solidFill>
                <a:latin typeface="Verdana"/>
                <a:cs typeface="Verdana"/>
                <a:sym typeface="Wingdings"/>
              </a:rPr>
              <a:t>Yuill</a:t>
            </a:r>
            <a:r>
              <a:rPr lang="nl-NL" sz="800" dirty="0">
                <a:solidFill>
                  <a:srgbClr val="000090"/>
                </a:solidFill>
                <a:latin typeface="Verdana"/>
                <a:cs typeface="Verdana"/>
                <a:sym typeface="Wingdings"/>
              </a:rPr>
              <a:t> KA, </a:t>
            </a:r>
            <a:r>
              <a:rPr lang="nl-NL" sz="800" dirty="0" err="1">
                <a:solidFill>
                  <a:srgbClr val="000090"/>
                </a:solidFill>
                <a:latin typeface="Verdana"/>
                <a:cs typeface="Verdana"/>
                <a:sym typeface="Wingdings"/>
              </a:rPr>
              <a:t>Clin</a:t>
            </a:r>
            <a:r>
              <a:rPr lang="nl-NL" sz="800" dirty="0">
                <a:solidFill>
                  <a:srgbClr val="000090"/>
                </a:solidFill>
                <a:latin typeface="Verdana"/>
                <a:cs typeface="Verdana"/>
                <a:sym typeface="Wingdings"/>
              </a:rPr>
              <a:t> </a:t>
            </a:r>
            <a:r>
              <a:rPr lang="nl-NL" sz="800" dirty="0" err="1">
                <a:solidFill>
                  <a:srgbClr val="000090"/>
                </a:solidFill>
                <a:latin typeface="Verdana"/>
                <a:cs typeface="Verdana"/>
                <a:sym typeface="Wingdings"/>
              </a:rPr>
              <a:t>Nutr</a:t>
            </a:r>
            <a:r>
              <a:rPr lang="nl-NL" sz="800" dirty="0">
                <a:solidFill>
                  <a:srgbClr val="000090"/>
                </a:solidFill>
                <a:latin typeface="Verdana"/>
                <a:cs typeface="Verdana"/>
                <a:sym typeface="Wingdings"/>
              </a:rPr>
              <a:t> 2005</a:t>
            </a:r>
          </a:p>
          <a:p>
            <a:r>
              <a:rPr lang="nl-NL" sz="800" dirty="0">
                <a:solidFill>
                  <a:srgbClr val="000090"/>
                </a:solidFill>
                <a:latin typeface="Verdana"/>
                <a:cs typeface="Verdana"/>
              </a:rPr>
              <a:t>Lassen K. </a:t>
            </a:r>
            <a:r>
              <a:rPr lang="nl-NL" sz="800" dirty="0" err="1">
                <a:solidFill>
                  <a:srgbClr val="000090"/>
                </a:solidFill>
                <a:latin typeface="Verdana"/>
                <a:cs typeface="Verdana"/>
              </a:rPr>
              <a:t>Arch</a:t>
            </a:r>
            <a:r>
              <a:rPr lang="nl-NL" sz="800" dirty="0">
                <a:solidFill>
                  <a:srgbClr val="000090"/>
                </a:solidFill>
                <a:latin typeface="Verdana"/>
                <a:cs typeface="Verdana"/>
              </a:rPr>
              <a:t> of </a:t>
            </a:r>
            <a:r>
              <a:rPr lang="nl-NL" sz="800" dirty="0" err="1">
                <a:solidFill>
                  <a:srgbClr val="000090"/>
                </a:solidFill>
                <a:latin typeface="Verdana"/>
                <a:cs typeface="Verdana"/>
              </a:rPr>
              <a:t>Surg</a:t>
            </a:r>
            <a:r>
              <a:rPr lang="nl-NL" sz="800" dirty="0">
                <a:solidFill>
                  <a:srgbClr val="000090"/>
                </a:solidFill>
                <a:latin typeface="Verdana"/>
                <a:cs typeface="Verdana"/>
              </a:rPr>
              <a:t> 2009</a:t>
            </a:r>
          </a:p>
          <a:p>
            <a:r>
              <a:rPr lang="nl-NL" sz="800" dirty="0" err="1">
                <a:solidFill>
                  <a:srgbClr val="000090"/>
                </a:solidFill>
                <a:latin typeface="Verdana"/>
                <a:cs typeface="Verdana"/>
                <a:sym typeface="Wingdings"/>
              </a:rPr>
              <a:t>Blixt</a:t>
            </a:r>
            <a:r>
              <a:rPr lang="nl-NL" sz="800" dirty="0">
                <a:solidFill>
                  <a:srgbClr val="000090"/>
                </a:solidFill>
                <a:latin typeface="Verdana"/>
                <a:cs typeface="Verdana"/>
                <a:sym typeface="Wingdings"/>
              </a:rPr>
              <a:t> C, </a:t>
            </a:r>
            <a:r>
              <a:rPr lang="nl-NL" sz="800" dirty="0" err="1">
                <a:solidFill>
                  <a:srgbClr val="000090"/>
                </a:solidFill>
                <a:latin typeface="Verdana"/>
                <a:cs typeface="Verdana"/>
                <a:sym typeface="Wingdings"/>
              </a:rPr>
              <a:t>Clin</a:t>
            </a:r>
            <a:r>
              <a:rPr lang="nl-NL" sz="800" dirty="0">
                <a:solidFill>
                  <a:srgbClr val="000090"/>
                </a:solidFill>
                <a:latin typeface="Verdana"/>
                <a:cs typeface="Verdana"/>
                <a:sym typeface="Wingdings"/>
              </a:rPr>
              <a:t> </a:t>
            </a:r>
            <a:r>
              <a:rPr lang="nl-NL" sz="800" dirty="0" err="1">
                <a:solidFill>
                  <a:srgbClr val="000090"/>
                </a:solidFill>
                <a:latin typeface="Verdana"/>
                <a:cs typeface="Verdana"/>
                <a:sym typeface="Wingdings"/>
              </a:rPr>
              <a:t>Nutr</a:t>
            </a:r>
            <a:r>
              <a:rPr lang="nl-NL" sz="800" dirty="0">
                <a:solidFill>
                  <a:srgbClr val="000090"/>
                </a:solidFill>
                <a:latin typeface="Verdana"/>
                <a:cs typeface="Verdana"/>
                <a:sym typeface="Wingdings"/>
              </a:rPr>
              <a:t> 2012</a:t>
            </a:r>
          </a:p>
          <a:p>
            <a:r>
              <a:rPr lang="nl-NL" sz="800" dirty="0" err="1">
                <a:solidFill>
                  <a:srgbClr val="000090"/>
                </a:solidFill>
                <a:latin typeface="Verdana"/>
                <a:cs typeface="Verdana"/>
              </a:rPr>
              <a:t>Kondrup</a:t>
            </a:r>
            <a:r>
              <a:rPr lang="nl-NL" sz="800" dirty="0">
                <a:solidFill>
                  <a:srgbClr val="000090"/>
                </a:solidFill>
                <a:latin typeface="Verdana"/>
                <a:cs typeface="Verdana"/>
              </a:rPr>
              <a:t> J, at al. </a:t>
            </a:r>
            <a:r>
              <a:rPr lang="nl-NL" sz="800" dirty="0" err="1">
                <a:solidFill>
                  <a:srgbClr val="000090"/>
                </a:solidFill>
                <a:latin typeface="Verdana"/>
                <a:cs typeface="Verdana"/>
              </a:rPr>
              <a:t>Clin</a:t>
            </a:r>
            <a:r>
              <a:rPr lang="nl-NL" sz="800" dirty="0">
                <a:solidFill>
                  <a:srgbClr val="000090"/>
                </a:solidFill>
                <a:latin typeface="Verdana"/>
                <a:cs typeface="Verdana"/>
              </a:rPr>
              <a:t> </a:t>
            </a:r>
            <a:r>
              <a:rPr lang="nl-NL" sz="800" dirty="0" err="1">
                <a:solidFill>
                  <a:srgbClr val="000090"/>
                </a:solidFill>
                <a:latin typeface="Verdana"/>
                <a:cs typeface="Verdana"/>
              </a:rPr>
              <a:t>Nutr</a:t>
            </a:r>
            <a:r>
              <a:rPr lang="nl-NL" sz="800" dirty="0">
                <a:solidFill>
                  <a:srgbClr val="000090"/>
                </a:solidFill>
                <a:latin typeface="Verdana"/>
                <a:cs typeface="Verdana"/>
              </a:rPr>
              <a:t>. 2003 ESPEN </a:t>
            </a:r>
            <a:r>
              <a:rPr lang="nl-NL" sz="800" dirty="0" err="1">
                <a:solidFill>
                  <a:srgbClr val="000090"/>
                </a:solidFill>
                <a:latin typeface="Verdana"/>
                <a:cs typeface="Verdana"/>
              </a:rPr>
              <a:t>Working</a:t>
            </a:r>
            <a:r>
              <a:rPr lang="nl-NL" sz="800" dirty="0">
                <a:solidFill>
                  <a:srgbClr val="000090"/>
                </a:solidFill>
                <a:latin typeface="Verdana"/>
                <a:cs typeface="Verdana"/>
              </a:rPr>
              <a:t> Group</a:t>
            </a:r>
          </a:p>
          <a:p>
            <a:r>
              <a:rPr lang="nl-NL" sz="800" dirty="0">
                <a:solidFill>
                  <a:srgbClr val="000090"/>
                </a:solidFill>
                <a:latin typeface="Verdana"/>
                <a:cs typeface="Verdana"/>
              </a:rPr>
              <a:t>Awad S </a:t>
            </a:r>
            <a:r>
              <a:rPr lang="nl-NL" sz="800" dirty="0" err="1">
                <a:solidFill>
                  <a:srgbClr val="000090"/>
                </a:solidFill>
                <a:latin typeface="Verdana"/>
                <a:cs typeface="Verdana"/>
              </a:rPr>
              <a:t>and</a:t>
            </a:r>
            <a:r>
              <a:rPr lang="nl-NL" sz="800" dirty="0">
                <a:solidFill>
                  <a:srgbClr val="000090"/>
                </a:solidFill>
                <a:latin typeface="Verdana"/>
                <a:cs typeface="Verdana"/>
              </a:rPr>
              <a:t> Lobo DN, </a:t>
            </a:r>
            <a:r>
              <a:rPr lang="nl-NL" sz="800" dirty="0" err="1">
                <a:solidFill>
                  <a:srgbClr val="000090"/>
                </a:solidFill>
                <a:latin typeface="Verdana"/>
                <a:cs typeface="Verdana"/>
              </a:rPr>
              <a:t>curr</a:t>
            </a:r>
            <a:r>
              <a:rPr lang="nl-NL" sz="800" dirty="0">
                <a:solidFill>
                  <a:srgbClr val="000090"/>
                </a:solidFill>
                <a:latin typeface="Verdana"/>
                <a:cs typeface="Verdana"/>
              </a:rPr>
              <a:t> </a:t>
            </a:r>
            <a:r>
              <a:rPr lang="nl-NL" sz="800" dirty="0" err="1">
                <a:solidFill>
                  <a:srgbClr val="000090"/>
                </a:solidFill>
                <a:latin typeface="Verdana"/>
                <a:cs typeface="Verdana"/>
              </a:rPr>
              <a:t>Opin</a:t>
            </a:r>
            <a:r>
              <a:rPr lang="nl-NL" sz="800" dirty="0">
                <a:solidFill>
                  <a:srgbClr val="000090"/>
                </a:solidFill>
                <a:latin typeface="Verdana"/>
                <a:cs typeface="Verdana"/>
              </a:rPr>
              <a:t> </a:t>
            </a:r>
            <a:r>
              <a:rPr lang="nl-NL" sz="800" dirty="0" err="1">
                <a:solidFill>
                  <a:srgbClr val="000090"/>
                </a:solidFill>
                <a:latin typeface="Verdana"/>
                <a:cs typeface="Verdana"/>
              </a:rPr>
              <a:t>Clin</a:t>
            </a:r>
            <a:r>
              <a:rPr lang="nl-NL" sz="800" dirty="0">
                <a:solidFill>
                  <a:srgbClr val="000090"/>
                </a:solidFill>
                <a:latin typeface="Verdana"/>
                <a:cs typeface="Verdana"/>
              </a:rPr>
              <a:t> </a:t>
            </a:r>
            <a:r>
              <a:rPr lang="nl-NL" sz="800" dirty="0" err="1">
                <a:solidFill>
                  <a:srgbClr val="000090"/>
                </a:solidFill>
                <a:latin typeface="Verdana"/>
                <a:cs typeface="Verdana"/>
              </a:rPr>
              <a:t>Nutr</a:t>
            </a:r>
            <a:r>
              <a:rPr lang="nl-NL" sz="800" dirty="0">
                <a:solidFill>
                  <a:srgbClr val="000090"/>
                </a:solidFill>
                <a:latin typeface="Verdana"/>
                <a:cs typeface="Verdana"/>
              </a:rPr>
              <a:t> </a:t>
            </a:r>
            <a:r>
              <a:rPr lang="nl-NL" sz="800" dirty="0" err="1">
                <a:solidFill>
                  <a:srgbClr val="000090"/>
                </a:solidFill>
                <a:latin typeface="Verdana"/>
                <a:cs typeface="Verdana"/>
              </a:rPr>
              <a:t>Metab</a:t>
            </a:r>
            <a:r>
              <a:rPr lang="nl-NL" sz="800" dirty="0">
                <a:solidFill>
                  <a:srgbClr val="000090"/>
                </a:solidFill>
                <a:latin typeface="Verdana"/>
                <a:cs typeface="Verdana"/>
              </a:rPr>
              <a:t> Care 2012</a:t>
            </a:r>
          </a:p>
          <a:p>
            <a:endParaRPr lang="nl-NL" sz="1050" dirty="0">
              <a:latin typeface="Verdana"/>
              <a:cs typeface="Verdana"/>
            </a:endParaRPr>
          </a:p>
          <a:p>
            <a:endParaRPr lang="nl-NL" sz="1100" dirty="0">
              <a:latin typeface="Verdana"/>
              <a:cs typeface="Verdana"/>
            </a:endParaRPr>
          </a:p>
          <a:p>
            <a:endParaRPr lang="nl-NL" dirty="0"/>
          </a:p>
        </p:txBody>
      </p:sp>
      <p:sp>
        <p:nvSpPr>
          <p:cNvPr id="3" name="Content Placeholder 2"/>
          <p:cNvSpPr>
            <a:spLocks noGrp="1"/>
          </p:cNvSpPr>
          <p:nvPr>
            <p:ph idx="1"/>
          </p:nvPr>
        </p:nvSpPr>
        <p:spPr>
          <a:xfrm>
            <a:off x="1043608" y="1599642"/>
            <a:ext cx="7776864" cy="3380956"/>
          </a:xfrm>
        </p:spPr>
        <p:txBody>
          <a:bodyPr>
            <a:normAutofit/>
          </a:bodyPr>
          <a:lstStyle/>
          <a:p>
            <a:pPr>
              <a:buFont typeface="Wingdings" charset="2"/>
              <a:buChar char="§"/>
              <a:defRPr/>
            </a:pPr>
            <a:r>
              <a:rPr lang="nl-NL" sz="2000" dirty="0">
                <a:solidFill>
                  <a:srgbClr val="000090"/>
                </a:solidFill>
                <a:latin typeface="Verdana"/>
                <a:cs typeface="Verdana"/>
              </a:rPr>
              <a:t>Insuline resistentie </a:t>
            </a:r>
            <a:r>
              <a:rPr lang="nl-NL" sz="2000" dirty="0">
                <a:solidFill>
                  <a:srgbClr val="000090"/>
                </a:solidFill>
                <a:latin typeface="Verdana"/>
                <a:ea typeface="Wingdings"/>
                <a:cs typeface="Verdana"/>
                <a:sym typeface="Wingdings"/>
              </a:rPr>
              <a:t></a:t>
            </a:r>
            <a:r>
              <a:rPr lang="nl-NL" sz="2000" dirty="0">
                <a:solidFill>
                  <a:srgbClr val="000090"/>
                </a:solidFill>
                <a:latin typeface="Verdana"/>
                <a:cs typeface="Verdana"/>
              </a:rPr>
              <a:t> </a:t>
            </a:r>
            <a:r>
              <a:rPr lang="nl-NL" sz="2000" dirty="0">
                <a:solidFill>
                  <a:srgbClr val="000090"/>
                </a:solidFill>
                <a:latin typeface="Verdana"/>
                <a:cs typeface="Verdana"/>
                <a:sym typeface="Wingdings"/>
              </a:rPr>
              <a:t> hyperglycaemie  </a:t>
            </a:r>
            <a:r>
              <a:rPr lang="nl-NL" sz="2000" dirty="0">
                <a:solidFill>
                  <a:srgbClr val="000090"/>
                </a:solidFill>
                <a:latin typeface="Verdana"/>
                <a:cs typeface="Verdana"/>
              </a:rPr>
              <a:t>Slechte wond genezing </a:t>
            </a:r>
            <a:r>
              <a:rPr lang="nl-NL" sz="2000" dirty="0">
                <a:solidFill>
                  <a:srgbClr val="000090"/>
                </a:solidFill>
                <a:latin typeface="Verdana"/>
                <a:cs typeface="Verdana"/>
                <a:sym typeface="Wingdings"/>
              </a:rPr>
              <a:t></a:t>
            </a:r>
            <a:r>
              <a:rPr lang="nl-NL" sz="2000" dirty="0">
                <a:solidFill>
                  <a:srgbClr val="000090"/>
                </a:solidFill>
                <a:latin typeface="Verdana"/>
                <a:cs typeface="Verdana"/>
              </a:rPr>
              <a:t> </a:t>
            </a:r>
            <a:r>
              <a:rPr lang="nl-NL" sz="2000" dirty="0" err="1">
                <a:solidFill>
                  <a:srgbClr val="000090"/>
                </a:solidFill>
                <a:latin typeface="Verdana"/>
                <a:cs typeface="Verdana"/>
                <a:sym typeface="Wingdings"/>
              </a:rPr>
              <a:t>post-operatieve</a:t>
            </a:r>
            <a:r>
              <a:rPr lang="nl-NL" sz="2000" dirty="0">
                <a:solidFill>
                  <a:srgbClr val="000090"/>
                </a:solidFill>
                <a:latin typeface="Verdana"/>
                <a:cs typeface="Verdana"/>
                <a:sym typeface="Wingdings"/>
              </a:rPr>
              <a:t> complicaties </a:t>
            </a:r>
            <a:r>
              <a:rPr lang="nl-NL" sz="2000" dirty="0">
                <a:solidFill>
                  <a:srgbClr val="000090"/>
                </a:solidFill>
                <a:latin typeface="Verdana"/>
                <a:ea typeface="Wingdings"/>
                <a:cs typeface="Verdana"/>
                <a:sym typeface="Wingdings"/>
              </a:rPr>
              <a:t></a:t>
            </a:r>
            <a:r>
              <a:rPr lang="nl-NL" sz="2000" dirty="0">
                <a:solidFill>
                  <a:srgbClr val="000090"/>
                </a:solidFill>
                <a:latin typeface="Verdana"/>
                <a:cs typeface="Verdana"/>
                <a:sym typeface="Wingdings"/>
              </a:rPr>
              <a:t> </a:t>
            </a:r>
            <a:endParaRPr lang="nl-NL" sz="2000" dirty="0">
              <a:solidFill>
                <a:srgbClr val="000090"/>
              </a:solidFill>
              <a:latin typeface="Verdana"/>
              <a:cs typeface="Verdana"/>
            </a:endParaRPr>
          </a:p>
          <a:p>
            <a:pPr>
              <a:buFont typeface="Wingdings" charset="2"/>
              <a:buChar char="§"/>
              <a:defRPr/>
            </a:pPr>
            <a:r>
              <a:rPr lang="nl-NL" sz="2000" dirty="0">
                <a:solidFill>
                  <a:srgbClr val="000090"/>
                </a:solidFill>
                <a:latin typeface="Verdana"/>
                <a:cs typeface="Verdana"/>
              </a:rPr>
              <a:t>Spiereiwit </a:t>
            </a:r>
            <a:r>
              <a:rPr lang="nl-NL" sz="2000" dirty="0">
                <a:solidFill>
                  <a:srgbClr val="000090"/>
                </a:solidFill>
                <a:latin typeface="Wingdings"/>
                <a:ea typeface="Wingdings"/>
                <a:cs typeface="Wingdings"/>
                <a:sym typeface="Wingdings"/>
              </a:rPr>
              <a:t></a:t>
            </a:r>
            <a:endParaRPr lang="nl-NL" sz="2000" dirty="0">
              <a:solidFill>
                <a:srgbClr val="000090"/>
              </a:solidFill>
              <a:latin typeface="Verdana"/>
              <a:cs typeface="Verdana"/>
            </a:endParaRPr>
          </a:p>
          <a:p>
            <a:pPr>
              <a:buFont typeface="Wingdings" charset="2"/>
              <a:buChar char="§"/>
              <a:defRPr/>
            </a:pPr>
            <a:r>
              <a:rPr lang="nl-NL" sz="2000" dirty="0">
                <a:solidFill>
                  <a:srgbClr val="000090"/>
                </a:solidFill>
                <a:latin typeface="Verdana"/>
                <a:cs typeface="Verdana"/>
              </a:rPr>
              <a:t>Dehydratie / hypotensie / doorbloeding </a:t>
            </a:r>
            <a:r>
              <a:rPr lang="nl-NL" sz="2000" dirty="0">
                <a:solidFill>
                  <a:srgbClr val="000090"/>
                </a:solidFill>
                <a:latin typeface="Wingdings"/>
                <a:ea typeface="Wingdings"/>
                <a:cs typeface="Wingdings"/>
                <a:sym typeface="Wingdings"/>
              </a:rPr>
              <a:t></a:t>
            </a:r>
            <a:endParaRPr lang="nl-NL" sz="2000" dirty="0">
              <a:solidFill>
                <a:srgbClr val="000090"/>
              </a:solidFill>
              <a:latin typeface="Verdana"/>
              <a:cs typeface="Verdana"/>
            </a:endParaRPr>
          </a:p>
          <a:p>
            <a:pPr>
              <a:buFont typeface="Wingdings" charset="2"/>
              <a:buChar char="§"/>
              <a:defRPr/>
            </a:pPr>
            <a:r>
              <a:rPr lang="nl-NL" sz="2000" dirty="0">
                <a:solidFill>
                  <a:srgbClr val="000090"/>
                </a:solidFill>
                <a:latin typeface="Verdana"/>
                <a:cs typeface="Verdana"/>
              </a:rPr>
              <a:t>Onwel bevinden, misselijkheid en braken </a:t>
            </a:r>
            <a:r>
              <a:rPr lang="nl-NL" sz="2000" dirty="0">
                <a:solidFill>
                  <a:srgbClr val="000090"/>
                </a:solidFill>
                <a:latin typeface="Wingdings"/>
                <a:ea typeface="Wingdings"/>
                <a:cs typeface="Wingdings"/>
                <a:sym typeface="Wingdings"/>
              </a:rPr>
              <a:t></a:t>
            </a:r>
            <a:endParaRPr lang="nl-NL" sz="2000" dirty="0">
              <a:solidFill>
                <a:srgbClr val="000090"/>
              </a:solidFill>
              <a:latin typeface="Verdana"/>
              <a:cs typeface="Verdana"/>
            </a:endParaRPr>
          </a:p>
          <a:p>
            <a:pPr>
              <a:buFont typeface="Wingdings" charset="2"/>
              <a:buChar char="§"/>
              <a:defRPr/>
            </a:pPr>
            <a:r>
              <a:rPr lang="nl-NL" sz="2000" dirty="0">
                <a:solidFill>
                  <a:srgbClr val="000090"/>
                </a:solidFill>
                <a:latin typeface="Verdana"/>
                <a:cs typeface="Verdana"/>
                <a:sym typeface="Wingdings"/>
              </a:rPr>
              <a:t>Afweer </a:t>
            </a:r>
            <a:r>
              <a:rPr lang="nl-NL" sz="2000" dirty="0">
                <a:solidFill>
                  <a:srgbClr val="000090"/>
                </a:solidFill>
                <a:latin typeface="Wingdings"/>
                <a:ea typeface="Wingdings"/>
                <a:cs typeface="Wingdings"/>
                <a:sym typeface="Wingdings"/>
              </a:rPr>
              <a:t></a:t>
            </a:r>
            <a:r>
              <a:rPr lang="nl-NL" sz="2000" dirty="0">
                <a:solidFill>
                  <a:srgbClr val="000090"/>
                </a:solidFill>
                <a:latin typeface="Verdana"/>
                <a:cs typeface="Verdana"/>
                <a:sym typeface="Wingdings"/>
              </a:rPr>
              <a:t> / </a:t>
            </a:r>
            <a:r>
              <a:rPr lang="nl-NL" sz="2000" dirty="0" err="1">
                <a:solidFill>
                  <a:srgbClr val="000090"/>
                </a:solidFill>
                <a:latin typeface="Verdana"/>
                <a:cs typeface="Verdana"/>
                <a:sym typeface="Wingdings"/>
              </a:rPr>
              <a:t>microbioom</a:t>
            </a:r>
            <a:r>
              <a:rPr lang="nl-NL" sz="2000" dirty="0">
                <a:solidFill>
                  <a:srgbClr val="000090"/>
                </a:solidFill>
                <a:latin typeface="Verdana"/>
                <a:cs typeface="Verdana"/>
                <a:sym typeface="Wingdings"/>
              </a:rPr>
              <a:t> </a:t>
            </a:r>
            <a:r>
              <a:rPr lang="nl-NL" sz="2000" dirty="0">
                <a:solidFill>
                  <a:srgbClr val="000090"/>
                </a:solidFill>
                <a:latin typeface="Wingdings"/>
                <a:ea typeface="Wingdings"/>
                <a:cs typeface="Wingdings"/>
                <a:sym typeface="Wingdings"/>
              </a:rPr>
              <a:t></a:t>
            </a:r>
            <a:r>
              <a:rPr lang="nl-NL" sz="2000" dirty="0">
                <a:solidFill>
                  <a:srgbClr val="000090"/>
                </a:solidFill>
                <a:latin typeface="Verdana"/>
                <a:cs typeface="Verdana"/>
                <a:sym typeface="Wingdings"/>
              </a:rPr>
              <a:t>/ darmdoorlaatbaarheid </a:t>
            </a:r>
            <a:r>
              <a:rPr lang="nl-NL" sz="2000" dirty="0">
                <a:solidFill>
                  <a:srgbClr val="000090"/>
                </a:solidFill>
                <a:latin typeface="Wingdings"/>
                <a:ea typeface="Wingdings"/>
                <a:cs typeface="Wingdings"/>
                <a:sym typeface="Wingdings"/>
              </a:rPr>
              <a:t></a:t>
            </a:r>
            <a:endParaRPr lang="nl-NL" sz="2000" dirty="0">
              <a:solidFill>
                <a:srgbClr val="000090"/>
              </a:solidFill>
              <a:latin typeface="Verdana"/>
              <a:cs typeface="Verdana"/>
              <a:sym typeface="Wingdings"/>
            </a:endParaRPr>
          </a:p>
          <a:p>
            <a:pPr>
              <a:buFont typeface="Wingdings" charset="2"/>
              <a:buChar char="§"/>
            </a:pPr>
            <a:endParaRPr lang="nl-NL" sz="2000" dirty="0">
              <a:solidFill>
                <a:srgbClr val="000090"/>
              </a:solidFill>
              <a:latin typeface="Verdana"/>
              <a:cs typeface="Verdana"/>
              <a:sym typeface="Wingdings"/>
            </a:endParaRPr>
          </a:p>
          <a:p>
            <a:pPr lvl="2">
              <a:defRPr/>
            </a:pPr>
            <a:endParaRPr lang="nl-NL" sz="1400" dirty="0">
              <a:solidFill>
                <a:schemeClr val="tx1">
                  <a:lumMod val="50000"/>
                </a:schemeClr>
              </a:solidFill>
              <a:latin typeface="Verdana"/>
              <a:cs typeface="Verdana"/>
            </a:endParaRPr>
          </a:p>
          <a:p>
            <a:pPr lvl="2">
              <a:defRPr/>
            </a:pPr>
            <a:endParaRPr lang="nl-NL" sz="1400" dirty="0">
              <a:solidFill>
                <a:schemeClr val="tx1">
                  <a:lumMod val="50000"/>
                </a:schemeClr>
              </a:solidFill>
              <a:latin typeface="Verdana"/>
              <a:cs typeface="Verdana"/>
            </a:endParaRPr>
          </a:p>
        </p:txBody>
      </p:sp>
    </p:spTree>
    <p:extLst>
      <p:ext uri="{BB962C8B-B14F-4D97-AF65-F5344CB8AC3E}">
        <p14:creationId xmlns:p14="http://schemas.microsoft.com/office/powerpoint/2010/main" val="2329457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0B5F19C1-D00F-0F4B-A794-3F43A477D66E}"/>
              </a:ext>
            </a:extLst>
          </p:cNvPr>
          <p:cNvSpPr>
            <a:spLocks noGrp="1" noChangeArrowheads="1"/>
          </p:cNvSpPr>
          <p:nvPr>
            <p:ph type="title" idx="4294967295"/>
          </p:nvPr>
        </p:nvSpPr>
        <p:spPr>
          <a:xfrm>
            <a:off x="971600" y="186927"/>
            <a:ext cx="6172200" cy="854869"/>
          </a:xfrm>
        </p:spPr>
        <p:txBody>
          <a:bodyPr/>
          <a:lstStyle/>
          <a:p>
            <a:pPr eaLnBrk="1" hangingPunct="1">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nl-NL" altLang="nl-NL" sz="3200" b="0" dirty="0" err="1">
                <a:solidFill>
                  <a:srgbClr val="00B050"/>
                </a:solidFill>
              </a:rPr>
              <a:t>Pre-operatieve</a:t>
            </a:r>
            <a:r>
              <a:rPr lang="nl-NL" altLang="nl-NL" sz="3200" b="0" dirty="0">
                <a:solidFill>
                  <a:srgbClr val="00B050"/>
                </a:solidFill>
              </a:rPr>
              <a:t> glucose bolus</a:t>
            </a:r>
          </a:p>
        </p:txBody>
      </p:sp>
      <p:sp>
        <p:nvSpPr>
          <p:cNvPr id="13314" name="Rectangle 2">
            <a:extLst>
              <a:ext uri="{FF2B5EF4-FFF2-40B4-BE49-F238E27FC236}">
                <a16:creationId xmlns:a16="http://schemas.microsoft.com/office/drawing/2014/main" id="{775C0665-199C-E847-8508-EA4749219B72}"/>
              </a:ext>
            </a:extLst>
          </p:cNvPr>
          <p:cNvSpPr>
            <a:spLocks noGrp="1" noChangeArrowheads="1"/>
          </p:cNvSpPr>
          <p:nvPr>
            <p:ph type="body" idx="4294967295"/>
          </p:nvPr>
        </p:nvSpPr>
        <p:spPr>
          <a:xfrm>
            <a:off x="1187624" y="1419623"/>
            <a:ext cx="6272213" cy="2880916"/>
          </a:xfrm>
        </p:spPr>
        <p:txBody>
          <a:bodyPr/>
          <a:lstStyle/>
          <a:p>
            <a:pPr marL="0" indent="0" eaLnBrk="1" hangingPunct="1">
              <a:spcBef>
                <a:spcPts val="225"/>
              </a:spcBef>
              <a:buClr>
                <a:srgbClr val="99FF99"/>
              </a:buClr>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2100" dirty="0"/>
              <a:t>Preoperatief glucose infuus </a:t>
            </a:r>
            <a:r>
              <a:rPr lang="nl-NL" altLang="nl-NL" sz="900" dirty="0"/>
              <a:t>(</a:t>
            </a:r>
            <a:r>
              <a:rPr lang="nl-NL" altLang="nl-NL" sz="900" dirty="0" err="1"/>
              <a:t>Nygren</a:t>
            </a:r>
            <a:r>
              <a:rPr lang="nl-NL" altLang="nl-NL" sz="900" dirty="0"/>
              <a:t> J, Am J </a:t>
            </a:r>
            <a:r>
              <a:rPr lang="nl-NL" altLang="nl-NL" sz="900" dirty="0" err="1"/>
              <a:t>Physiol</a:t>
            </a:r>
            <a:r>
              <a:rPr lang="nl-NL" altLang="nl-NL" sz="900" dirty="0"/>
              <a:t> 1998)</a:t>
            </a:r>
          </a:p>
          <a:p>
            <a:pPr marL="914400" lvl="2" indent="0" eaLnBrk="1" hangingPunct="1">
              <a:spcBef>
                <a:spcPts val="375"/>
              </a:spcBef>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500" dirty="0"/>
              <a:t>Afname van de insulineresistentie </a:t>
            </a:r>
          </a:p>
          <a:p>
            <a:pPr marL="914400" lvl="2" indent="0" eaLnBrk="1" hangingPunct="1">
              <a:spcBef>
                <a:spcPts val="375"/>
              </a:spcBef>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500" dirty="0"/>
              <a:t>Afname plasmacortisolgehalte</a:t>
            </a:r>
          </a:p>
          <a:p>
            <a:pPr marL="914400" lvl="2" indent="0" eaLnBrk="1" hangingPunct="1">
              <a:spcBef>
                <a:spcPts val="375"/>
              </a:spcBef>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500" dirty="0"/>
              <a:t>Afname opnameduur</a:t>
            </a:r>
          </a:p>
          <a:p>
            <a:pPr marL="914400" lvl="2" indent="0" eaLnBrk="1" hangingPunct="1">
              <a:spcBef>
                <a:spcPts val="375"/>
              </a:spcBef>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500" dirty="0"/>
              <a:t>Door de grote hoeveelheid vaak flebitis</a:t>
            </a:r>
          </a:p>
          <a:p>
            <a:pPr marL="0" indent="0" eaLnBrk="1" hangingPunct="1">
              <a:spcBef>
                <a:spcPts val="525"/>
              </a:spcBef>
              <a:buClr>
                <a:srgbClr val="99FF99"/>
              </a:buClr>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2100" dirty="0"/>
              <a:t>Preoperatief glucose oraal:</a:t>
            </a:r>
          </a:p>
          <a:p>
            <a:pPr marL="914400" lvl="2" indent="0" eaLnBrk="1" hangingPunct="1">
              <a:spcBef>
                <a:spcPts val="300"/>
              </a:spcBef>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500" dirty="0"/>
              <a:t>Veiligheid </a:t>
            </a:r>
            <a:r>
              <a:rPr lang="nl-NL" altLang="nl-NL" sz="1500" dirty="0" err="1"/>
              <a:t>vs</a:t>
            </a:r>
            <a:r>
              <a:rPr lang="nl-NL" altLang="nl-NL" sz="1500" dirty="0"/>
              <a:t> effect </a:t>
            </a:r>
            <a:r>
              <a:rPr lang="nl-NL" altLang="nl-NL" sz="1200" dirty="0"/>
              <a:t>(minimaal 12,5 % koolhydraten)</a:t>
            </a:r>
          </a:p>
          <a:p>
            <a:pPr marL="914400" lvl="2" indent="0" eaLnBrk="1" hangingPunct="1">
              <a:spcBef>
                <a:spcPts val="375"/>
              </a:spcBef>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500" dirty="0"/>
              <a:t>Zelfde resultaten als glucose IV</a:t>
            </a:r>
          </a:p>
          <a:p>
            <a:pPr marL="914400" lvl="2" indent="0" eaLnBrk="1" hangingPunct="1">
              <a:spcBef>
                <a:spcPts val="263"/>
              </a:spcBef>
              <a:buClr>
                <a:srgbClr val="0088E4"/>
              </a:buClr>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500" dirty="0"/>
              <a:t>Tevens toename algemeen welbevinden </a:t>
            </a:r>
            <a:r>
              <a:rPr lang="nl-NL" altLang="nl-NL" sz="1050" dirty="0"/>
              <a:t>(</a:t>
            </a:r>
            <a:r>
              <a:rPr lang="nl-NL" altLang="nl-NL" sz="1050" dirty="0" err="1"/>
              <a:t>nygren</a:t>
            </a:r>
            <a:r>
              <a:rPr lang="nl-NL" altLang="nl-NL" sz="1050" dirty="0"/>
              <a:t> J, </a:t>
            </a:r>
            <a:r>
              <a:rPr lang="nl-NL" altLang="nl-NL" sz="1050" dirty="0" err="1"/>
              <a:t>CLin</a:t>
            </a:r>
            <a:r>
              <a:rPr lang="nl-NL" altLang="nl-NL" sz="1050" dirty="0"/>
              <a:t> </a:t>
            </a:r>
            <a:r>
              <a:rPr lang="nl-NL" altLang="nl-NL" sz="1050" dirty="0" err="1"/>
              <a:t>Nutr</a:t>
            </a:r>
            <a:r>
              <a:rPr lang="nl-NL" altLang="nl-NL" sz="1050" dirty="0"/>
              <a:t> 1996)</a:t>
            </a:r>
          </a:p>
        </p:txBody>
      </p:sp>
      <p:sp>
        <p:nvSpPr>
          <p:cNvPr id="13315" name="Text Box 3">
            <a:extLst>
              <a:ext uri="{FF2B5EF4-FFF2-40B4-BE49-F238E27FC236}">
                <a16:creationId xmlns:a16="http://schemas.microsoft.com/office/drawing/2014/main" id="{594EDF1F-6E54-C646-8241-D8A626F8ED94}"/>
              </a:ext>
            </a:extLst>
          </p:cNvPr>
          <p:cNvSpPr txBox="1">
            <a:spLocks noChangeArrowheads="1"/>
          </p:cNvSpPr>
          <p:nvPr/>
        </p:nvSpPr>
        <p:spPr bwMode="auto">
          <a:xfrm>
            <a:off x="4950619" y="4300538"/>
            <a:ext cx="2321719"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sz="1800">
              <a:latin typeface="Arial" charset="0"/>
            </a:endParaRPr>
          </a:p>
        </p:txBody>
      </p:sp>
      <p:pic>
        <p:nvPicPr>
          <p:cNvPr id="7" name="Picture 1">
            <a:extLst>
              <a:ext uri="{FF2B5EF4-FFF2-40B4-BE49-F238E27FC236}">
                <a16:creationId xmlns:a16="http://schemas.microsoft.com/office/drawing/2014/main" id="{EB2E1B4B-4808-3E4A-B846-7A83122811B1}"/>
              </a:ext>
            </a:extLst>
          </p:cNvPr>
          <p:cNvPicPr>
            <a:picLocks noChangeAspect="1"/>
          </p:cNvPicPr>
          <p:nvPr/>
        </p:nvPicPr>
        <p:blipFill>
          <a:blip r:embed="rId3" cstate="print"/>
          <a:stretch>
            <a:fillRect/>
          </a:stretch>
        </p:blipFill>
        <p:spPr>
          <a:xfrm>
            <a:off x="1877227" y="1419623"/>
            <a:ext cx="5595256" cy="2759478"/>
          </a:xfrm>
          <a:prstGeom prst="rect">
            <a:avLst/>
          </a:prstGeom>
          <a:ln w="44450">
            <a:solidFill>
              <a:srgbClr val="17D928"/>
            </a:solidFill>
          </a:ln>
        </p:spPr>
      </p:pic>
      <p:sp>
        <p:nvSpPr>
          <p:cNvPr id="2" name="Tekstvak 1">
            <a:extLst>
              <a:ext uri="{FF2B5EF4-FFF2-40B4-BE49-F238E27FC236}">
                <a16:creationId xmlns:a16="http://schemas.microsoft.com/office/drawing/2014/main" id="{972F145B-C678-8948-90C5-7C2F31E3DB62}"/>
              </a:ext>
            </a:extLst>
          </p:cNvPr>
          <p:cNvSpPr txBox="1"/>
          <p:nvPr/>
        </p:nvSpPr>
        <p:spPr>
          <a:xfrm>
            <a:off x="6012160" y="4669277"/>
            <a:ext cx="3744416" cy="230832"/>
          </a:xfrm>
          <a:prstGeom prst="rect">
            <a:avLst/>
          </a:prstGeom>
          <a:noFill/>
        </p:spPr>
        <p:txBody>
          <a:bodyPr wrap="square" rtlCol="0">
            <a:spAutoFit/>
          </a:bodyPr>
          <a:lstStyle/>
          <a:p>
            <a:r>
              <a:rPr lang="nl-NL" sz="900" dirty="0" err="1">
                <a:latin typeface="+mj-lt"/>
              </a:rPr>
              <a:t>Tsutsumi</a:t>
            </a:r>
            <a:r>
              <a:rPr lang="nl-NL" sz="900" dirty="0">
                <a:latin typeface="+mj-lt"/>
              </a:rPr>
              <a:t> R, et al. J </a:t>
            </a:r>
            <a:r>
              <a:rPr lang="nl-NL" sz="900" dirty="0" err="1">
                <a:latin typeface="+mj-lt"/>
              </a:rPr>
              <a:t>Anest</a:t>
            </a:r>
            <a:r>
              <a:rPr lang="nl-NL" sz="900" dirty="0">
                <a:latin typeface="+mj-lt"/>
              </a:rPr>
              <a:t>. 2016;30(5):842-849</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4A5EBA73-9D04-B04E-9B39-0F33F2D5AA17}"/>
              </a:ext>
            </a:extLst>
          </p:cNvPr>
          <p:cNvSpPr>
            <a:spLocks noGrp="1" noChangeArrowheads="1"/>
          </p:cNvSpPr>
          <p:nvPr>
            <p:ph type="title" idx="4294967295"/>
          </p:nvPr>
        </p:nvSpPr>
        <p:spPr>
          <a:xfrm>
            <a:off x="1043608" y="103272"/>
            <a:ext cx="6172200" cy="1029891"/>
          </a:xfrm>
        </p:spPr>
        <p:txBody>
          <a:bodyPr/>
          <a:lstStyle/>
          <a:p>
            <a:pPr eaLnBrk="1" hangingPunct="1">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nl-NL" altLang="nl-NL" sz="2800" b="0" dirty="0">
                <a:solidFill>
                  <a:srgbClr val="00B050"/>
                </a:solidFill>
              </a:rPr>
              <a:t>Preoperatieve voeding</a:t>
            </a:r>
            <a:br>
              <a:rPr lang="nl-NL" altLang="nl-NL" sz="2800" b="0" dirty="0">
                <a:solidFill>
                  <a:srgbClr val="00B050"/>
                </a:solidFill>
              </a:rPr>
            </a:br>
            <a:r>
              <a:rPr lang="nl-NL" altLang="nl-NL" sz="2000" b="0" dirty="0">
                <a:solidFill>
                  <a:srgbClr val="00B050"/>
                </a:solidFill>
              </a:rPr>
              <a:t>sonde(bij)voeding</a:t>
            </a:r>
          </a:p>
        </p:txBody>
      </p:sp>
      <p:sp>
        <p:nvSpPr>
          <p:cNvPr id="14338" name="Rectangle 2">
            <a:extLst>
              <a:ext uri="{FF2B5EF4-FFF2-40B4-BE49-F238E27FC236}">
                <a16:creationId xmlns:a16="http://schemas.microsoft.com/office/drawing/2014/main" id="{0A3DB74D-00B7-EF45-8649-1070D871C9C9}"/>
              </a:ext>
            </a:extLst>
          </p:cNvPr>
          <p:cNvSpPr>
            <a:spLocks noGrp="1" noChangeArrowheads="1"/>
          </p:cNvSpPr>
          <p:nvPr>
            <p:ph type="body" idx="4294967295"/>
          </p:nvPr>
        </p:nvSpPr>
        <p:spPr>
          <a:xfrm>
            <a:off x="1787197" y="1423989"/>
            <a:ext cx="6101953" cy="1641872"/>
          </a:xfrm>
        </p:spPr>
        <p:txBody>
          <a:bodyPr/>
          <a:lstStyle/>
          <a:p>
            <a:pPr marL="0" indent="0" eaLnBrk="1" hangingPunct="1">
              <a:spcBef>
                <a:spcPts val="450"/>
              </a:spcBef>
              <a:buClr>
                <a:srgbClr val="99FF99"/>
              </a:buClr>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800" dirty="0">
                <a:solidFill>
                  <a:schemeClr val="tx1"/>
                </a:solidFill>
              </a:rPr>
              <a:t>150 ondervoede patiënten:</a:t>
            </a:r>
          </a:p>
          <a:p>
            <a:pPr marL="342900" lvl="1" indent="0" eaLnBrk="1" hangingPunct="1">
              <a:spcBef>
                <a:spcPts val="300"/>
              </a:spcBef>
              <a:buClr>
                <a:srgbClr val="CCECFF"/>
              </a:buClr>
              <a:buSzPct val="5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Groep 1 (50): Postoperatief (&lt;12 uur) standaard sondevoeding</a:t>
            </a:r>
          </a:p>
          <a:p>
            <a:pPr marL="342900" lvl="1" indent="0" eaLnBrk="1" hangingPunct="1">
              <a:spcBef>
                <a:spcPts val="300"/>
              </a:spcBef>
              <a:buClr>
                <a:srgbClr val="CCECFF"/>
              </a:buClr>
              <a:buSzPct val="5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Groep 2 (50): Preoperatief (7 </a:t>
            </a:r>
            <a:r>
              <a:rPr lang="nl-NL" altLang="nl-NL" sz="1200" dirty="0" err="1">
                <a:solidFill>
                  <a:schemeClr val="tx1"/>
                </a:solidFill>
              </a:rPr>
              <a:t>dgn</a:t>
            </a:r>
            <a:r>
              <a:rPr lang="nl-NL" altLang="nl-NL" sz="1200" dirty="0">
                <a:solidFill>
                  <a:schemeClr val="tx1"/>
                </a:solidFill>
              </a:rPr>
              <a:t>) impact</a:t>
            </a:r>
          </a:p>
          <a:p>
            <a:pPr marL="342900" lvl="1" indent="0" eaLnBrk="1" hangingPunct="1">
              <a:spcBef>
                <a:spcPts val="300"/>
              </a:spcBef>
              <a:buClr>
                <a:srgbClr val="CCECFF"/>
              </a:buClr>
              <a:buSzPct val="5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nl-NL" altLang="nl-NL" sz="1200" dirty="0">
                <a:solidFill>
                  <a:schemeClr val="tx1"/>
                </a:solidFill>
              </a:rPr>
              <a:t>Groep 3 (50): Zowel pre- als postoperatief impact </a:t>
            </a:r>
          </a:p>
        </p:txBody>
      </p:sp>
      <p:graphicFrame>
        <p:nvGraphicFramePr>
          <p:cNvPr id="14339" name="Group 3">
            <a:extLst>
              <a:ext uri="{FF2B5EF4-FFF2-40B4-BE49-F238E27FC236}">
                <a16:creationId xmlns:a16="http://schemas.microsoft.com/office/drawing/2014/main" id="{B7680DC6-8936-CB4C-A7B8-711117C255F8}"/>
              </a:ext>
            </a:extLst>
          </p:cNvPr>
          <p:cNvGraphicFramePr>
            <a:graphicFrameLocks noGrp="1"/>
          </p:cNvGraphicFramePr>
          <p:nvPr>
            <p:extLst>
              <p:ext uri="{D42A27DB-BD31-4B8C-83A1-F6EECF244321}">
                <p14:modId xmlns:p14="http://schemas.microsoft.com/office/powerpoint/2010/main" val="2471921305"/>
              </p:ext>
            </p:extLst>
          </p:nvPr>
        </p:nvGraphicFramePr>
        <p:xfrm>
          <a:off x="1691680" y="2575637"/>
          <a:ext cx="5456635" cy="1562100"/>
        </p:xfrm>
        <a:graphic>
          <a:graphicData uri="http://schemas.openxmlformats.org/drawingml/2006/table">
            <a:tbl>
              <a:tblPr/>
              <a:tblGrid>
                <a:gridCol w="1800200">
                  <a:extLst>
                    <a:ext uri="{9D8B030D-6E8A-4147-A177-3AD203B41FA5}">
                      <a16:colId xmlns:a16="http://schemas.microsoft.com/office/drawing/2014/main" val="2841607024"/>
                    </a:ext>
                  </a:extLst>
                </a:gridCol>
                <a:gridCol w="1838350">
                  <a:extLst>
                    <a:ext uri="{9D8B030D-6E8A-4147-A177-3AD203B41FA5}">
                      <a16:colId xmlns:a16="http://schemas.microsoft.com/office/drawing/2014/main" val="196751636"/>
                    </a:ext>
                  </a:extLst>
                </a:gridCol>
                <a:gridCol w="1818085">
                  <a:extLst>
                    <a:ext uri="{9D8B030D-6E8A-4147-A177-3AD203B41FA5}">
                      <a16:colId xmlns:a16="http://schemas.microsoft.com/office/drawing/2014/main" val="2558331585"/>
                    </a:ext>
                  </a:extLst>
                </a:gridCol>
              </a:tblGrid>
              <a:tr h="39052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7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nl-NL" altLang="nl-NL" sz="2100" b="0" i="0" u="none" strike="noStrike" cap="none" normalizeH="0" baseline="0">
                        <a:ln>
                          <a:noFill/>
                        </a:ln>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txBody>
                  <a:tcPr marL="67500" marR="67500" marT="53621" marB="35100" anchor="ctr" horzOverflow="overflow">
                    <a:lnL w="1368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368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DE8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5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1500" b="0" i="0" u="none" strike="noStrike" cap="none" normalizeH="0" baseline="0" dirty="0">
                          <a:ln>
                            <a:noFill/>
                          </a:ln>
                          <a:solidFill>
                            <a:srgbClr val="00B050"/>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complicaties</a:t>
                      </a:r>
                    </a:p>
                  </a:txBody>
                  <a:tcPr marL="67500" marR="67500" marT="48330" marB="351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368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DE8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5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1500" b="0" i="0" u="none" strike="noStrike" cap="none" normalizeH="0" baseline="0" dirty="0">
                          <a:ln>
                            <a:noFill/>
                          </a:ln>
                          <a:solidFill>
                            <a:srgbClr val="00B050"/>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opnameduur</a:t>
                      </a:r>
                    </a:p>
                  </a:txBody>
                  <a:tcPr marL="67500" marR="67500" marT="48330" marB="35100" horzOverflow="overflow">
                    <a:lnL w="5760" cap="flat" cmpd="sng" algn="ctr">
                      <a:solidFill>
                        <a:srgbClr val="FFFFFF"/>
                      </a:solidFill>
                      <a:prstDash val="solid"/>
                      <a:round/>
                      <a:headEnd type="none" w="med" len="med"/>
                      <a:tailEnd type="none" w="med" len="med"/>
                    </a:lnL>
                    <a:lnR w="13680" cap="flat" cmpd="sng" algn="ctr">
                      <a:solidFill>
                        <a:srgbClr val="FFFFFF"/>
                      </a:solidFill>
                      <a:prstDash val="solid"/>
                      <a:round/>
                      <a:headEnd type="none" w="med" len="med"/>
                      <a:tailEnd type="none" w="med" len="med"/>
                    </a:lnR>
                    <a:lnT w="1368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DE8BD"/>
                    </a:solidFill>
                  </a:tcPr>
                </a:tc>
                <a:extLst>
                  <a:ext uri="{0D108BD9-81ED-4DB2-BD59-A6C34878D82A}">
                    <a16:rowId xmlns:a16="http://schemas.microsoft.com/office/drawing/2014/main" val="2882448584"/>
                  </a:ext>
                </a:extLst>
              </a:tr>
              <a:tr h="39052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5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1500" b="0" i="0" u="none" strike="noStrike" cap="none" normalizeH="0" baseline="0" dirty="0">
                          <a:ln>
                            <a:noFill/>
                          </a:ln>
                          <a:solidFill>
                            <a:srgbClr val="00B050"/>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Groep 1</a:t>
                      </a:r>
                    </a:p>
                  </a:txBody>
                  <a:tcPr marL="67500" marR="67500" marT="48330" marB="35100" anchor="ctr" horzOverflow="overflow">
                    <a:lnL w="1368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DE8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7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2100" b="0" i="0" u="none" strike="noStrike" cap="none" normalizeH="0" baseline="0" dirty="0">
                          <a:ln>
                            <a:noFill/>
                          </a:ln>
                          <a:solidFill>
                            <a:schemeClr val="bg1">
                              <a:lumMod val="50000"/>
                            </a:schemeClr>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24</a:t>
                      </a:r>
                    </a:p>
                  </a:txBody>
                  <a:tcPr marL="67500" marR="67500" marT="53621" marB="351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DE8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7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2100" b="0" i="0" u="none" strike="noStrike" cap="none" normalizeH="0" baseline="0" dirty="0">
                          <a:ln>
                            <a:noFill/>
                          </a:ln>
                          <a:solidFill>
                            <a:schemeClr val="bg1">
                              <a:lumMod val="50000"/>
                            </a:schemeClr>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15.3</a:t>
                      </a:r>
                    </a:p>
                  </a:txBody>
                  <a:tcPr marL="67500" marR="67500" marT="53621" marB="35100" horzOverflow="overflow">
                    <a:lnL w="5760" cap="flat" cmpd="sng" algn="ctr">
                      <a:solidFill>
                        <a:srgbClr val="FFFFFF"/>
                      </a:solidFill>
                      <a:prstDash val="solid"/>
                      <a:round/>
                      <a:headEnd type="none" w="med" len="med"/>
                      <a:tailEnd type="none" w="med" len="med"/>
                    </a:lnL>
                    <a:lnR w="1368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DE8BD"/>
                    </a:solidFill>
                  </a:tcPr>
                </a:tc>
                <a:extLst>
                  <a:ext uri="{0D108BD9-81ED-4DB2-BD59-A6C34878D82A}">
                    <a16:rowId xmlns:a16="http://schemas.microsoft.com/office/drawing/2014/main" val="3554844974"/>
                  </a:ext>
                </a:extLst>
              </a:tr>
              <a:tr h="39052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5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1500" b="0" i="0" u="none" strike="noStrike" cap="none" normalizeH="0" baseline="0" dirty="0">
                          <a:ln>
                            <a:noFill/>
                          </a:ln>
                          <a:solidFill>
                            <a:srgbClr val="00B050"/>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Groep 2</a:t>
                      </a:r>
                    </a:p>
                  </a:txBody>
                  <a:tcPr marL="67500" marR="67500" marT="48330" marB="35100" horzOverflow="overflow">
                    <a:lnL w="1368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DE8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7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2100" b="0" i="0" u="none" strike="noStrike" cap="none" normalizeH="0" baseline="0" dirty="0">
                          <a:ln>
                            <a:noFill/>
                          </a:ln>
                          <a:solidFill>
                            <a:schemeClr val="bg1">
                              <a:lumMod val="50000"/>
                            </a:schemeClr>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14</a:t>
                      </a:r>
                    </a:p>
                  </a:txBody>
                  <a:tcPr marL="67500" marR="67500" marT="53621" marB="351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DE8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7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2100" b="0" i="0" u="none" strike="noStrike" cap="none" normalizeH="0" baseline="0" dirty="0">
                          <a:ln>
                            <a:noFill/>
                          </a:ln>
                          <a:solidFill>
                            <a:srgbClr val="FFC000"/>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13.2</a:t>
                      </a:r>
                    </a:p>
                  </a:txBody>
                  <a:tcPr marL="67500" marR="67500" marT="53621" marB="35100" horzOverflow="overflow">
                    <a:lnL w="5760" cap="flat" cmpd="sng" algn="ctr">
                      <a:solidFill>
                        <a:srgbClr val="FFFFFF"/>
                      </a:solidFill>
                      <a:prstDash val="solid"/>
                      <a:round/>
                      <a:headEnd type="none" w="med" len="med"/>
                      <a:tailEnd type="none" w="med" len="med"/>
                    </a:lnL>
                    <a:lnR w="1368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DE8BD"/>
                    </a:solidFill>
                  </a:tcPr>
                </a:tc>
                <a:extLst>
                  <a:ext uri="{0D108BD9-81ED-4DB2-BD59-A6C34878D82A}">
                    <a16:rowId xmlns:a16="http://schemas.microsoft.com/office/drawing/2014/main" val="3964759806"/>
                  </a:ext>
                </a:extLst>
              </a:tr>
              <a:tr h="39052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5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1500" b="0" i="0" u="none" strike="noStrike" cap="none" normalizeH="0" baseline="0" dirty="0">
                          <a:ln>
                            <a:noFill/>
                          </a:ln>
                          <a:solidFill>
                            <a:srgbClr val="00B050"/>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Groep 3</a:t>
                      </a:r>
                    </a:p>
                  </a:txBody>
                  <a:tcPr marL="67500" marR="67500" marT="48330" marB="35100" horzOverflow="overflow">
                    <a:lnL w="1368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3680" cap="flat" cmpd="sng" algn="ctr">
                      <a:solidFill>
                        <a:srgbClr val="FFFFFF"/>
                      </a:solidFill>
                      <a:prstDash val="solid"/>
                      <a:round/>
                      <a:headEnd type="none" w="med" len="med"/>
                      <a:tailEnd type="none" w="med" len="med"/>
                    </a:lnB>
                    <a:lnTlToBr>
                      <a:noFill/>
                    </a:lnTlToBr>
                    <a:lnBlToTr>
                      <a:noFill/>
                    </a:lnBlToTr>
                    <a:solidFill>
                      <a:srgbClr val="CDE8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7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2100" b="0" i="0" u="none" strike="noStrike" cap="none" normalizeH="0" baseline="0" dirty="0">
                          <a:ln>
                            <a:noFill/>
                          </a:ln>
                          <a:solidFill>
                            <a:srgbClr val="FFC000"/>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9</a:t>
                      </a:r>
                    </a:p>
                  </a:txBody>
                  <a:tcPr marL="67500" marR="67500" marT="53621" marB="351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3680" cap="flat" cmpd="sng" algn="ctr">
                      <a:solidFill>
                        <a:srgbClr val="FFFFFF"/>
                      </a:solidFill>
                      <a:prstDash val="solid"/>
                      <a:round/>
                      <a:headEnd type="none" w="med" len="med"/>
                      <a:tailEnd type="none" w="med" len="med"/>
                    </a:lnB>
                    <a:lnTlToBr>
                      <a:noFill/>
                    </a:lnTlToBr>
                    <a:lnBlToTr>
                      <a:noFill/>
                    </a:lnBlToTr>
                    <a:solidFill>
                      <a:srgbClr val="CDE8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ＭＳ Ｐゴシック" panose="020B0600070205080204" pitchFamily="34"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ＭＳ Ｐゴシック" panose="020B0600070205080204" pitchFamily="34"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ＭＳ Ｐゴシック" panose="020B0600070205080204" pitchFamily="34" charset="-128"/>
                        </a:defRPr>
                      </a:lvl9pPr>
                    </a:lstStyle>
                    <a:p>
                      <a:pPr marL="0" marR="0" lvl="0" indent="0" algn="l" defTabSz="449263" rtl="0" eaLnBrk="1" fontAlgn="base" latinLnBrk="0" hangingPunct="1">
                        <a:lnSpc>
                          <a:spcPct val="93000"/>
                        </a:lnSpc>
                        <a:spcBef>
                          <a:spcPts val="70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nl-NL" altLang="nl-NL" sz="2100" b="0" i="0" u="none" strike="noStrike" cap="none" normalizeH="0" baseline="0" dirty="0">
                          <a:ln>
                            <a:noFill/>
                          </a:ln>
                          <a:solidFill>
                            <a:srgbClr val="FFC000"/>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12</a:t>
                      </a:r>
                    </a:p>
                  </a:txBody>
                  <a:tcPr marL="67500" marR="67500" marT="53621" marB="35100" horzOverflow="overflow">
                    <a:lnL w="5760" cap="flat" cmpd="sng" algn="ctr">
                      <a:solidFill>
                        <a:srgbClr val="FFFFFF"/>
                      </a:solidFill>
                      <a:prstDash val="solid"/>
                      <a:round/>
                      <a:headEnd type="none" w="med" len="med"/>
                      <a:tailEnd type="none" w="med" len="med"/>
                    </a:lnL>
                    <a:lnR w="1368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3680" cap="flat" cmpd="sng" algn="ctr">
                      <a:solidFill>
                        <a:srgbClr val="FFFFFF"/>
                      </a:solidFill>
                      <a:prstDash val="solid"/>
                      <a:round/>
                      <a:headEnd type="none" w="med" len="med"/>
                      <a:tailEnd type="none" w="med" len="med"/>
                    </a:lnB>
                    <a:lnTlToBr>
                      <a:noFill/>
                    </a:lnTlToBr>
                    <a:lnBlToTr>
                      <a:noFill/>
                    </a:lnBlToTr>
                    <a:solidFill>
                      <a:srgbClr val="CDE8BD"/>
                    </a:solidFill>
                  </a:tcPr>
                </a:tc>
                <a:extLst>
                  <a:ext uri="{0D108BD9-81ED-4DB2-BD59-A6C34878D82A}">
                    <a16:rowId xmlns:a16="http://schemas.microsoft.com/office/drawing/2014/main" val="3568911288"/>
                  </a:ext>
                </a:extLst>
              </a:tr>
            </a:tbl>
          </a:graphicData>
        </a:graphic>
      </p:graphicFrame>
      <p:sp>
        <p:nvSpPr>
          <p:cNvPr id="14383" name="Text Box 47">
            <a:extLst>
              <a:ext uri="{FF2B5EF4-FFF2-40B4-BE49-F238E27FC236}">
                <a16:creationId xmlns:a16="http://schemas.microsoft.com/office/drawing/2014/main" id="{E6CDBA34-7DDF-CD4E-B4D5-F8C0C0D2F3A7}"/>
              </a:ext>
            </a:extLst>
          </p:cNvPr>
          <p:cNvSpPr txBox="1">
            <a:spLocks noChangeArrowheads="1"/>
          </p:cNvSpPr>
          <p:nvPr/>
        </p:nvSpPr>
        <p:spPr bwMode="auto">
          <a:xfrm>
            <a:off x="5724128" y="4659681"/>
            <a:ext cx="3402731" cy="4838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67500" tIns="35100" rIns="67500" bIns="351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9pPr>
          </a:lstStyle>
          <a:p>
            <a:pPr lvl="1">
              <a:spcBef>
                <a:spcPts val="263"/>
              </a:spcBef>
              <a:buClr>
                <a:srgbClr val="99FF99"/>
              </a:buClr>
              <a:buSzPct val="80000"/>
              <a:defRPr/>
            </a:pPr>
            <a:r>
              <a:rPr lang="nl-NL" sz="1050" dirty="0">
                <a:solidFill>
                  <a:srgbClr val="00B050"/>
                </a:solidFill>
                <a:effectLst>
                  <a:outerShdw blurRad="38100" dist="38100" dir="2700000" algn="tl">
                    <a:srgbClr val="000000"/>
                  </a:outerShdw>
                </a:effectLst>
              </a:rPr>
              <a:t>Studie Braga M, et al; </a:t>
            </a:r>
            <a:r>
              <a:rPr lang="nl-NL" sz="1050" dirty="0" err="1">
                <a:solidFill>
                  <a:srgbClr val="00B050"/>
                </a:solidFill>
                <a:effectLst>
                  <a:outerShdw blurRad="38100" dist="38100" dir="2700000" algn="tl">
                    <a:srgbClr val="000000"/>
                  </a:outerShdw>
                </a:effectLst>
              </a:rPr>
              <a:t>Arch</a:t>
            </a:r>
            <a:r>
              <a:rPr lang="nl-NL" sz="1050" dirty="0">
                <a:solidFill>
                  <a:srgbClr val="00B050"/>
                </a:solidFill>
                <a:effectLst>
                  <a:outerShdw blurRad="38100" dist="38100" dir="2700000" algn="tl">
                    <a:srgbClr val="000000"/>
                  </a:outerShdw>
                </a:effectLst>
              </a:rPr>
              <a:t> </a:t>
            </a:r>
            <a:r>
              <a:rPr lang="nl-NL" sz="1050" dirty="0" err="1">
                <a:solidFill>
                  <a:srgbClr val="00B050"/>
                </a:solidFill>
                <a:effectLst>
                  <a:outerShdw blurRad="38100" dist="38100" dir="2700000" algn="tl">
                    <a:srgbClr val="000000"/>
                  </a:outerShdw>
                </a:effectLst>
              </a:rPr>
              <a:t>Surg</a:t>
            </a:r>
            <a:r>
              <a:rPr lang="nl-NL" sz="1050" dirty="0">
                <a:solidFill>
                  <a:srgbClr val="00B050"/>
                </a:solidFill>
                <a:effectLst>
                  <a:outerShdw blurRad="38100" dist="38100" dir="2700000" algn="tl">
                    <a:srgbClr val="000000"/>
                  </a:outerShdw>
                </a:effectLst>
              </a:rPr>
              <a:t> 2002:</a:t>
            </a:r>
          </a:p>
          <a:p>
            <a:pPr algn="r">
              <a:spcBef>
                <a:spcPts val="656"/>
              </a:spcBef>
              <a:defRPr/>
            </a:pPr>
            <a:endParaRPr lang="nl-NL" sz="1050" dirty="0">
              <a:effectLst>
                <a:outerShdw blurRad="38100" dist="38100" dir="2700000" algn="tl">
                  <a:srgbClr val="000000"/>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54044D04-1725-804A-9867-0A7CA287439C}"/>
              </a:ext>
            </a:extLst>
          </p:cNvPr>
          <p:cNvSpPr>
            <a:spLocks noGrp="1" noChangeArrowheads="1"/>
          </p:cNvSpPr>
          <p:nvPr>
            <p:ph type="title" idx="4294967295"/>
          </p:nvPr>
        </p:nvSpPr>
        <p:spPr>
          <a:xfrm>
            <a:off x="1215629" y="197218"/>
            <a:ext cx="6172200" cy="984647"/>
          </a:xfrm>
        </p:spPr>
        <p:txBody>
          <a:bodyPr/>
          <a:lstStyle/>
          <a:p>
            <a:pPr eaLnBrk="1" hangingPunct="1">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nl-NL" altLang="nl-NL" sz="2400" b="0" dirty="0">
                <a:solidFill>
                  <a:srgbClr val="00B050"/>
                </a:solidFill>
              </a:rPr>
              <a:t>Preoperatieve sondevoeding (SV)</a:t>
            </a:r>
            <a:br>
              <a:rPr lang="nl-NL" altLang="nl-NL" sz="2400" b="0" dirty="0">
                <a:solidFill>
                  <a:srgbClr val="99FF99"/>
                </a:solidFill>
              </a:rPr>
            </a:br>
            <a:endParaRPr lang="nl-NL" altLang="nl-NL" sz="2400" b="0" dirty="0">
              <a:solidFill>
                <a:srgbClr val="99FF99"/>
              </a:solidFill>
            </a:endParaRPr>
          </a:p>
        </p:txBody>
      </p:sp>
      <p:sp>
        <p:nvSpPr>
          <p:cNvPr id="15362" name="Rectangle 2">
            <a:extLst>
              <a:ext uri="{FF2B5EF4-FFF2-40B4-BE49-F238E27FC236}">
                <a16:creationId xmlns:a16="http://schemas.microsoft.com/office/drawing/2014/main" id="{9E4F3792-DA64-F44E-B17D-91F63294F9D9}"/>
              </a:ext>
            </a:extLst>
          </p:cNvPr>
          <p:cNvSpPr>
            <a:spLocks noGrp="1" noChangeArrowheads="1"/>
          </p:cNvSpPr>
          <p:nvPr>
            <p:ph type="body" idx="4294967295"/>
          </p:nvPr>
        </p:nvSpPr>
        <p:spPr>
          <a:xfrm>
            <a:off x="1403648" y="1384697"/>
            <a:ext cx="6272213" cy="3077766"/>
          </a:xfrm>
        </p:spPr>
        <p:txBody>
          <a:bodyPr/>
          <a:lstStyle/>
          <a:p>
            <a:pPr marL="0" indent="0" eaLnBrk="1" hangingPunct="1">
              <a:spcBef>
                <a:spcPts val="375"/>
              </a:spcBef>
              <a:buClr>
                <a:srgbClr val="99FF99"/>
              </a:buClr>
              <a:buSzPct val="80000"/>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500" dirty="0"/>
              <a:t>305 patiënten met &lt; 10% gewichtsverlies en GE-maligniteit</a:t>
            </a:r>
          </a:p>
          <a:p>
            <a:pPr marL="685800" lvl="2" indent="0" eaLnBrk="1" hangingPunct="1">
              <a:spcBef>
                <a:spcPts val="338"/>
              </a:spcBef>
              <a:buClr>
                <a:srgbClr val="99FF99"/>
              </a:buClr>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350" dirty="0"/>
              <a:t>102 alleen 5 </a:t>
            </a:r>
            <a:r>
              <a:rPr lang="nl-NL" altLang="nl-NL" sz="1350" dirty="0" err="1"/>
              <a:t>dgn</a:t>
            </a:r>
            <a:r>
              <a:rPr lang="nl-NL" altLang="nl-NL" sz="1350" dirty="0"/>
              <a:t> preoperatief SV (1ltr/dg)</a:t>
            </a:r>
          </a:p>
          <a:p>
            <a:pPr marL="685800" lvl="2" indent="0" eaLnBrk="1" hangingPunct="1">
              <a:spcBef>
                <a:spcPts val="338"/>
              </a:spcBef>
              <a:buClr>
                <a:srgbClr val="99FF99"/>
              </a:buClr>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350" dirty="0"/>
              <a:t>101 zowel pre- als postoperatief SV</a:t>
            </a:r>
          </a:p>
          <a:p>
            <a:pPr marL="685800" lvl="2" indent="0" eaLnBrk="1" hangingPunct="1">
              <a:spcBef>
                <a:spcPts val="338"/>
              </a:spcBef>
              <a:buClr>
                <a:srgbClr val="99FF99"/>
              </a:buClr>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350" dirty="0"/>
              <a:t>102 conventionele voeding</a:t>
            </a:r>
          </a:p>
          <a:p>
            <a:pPr marL="0" indent="0" eaLnBrk="1" hangingPunct="1">
              <a:spcBef>
                <a:spcPts val="300"/>
              </a:spcBef>
              <a:buClr>
                <a:srgbClr val="99FF99"/>
              </a:buClr>
              <a:buSzPct val="80000"/>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500" dirty="0"/>
              <a:t>Postoperatieve infecties </a:t>
            </a:r>
            <a:r>
              <a:rPr lang="nl-NL" altLang="nl-NL" sz="1200" dirty="0"/>
              <a:t>(</a:t>
            </a:r>
            <a:r>
              <a:rPr lang="nl-NL" altLang="nl-NL" sz="1200" dirty="0" err="1"/>
              <a:t>Intention</a:t>
            </a:r>
            <a:r>
              <a:rPr lang="nl-NL" altLang="nl-NL" sz="1200" dirty="0"/>
              <a:t> </a:t>
            </a:r>
            <a:r>
              <a:rPr lang="nl-NL" altLang="nl-NL" sz="1200" dirty="0" err="1"/>
              <a:t>to</a:t>
            </a:r>
            <a:r>
              <a:rPr lang="nl-NL" altLang="nl-NL" sz="1200" dirty="0"/>
              <a:t> </a:t>
            </a:r>
            <a:r>
              <a:rPr lang="nl-NL" altLang="nl-NL" sz="1200" dirty="0" err="1"/>
              <a:t>treat</a:t>
            </a:r>
            <a:r>
              <a:rPr lang="nl-NL" altLang="nl-NL" sz="1200" dirty="0"/>
              <a:t> analysis):</a:t>
            </a:r>
          </a:p>
          <a:p>
            <a:pPr marL="685800" lvl="2" indent="0" eaLnBrk="1" hangingPunct="1">
              <a:spcBef>
                <a:spcPts val="338"/>
              </a:spcBef>
              <a:buClr>
                <a:srgbClr val="99FF99"/>
              </a:buClr>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350" dirty="0"/>
              <a:t>13.7 % (p=0.006)</a:t>
            </a:r>
          </a:p>
          <a:p>
            <a:pPr marL="685800" lvl="2" indent="0" eaLnBrk="1" hangingPunct="1">
              <a:spcBef>
                <a:spcPts val="338"/>
              </a:spcBef>
              <a:buClr>
                <a:srgbClr val="99FF99"/>
              </a:buClr>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350" dirty="0"/>
              <a:t>15.8 % (p=0.02)</a:t>
            </a:r>
          </a:p>
          <a:p>
            <a:pPr marL="685800" lvl="2" indent="0" eaLnBrk="1" hangingPunct="1">
              <a:spcBef>
                <a:spcPts val="338"/>
              </a:spcBef>
              <a:buClr>
                <a:srgbClr val="99FF99"/>
              </a:buClr>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350" dirty="0"/>
              <a:t>30.4 %</a:t>
            </a:r>
          </a:p>
          <a:p>
            <a:pPr marL="0" indent="0" eaLnBrk="1" hangingPunct="1">
              <a:spcBef>
                <a:spcPts val="375"/>
              </a:spcBef>
              <a:buClr>
                <a:srgbClr val="99FF99"/>
              </a:buClr>
              <a:buSzPct val="80000"/>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500" dirty="0"/>
              <a:t>Opnameduur:</a:t>
            </a:r>
          </a:p>
          <a:p>
            <a:pPr marL="685800" lvl="2" indent="0" eaLnBrk="1" hangingPunct="1">
              <a:spcBef>
                <a:spcPts val="338"/>
              </a:spcBef>
              <a:buClr>
                <a:srgbClr val="99FF99"/>
              </a:buClr>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350" dirty="0"/>
              <a:t>11,6 </a:t>
            </a:r>
            <a:r>
              <a:rPr lang="en-US" altLang="nl-NL" sz="1350" dirty="0">
                <a:cs typeface="Arial" panose="020B0604020202020204" pitchFamily="34" charset="0"/>
              </a:rPr>
              <a:t>± 4.7 </a:t>
            </a:r>
            <a:r>
              <a:rPr lang="en-US" altLang="nl-NL" sz="1350" dirty="0" err="1">
                <a:cs typeface="Arial" panose="020B0604020202020204" pitchFamily="34" charset="0"/>
              </a:rPr>
              <a:t>dgn</a:t>
            </a:r>
            <a:r>
              <a:rPr lang="en-US" altLang="nl-NL" sz="1350" dirty="0">
                <a:cs typeface="Arial" panose="020B0604020202020204" pitchFamily="34" charset="0"/>
              </a:rPr>
              <a:t> (p=0.008)</a:t>
            </a:r>
          </a:p>
          <a:p>
            <a:pPr marL="685800" lvl="2" indent="0" eaLnBrk="1" hangingPunct="1">
              <a:spcBef>
                <a:spcPts val="338"/>
              </a:spcBef>
              <a:buClr>
                <a:srgbClr val="99FF99"/>
              </a:buClr>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350" dirty="0">
                <a:cs typeface="Arial" panose="020B0604020202020204" pitchFamily="34" charset="0"/>
              </a:rPr>
              <a:t>12.2 </a:t>
            </a:r>
            <a:r>
              <a:rPr lang="en-US" altLang="nl-NL" sz="1350" dirty="0">
                <a:cs typeface="Arial" panose="020B0604020202020204" pitchFamily="34" charset="0"/>
              </a:rPr>
              <a:t>± 4.1 </a:t>
            </a:r>
            <a:r>
              <a:rPr lang="en-US" altLang="nl-NL" sz="1350" dirty="0" err="1">
                <a:cs typeface="Arial" panose="020B0604020202020204" pitchFamily="34" charset="0"/>
              </a:rPr>
              <a:t>dgn</a:t>
            </a:r>
            <a:r>
              <a:rPr lang="en-US" altLang="nl-NL" sz="1350" dirty="0">
                <a:cs typeface="Arial" panose="020B0604020202020204" pitchFamily="34" charset="0"/>
              </a:rPr>
              <a:t> (p=0.03)</a:t>
            </a:r>
          </a:p>
          <a:p>
            <a:pPr marL="685800" lvl="2" indent="0" eaLnBrk="1" hangingPunct="1">
              <a:spcBef>
                <a:spcPts val="338"/>
              </a:spcBef>
              <a:buClr>
                <a:srgbClr val="99FF99"/>
              </a:buClr>
              <a:buNone/>
              <a:tabLst>
                <a:tab pos="883444" algn="l"/>
                <a:tab pos="1569244" algn="l"/>
                <a:tab pos="2255044" algn="l"/>
                <a:tab pos="2940844" algn="l"/>
                <a:tab pos="3626644" algn="l"/>
                <a:tab pos="4312444" algn="l"/>
                <a:tab pos="4998244" algn="l"/>
                <a:tab pos="5684044" algn="l"/>
                <a:tab pos="6369844" algn="l"/>
                <a:tab pos="7055644" algn="l"/>
                <a:tab pos="7741444" algn="l"/>
              </a:tabLst>
            </a:pPr>
            <a:r>
              <a:rPr lang="nl-NL" altLang="nl-NL" sz="1350" dirty="0">
                <a:cs typeface="Arial" panose="020B0604020202020204" pitchFamily="34" charset="0"/>
              </a:rPr>
              <a:t>14.0 </a:t>
            </a:r>
            <a:r>
              <a:rPr lang="en-US" altLang="nl-NL" sz="1350" dirty="0">
                <a:cs typeface="Arial" panose="020B0604020202020204" pitchFamily="34" charset="0"/>
              </a:rPr>
              <a:t>± 7.7 </a:t>
            </a:r>
            <a:r>
              <a:rPr lang="en-US" altLang="nl-NL" sz="1350" dirty="0" err="1">
                <a:cs typeface="Arial" panose="020B0604020202020204" pitchFamily="34" charset="0"/>
              </a:rPr>
              <a:t>dgn</a:t>
            </a:r>
            <a:endParaRPr lang="en-US" altLang="nl-NL" sz="1350" dirty="0">
              <a:cs typeface="Arial" panose="020B0604020202020204" pitchFamily="34" charset="0"/>
            </a:endParaRPr>
          </a:p>
        </p:txBody>
      </p:sp>
      <p:sp>
        <p:nvSpPr>
          <p:cNvPr id="15363" name="Text Box 3">
            <a:extLst>
              <a:ext uri="{FF2B5EF4-FFF2-40B4-BE49-F238E27FC236}">
                <a16:creationId xmlns:a16="http://schemas.microsoft.com/office/drawing/2014/main" id="{C54E845B-937C-2B4A-A4A4-20A9E72F7596}"/>
              </a:ext>
            </a:extLst>
          </p:cNvPr>
          <p:cNvSpPr txBox="1">
            <a:spLocks noChangeArrowheads="1"/>
          </p:cNvSpPr>
          <p:nvPr/>
        </p:nvSpPr>
        <p:spPr bwMode="auto">
          <a:xfrm>
            <a:off x="6732240" y="4662810"/>
            <a:ext cx="3024188" cy="8916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7500" tIns="35100" rIns="67500" bIns="351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ＭＳ Ｐゴシック" charset="0"/>
                <a:cs typeface="Arial Unicode MS" charset="0"/>
              </a:defRPr>
            </a:lvl9pPr>
          </a:lstStyle>
          <a:p>
            <a:pPr>
              <a:spcBef>
                <a:spcPts val="263"/>
              </a:spcBef>
              <a:buSzPct val="80000"/>
              <a:defRPr/>
            </a:pPr>
            <a:r>
              <a:rPr lang="nl-NL" sz="1050" dirty="0">
                <a:effectLst>
                  <a:outerShdw blurRad="38100" dist="38100" dir="2700000" algn="tl">
                    <a:srgbClr val="000000"/>
                  </a:outerShdw>
                </a:effectLst>
              </a:rPr>
              <a:t> </a:t>
            </a:r>
            <a:r>
              <a:rPr lang="nl-NL" sz="1050" dirty="0" err="1">
                <a:solidFill>
                  <a:srgbClr val="00B050"/>
                </a:solidFill>
                <a:effectLst>
                  <a:outerShdw blurRad="38100" dist="38100" dir="2700000" algn="tl">
                    <a:srgbClr val="000000"/>
                  </a:outerShdw>
                </a:effectLst>
              </a:rPr>
              <a:t>Gianotti</a:t>
            </a:r>
            <a:r>
              <a:rPr lang="nl-NL" sz="1050" dirty="0">
                <a:solidFill>
                  <a:srgbClr val="00B050"/>
                </a:solidFill>
                <a:effectLst>
                  <a:outerShdw blurRad="38100" dist="38100" dir="2700000" algn="tl">
                    <a:srgbClr val="000000"/>
                  </a:outerShdw>
                </a:effectLst>
              </a:rPr>
              <a:t> et al. </a:t>
            </a:r>
            <a:r>
              <a:rPr lang="nl-NL" sz="1050" dirty="0" err="1">
                <a:solidFill>
                  <a:srgbClr val="00B050"/>
                </a:solidFill>
                <a:effectLst>
                  <a:outerShdw blurRad="38100" dist="38100" dir="2700000" algn="tl">
                    <a:srgbClr val="000000"/>
                  </a:outerShdw>
                </a:effectLst>
              </a:rPr>
              <a:t>gastroenterology</a:t>
            </a:r>
            <a:r>
              <a:rPr lang="nl-NL" sz="1050" dirty="0">
                <a:solidFill>
                  <a:srgbClr val="00B050"/>
                </a:solidFill>
                <a:effectLst>
                  <a:outerShdw blurRad="38100" dist="38100" dir="2700000" algn="tl">
                    <a:srgbClr val="000000"/>
                  </a:outerShdw>
                </a:effectLst>
              </a:rPr>
              <a:t> 2002</a:t>
            </a:r>
          </a:p>
          <a:p>
            <a:pPr>
              <a:spcBef>
                <a:spcPts val="263"/>
              </a:spcBef>
              <a:buSzPct val="80000"/>
              <a:defRPr/>
            </a:pPr>
            <a:endParaRPr lang="nl-NL" dirty="0"/>
          </a:p>
          <a:p>
            <a:pPr algn="r">
              <a:spcBef>
                <a:spcPts val="656"/>
              </a:spcBef>
              <a:defRPr/>
            </a:pPr>
            <a:endParaRPr lang="nl-NL" sz="1050" dirty="0">
              <a:effectLst>
                <a:outerShdw blurRad="38100" dist="38100" dir="2700000" algn="tl">
                  <a:srgbClr val="000000"/>
                </a:outerShdw>
              </a:effectLst>
            </a:endParaRPr>
          </a:p>
        </p:txBody>
      </p:sp>
      <p:pic>
        <p:nvPicPr>
          <p:cNvPr id="44034" name="Picture 2" descr="Slapen met sondevoeding - Sorgente Professionals">
            <a:extLst>
              <a:ext uri="{FF2B5EF4-FFF2-40B4-BE49-F238E27FC236}">
                <a16:creationId xmlns:a16="http://schemas.microsoft.com/office/drawing/2014/main" id="{99681C67-DE1F-404E-996F-9A451C8F4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11709"/>
            <a:ext cx="3368775" cy="2172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BE8C8-56D9-0143-B830-63209F285A56}"/>
              </a:ext>
            </a:extLst>
          </p:cNvPr>
          <p:cNvSpPr>
            <a:spLocks noGrp="1"/>
          </p:cNvSpPr>
          <p:nvPr>
            <p:ph type="title"/>
          </p:nvPr>
        </p:nvSpPr>
        <p:spPr>
          <a:xfrm>
            <a:off x="971600" y="142875"/>
            <a:ext cx="5867400" cy="857250"/>
          </a:xfrm>
        </p:spPr>
        <p:txBody>
          <a:bodyPr/>
          <a:lstStyle/>
          <a:p>
            <a:r>
              <a:rPr lang="nl-NL" sz="2800" b="0" dirty="0" err="1">
                <a:solidFill>
                  <a:srgbClr val="002060"/>
                </a:solidFill>
              </a:rPr>
              <a:t>Prehabilitation</a:t>
            </a:r>
            <a:r>
              <a:rPr lang="nl-NL" sz="2800" b="0" dirty="0">
                <a:solidFill>
                  <a:srgbClr val="002060"/>
                </a:solidFill>
              </a:rPr>
              <a:t> </a:t>
            </a:r>
            <a:r>
              <a:rPr lang="nl-NL" sz="2800" b="0" dirty="0" err="1">
                <a:solidFill>
                  <a:srgbClr val="002060"/>
                </a:solidFill>
              </a:rPr>
              <a:t>before</a:t>
            </a:r>
            <a:r>
              <a:rPr lang="nl-NL" sz="2800" b="0" dirty="0">
                <a:solidFill>
                  <a:srgbClr val="002060"/>
                </a:solidFill>
              </a:rPr>
              <a:t> OK</a:t>
            </a:r>
          </a:p>
        </p:txBody>
      </p:sp>
      <p:sp>
        <p:nvSpPr>
          <p:cNvPr id="3" name="Tijdelijke aanduiding voor inhoud 2">
            <a:extLst>
              <a:ext uri="{FF2B5EF4-FFF2-40B4-BE49-F238E27FC236}">
                <a16:creationId xmlns:a16="http://schemas.microsoft.com/office/drawing/2014/main" id="{2BE20851-3827-FC4A-8E19-622D31B36AC2}"/>
              </a:ext>
            </a:extLst>
          </p:cNvPr>
          <p:cNvSpPr>
            <a:spLocks noGrp="1"/>
          </p:cNvSpPr>
          <p:nvPr>
            <p:ph idx="1"/>
          </p:nvPr>
        </p:nvSpPr>
        <p:spPr>
          <a:xfrm>
            <a:off x="1043608" y="1491630"/>
            <a:ext cx="7239000" cy="3086100"/>
          </a:xfrm>
        </p:spPr>
        <p:txBody>
          <a:bodyPr/>
          <a:lstStyle/>
          <a:p>
            <a:r>
              <a:rPr lang="nl-NL" sz="1800" dirty="0" err="1"/>
              <a:t>Effectiveness</a:t>
            </a:r>
            <a:r>
              <a:rPr lang="nl-NL" sz="1800" dirty="0"/>
              <a:t> of a </a:t>
            </a:r>
            <a:r>
              <a:rPr lang="nl-NL" sz="1800" dirty="0" err="1"/>
              <a:t>controlled</a:t>
            </a:r>
            <a:r>
              <a:rPr lang="nl-NL" sz="1800" dirty="0"/>
              <a:t> </a:t>
            </a:r>
            <a:r>
              <a:rPr lang="nl-NL" sz="1800" dirty="0" err="1"/>
              <a:t>combined</a:t>
            </a:r>
            <a:r>
              <a:rPr lang="nl-NL" sz="1800" dirty="0"/>
              <a:t> </a:t>
            </a:r>
            <a:r>
              <a:rPr lang="nl-NL" sz="1800" dirty="0" err="1"/>
              <a:t>exercise</a:t>
            </a:r>
            <a:r>
              <a:rPr lang="nl-NL" sz="1800" dirty="0"/>
              <a:t> a </a:t>
            </a:r>
            <a:r>
              <a:rPr lang="nl-NL" sz="1800" dirty="0" err="1"/>
              <a:t>protein</a:t>
            </a:r>
            <a:r>
              <a:rPr lang="nl-NL" sz="1800" dirty="0"/>
              <a:t> </a:t>
            </a:r>
            <a:r>
              <a:rPr lang="nl-NL" sz="1800" dirty="0" err="1"/>
              <a:t>supplementation</a:t>
            </a:r>
            <a:r>
              <a:rPr lang="nl-NL" sz="1800" dirty="0"/>
              <a:t> program</a:t>
            </a:r>
          </a:p>
          <a:p>
            <a:pPr lvl="1"/>
            <a:r>
              <a:rPr lang="nl-NL" sz="1400" dirty="0"/>
              <a:t>N=17 </a:t>
            </a:r>
            <a:r>
              <a:rPr lang="nl-NL" sz="1400" dirty="0" err="1"/>
              <a:t>age</a:t>
            </a:r>
            <a:r>
              <a:rPr lang="nl-NL" sz="1400" dirty="0"/>
              <a:t> 55-75 </a:t>
            </a:r>
            <a:r>
              <a:rPr lang="nl-NL" sz="1400" dirty="0" err="1"/>
              <a:t>yrs</a:t>
            </a:r>
            <a:endParaRPr lang="nl-NL" sz="1400" dirty="0"/>
          </a:p>
          <a:p>
            <a:pPr lvl="1"/>
            <a:r>
              <a:rPr lang="nl-NL" sz="1400" dirty="0"/>
              <a:t>4 weeks</a:t>
            </a:r>
          </a:p>
          <a:p>
            <a:pPr lvl="1"/>
            <a:r>
              <a:rPr lang="nl-NL" sz="1400" dirty="0" err="1"/>
              <a:t>Intervention</a:t>
            </a:r>
            <a:r>
              <a:rPr lang="nl-NL" sz="1400" dirty="0"/>
              <a:t>:</a:t>
            </a:r>
          </a:p>
          <a:p>
            <a:pPr lvl="2"/>
            <a:r>
              <a:rPr lang="nl-NL" sz="1100" dirty="0" err="1"/>
              <a:t>Twice</a:t>
            </a:r>
            <a:r>
              <a:rPr lang="nl-NL" sz="1100" dirty="0"/>
              <a:t> </a:t>
            </a:r>
            <a:r>
              <a:rPr lang="nl-NL" sz="1100" dirty="0" err="1"/>
              <a:t>weekly</a:t>
            </a:r>
            <a:r>
              <a:rPr lang="nl-NL" sz="1100" dirty="0"/>
              <a:t> </a:t>
            </a:r>
            <a:r>
              <a:rPr lang="nl-NL" sz="1100" dirty="0" err="1"/>
              <a:t>supervised</a:t>
            </a:r>
            <a:r>
              <a:rPr lang="nl-NL" sz="1100" dirty="0"/>
              <a:t> </a:t>
            </a:r>
            <a:r>
              <a:rPr lang="nl-NL" sz="1100" dirty="0" err="1"/>
              <a:t>resisance</a:t>
            </a:r>
            <a:r>
              <a:rPr lang="nl-NL" sz="1100" dirty="0"/>
              <a:t> </a:t>
            </a:r>
            <a:r>
              <a:rPr lang="nl-NL" sz="1100" dirty="0" err="1"/>
              <a:t>and</a:t>
            </a:r>
            <a:r>
              <a:rPr lang="nl-NL" sz="1100" dirty="0"/>
              <a:t> high-</a:t>
            </a:r>
            <a:r>
              <a:rPr lang="nl-NL" sz="1100" dirty="0" err="1"/>
              <a:t>intensity</a:t>
            </a:r>
            <a:r>
              <a:rPr lang="nl-NL" sz="1100" dirty="0"/>
              <a:t> aerobic </a:t>
            </a:r>
            <a:r>
              <a:rPr lang="nl-NL" sz="1100" dirty="0" err="1"/>
              <a:t>exercisetraining</a:t>
            </a:r>
            <a:r>
              <a:rPr lang="nl-NL" sz="1100" dirty="0"/>
              <a:t> of 75 min</a:t>
            </a:r>
          </a:p>
          <a:p>
            <a:pPr lvl="2"/>
            <a:r>
              <a:rPr lang="nl-NL" sz="1100" dirty="0"/>
              <a:t>Daily </a:t>
            </a:r>
            <a:r>
              <a:rPr lang="nl-NL" sz="1100" dirty="0" err="1"/>
              <a:t>protein</a:t>
            </a:r>
            <a:r>
              <a:rPr lang="nl-NL" sz="1100" dirty="0"/>
              <a:t> </a:t>
            </a:r>
            <a:r>
              <a:rPr lang="nl-NL" sz="1100" dirty="0" err="1"/>
              <a:t>supplementation</a:t>
            </a:r>
            <a:r>
              <a:rPr lang="nl-NL" sz="1100" dirty="0"/>
              <a:t> (2 doses of 15,5 g/Day at </a:t>
            </a:r>
            <a:r>
              <a:rPr lang="nl-NL" sz="1100" dirty="0" err="1"/>
              <a:t>breakfast</a:t>
            </a:r>
            <a:r>
              <a:rPr lang="nl-NL" sz="1100" dirty="0"/>
              <a:t> </a:t>
            </a:r>
            <a:r>
              <a:rPr lang="nl-NL" sz="1100" dirty="0" err="1"/>
              <a:t>and</a:t>
            </a:r>
            <a:r>
              <a:rPr lang="nl-NL" sz="1100" dirty="0"/>
              <a:t> lunch)</a:t>
            </a:r>
          </a:p>
          <a:p>
            <a:pPr lvl="1"/>
            <a:r>
              <a:rPr lang="nl-NL" sz="1400" dirty="0" err="1"/>
              <a:t>Measurements</a:t>
            </a:r>
            <a:r>
              <a:rPr lang="nl-NL" sz="1400" dirty="0"/>
              <a:t>:</a:t>
            </a:r>
          </a:p>
          <a:p>
            <a:pPr lvl="2"/>
            <a:r>
              <a:rPr lang="nl-NL" sz="1000" dirty="0"/>
              <a:t>T = 2 </a:t>
            </a:r>
            <a:r>
              <a:rPr lang="nl-NL" sz="1000" dirty="0" err="1"/>
              <a:t>and</a:t>
            </a:r>
            <a:r>
              <a:rPr lang="nl-NL" sz="1000" dirty="0"/>
              <a:t> 4 </a:t>
            </a:r>
            <a:r>
              <a:rPr lang="nl-NL" sz="1000" dirty="0" err="1"/>
              <a:t>wks</a:t>
            </a:r>
            <a:endParaRPr lang="nl-NL" sz="1000" dirty="0"/>
          </a:p>
          <a:p>
            <a:pPr lvl="2"/>
            <a:r>
              <a:rPr lang="nl-NL" sz="1000" dirty="0" err="1"/>
              <a:t>Isometric</a:t>
            </a:r>
            <a:r>
              <a:rPr lang="nl-NL" sz="1000" dirty="0"/>
              <a:t> quadriceps </a:t>
            </a:r>
            <a:r>
              <a:rPr lang="nl-NL" sz="1000" dirty="0" err="1"/>
              <a:t>maximal</a:t>
            </a:r>
            <a:r>
              <a:rPr lang="nl-NL" sz="1000" dirty="0"/>
              <a:t> </a:t>
            </a:r>
            <a:r>
              <a:rPr lang="nl-NL" sz="1000" dirty="0" err="1"/>
              <a:t>voluntary</a:t>
            </a:r>
            <a:r>
              <a:rPr lang="nl-NL" sz="1000" dirty="0"/>
              <a:t> </a:t>
            </a:r>
            <a:r>
              <a:rPr lang="nl-NL" sz="1000" dirty="0" err="1"/>
              <a:t>contraction</a:t>
            </a:r>
            <a:r>
              <a:rPr lang="nl-NL" sz="1000" dirty="0"/>
              <a:t> (</a:t>
            </a:r>
            <a:r>
              <a:rPr lang="nl-NL" sz="1000" dirty="0" err="1"/>
              <a:t>Biodex</a:t>
            </a:r>
            <a:r>
              <a:rPr lang="nl-NL" sz="1000" dirty="0"/>
              <a:t>)</a:t>
            </a:r>
          </a:p>
          <a:p>
            <a:pPr lvl="2"/>
            <a:r>
              <a:rPr lang="nl-NL" sz="1000" dirty="0"/>
              <a:t>Quadriceps cross-</a:t>
            </a:r>
            <a:r>
              <a:rPr lang="nl-NL" sz="1000" dirty="0" err="1"/>
              <a:t>secional</a:t>
            </a:r>
            <a:r>
              <a:rPr lang="nl-NL" sz="1000" dirty="0"/>
              <a:t> area (MRI)</a:t>
            </a:r>
          </a:p>
          <a:p>
            <a:pPr lvl="2"/>
            <a:r>
              <a:rPr lang="nl-NL" sz="1000" dirty="0"/>
              <a:t>Handgrip </a:t>
            </a:r>
            <a:r>
              <a:rPr lang="nl-NL" sz="1000" dirty="0" err="1"/>
              <a:t>strength</a:t>
            </a:r>
            <a:endParaRPr lang="nl-NL" sz="1000" dirty="0"/>
          </a:p>
          <a:p>
            <a:pPr lvl="2"/>
            <a:r>
              <a:rPr lang="nl-NL" sz="1000" dirty="0"/>
              <a:t>Chair </a:t>
            </a:r>
            <a:r>
              <a:rPr lang="nl-NL" sz="1000" dirty="0" err="1"/>
              <a:t>rise</a:t>
            </a:r>
            <a:r>
              <a:rPr lang="nl-NL" sz="1000" dirty="0"/>
              <a:t> time</a:t>
            </a:r>
          </a:p>
          <a:p>
            <a:pPr lvl="2"/>
            <a:r>
              <a:rPr lang="nl-NL" sz="1000" dirty="0"/>
              <a:t>VO2 max</a:t>
            </a:r>
          </a:p>
          <a:p>
            <a:pPr lvl="1"/>
            <a:endParaRPr lang="nl-NL" sz="1400" dirty="0"/>
          </a:p>
          <a:p>
            <a:endParaRPr lang="nl-NL" sz="2000" dirty="0"/>
          </a:p>
        </p:txBody>
      </p:sp>
      <p:sp>
        <p:nvSpPr>
          <p:cNvPr id="4" name="Tekstvak 3">
            <a:extLst>
              <a:ext uri="{FF2B5EF4-FFF2-40B4-BE49-F238E27FC236}">
                <a16:creationId xmlns:a16="http://schemas.microsoft.com/office/drawing/2014/main" id="{16D23E16-B340-DC44-BF75-998BB8FD71E0}"/>
              </a:ext>
            </a:extLst>
          </p:cNvPr>
          <p:cNvSpPr txBox="1"/>
          <p:nvPr/>
        </p:nvSpPr>
        <p:spPr>
          <a:xfrm>
            <a:off x="5868144" y="4621144"/>
            <a:ext cx="3096344" cy="369332"/>
          </a:xfrm>
          <a:prstGeom prst="rect">
            <a:avLst/>
          </a:prstGeom>
          <a:noFill/>
        </p:spPr>
        <p:txBody>
          <a:bodyPr wrap="square" rtlCol="0">
            <a:spAutoFit/>
          </a:bodyPr>
          <a:lstStyle/>
          <a:p>
            <a:r>
              <a:rPr lang="nl-NL" sz="900" dirty="0" err="1"/>
              <a:t>Grootwagers</a:t>
            </a:r>
            <a:r>
              <a:rPr lang="nl-NL" sz="900" dirty="0"/>
              <a:t> P, de Regt M, et al. </a:t>
            </a:r>
            <a:r>
              <a:rPr lang="nl-NL" sz="900" dirty="0" err="1"/>
              <a:t>Expermental</a:t>
            </a:r>
            <a:r>
              <a:rPr lang="nl-NL" sz="900" dirty="0"/>
              <a:t> </a:t>
            </a:r>
            <a:r>
              <a:rPr lang="nl-NL" sz="900" dirty="0" err="1"/>
              <a:t>gerontolgy</a:t>
            </a:r>
            <a:r>
              <a:rPr lang="nl-NL" sz="900" dirty="0"/>
              <a:t> 2020;141:1-8.</a:t>
            </a:r>
          </a:p>
        </p:txBody>
      </p:sp>
    </p:spTree>
    <p:extLst>
      <p:ext uri="{BB962C8B-B14F-4D97-AF65-F5344CB8AC3E}">
        <p14:creationId xmlns:p14="http://schemas.microsoft.com/office/powerpoint/2010/main" val="531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71026-DFE8-5347-A784-0FCAD7B59451}"/>
              </a:ext>
            </a:extLst>
          </p:cNvPr>
          <p:cNvSpPr>
            <a:spLocks noGrp="1"/>
          </p:cNvSpPr>
          <p:nvPr>
            <p:ph type="title"/>
          </p:nvPr>
        </p:nvSpPr>
        <p:spPr>
          <a:xfrm>
            <a:off x="1043608" y="123478"/>
            <a:ext cx="5867400" cy="857250"/>
          </a:xfrm>
        </p:spPr>
        <p:txBody>
          <a:bodyPr/>
          <a:lstStyle/>
          <a:p>
            <a:r>
              <a:rPr lang="nl-NL" sz="2400" b="0" dirty="0" err="1">
                <a:solidFill>
                  <a:srgbClr val="002060"/>
                </a:solidFill>
              </a:rPr>
              <a:t>Prehabilitation</a:t>
            </a:r>
            <a:r>
              <a:rPr lang="nl-NL" sz="2400" b="0" dirty="0">
                <a:solidFill>
                  <a:srgbClr val="002060"/>
                </a:solidFill>
              </a:rPr>
              <a:t> </a:t>
            </a:r>
            <a:r>
              <a:rPr lang="nl-NL" sz="2400" b="0" dirty="0" err="1">
                <a:solidFill>
                  <a:srgbClr val="002060"/>
                </a:solidFill>
              </a:rPr>
              <a:t>before</a:t>
            </a:r>
            <a:r>
              <a:rPr lang="nl-NL" sz="2400" b="0" dirty="0">
                <a:solidFill>
                  <a:srgbClr val="002060"/>
                </a:solidFill>
              </a:rPr>
              <a:t> OK</a:t>
            </a:r>
            <a:br>
              <a:rPr lang="nl-NL" sz="2400" b="0" dirty="0">
                <a:solidFill>
                  <a:srgbClr val="002060"/>
                </a:solidFill>
              </a:rPr>
            </a:br>
            <a:r>
              <a:rPr lang="nl-NL" sz="1600" b="0" dirty="0" err="1">
                <a:solidFill>
                  <a:srgbClr val="002060"/>
                </a:solidFill>
              </a:rPr>
              <a:t>Results</a:t>
            </a:r>
            <a:endParaRPr lang="nl-NL" sz="2400" dirty="0">
              <a:solidFill>
                <a:srgbClr val="002060"/>
              </a:solidFill>
            </a:endParaRPr>
          </a:p>
        </p:txBody>
      </p:sp>
      <p:sp>
        <p:nvSpPr>
          <p:cNvPr id="3" name="Tijdelijke aanduiding voor inhoud 2">
            <a:extLst>
              <a:ext uri="{FF2B5EF4-FFF2-40B4-BE49-F238E27FC236}">
                <a16:creationId xmlns:a16="http://schemas.microsoft.com/office/drawing/2014/main" id="{E03E8CEE-3D43-E64C-947B-162454E2F534}"/>
              </a:ext>
            </a:extLst>
          </p:cNvPr>
          <p:cNvSpPr>
            <a:spLocks noGrp="1"/>
          </p:cNvSpPr>
          <p:nvPr>
            <p:ph idx="1"/>
          </p:nvPr>
        </p:nvSpPr>
        <p:spPr>
          <a:xfrm>
            <a:off x="952500" y="1347614"/>
            <a:ext cx="7239000" cy="3086100"/>
          </a:xfrm>
        </p:spPr>
        <p:txBody>
          <a:bodyPr/>
          <a:lstStyle/>
          <a:p>
            <a:r>
              <a:rPr lang="nl-NL" sz="1600" dirty="0"/>
              <a:t>High compliance (&gt; 97%)</a:t>
            </a:r>
          </a:p>
        </p:txBody>
      </p:sp>
      <p:pic>
        <p:nvPicPr>
          <p:cNvPr id="5" name="Afbeelding 4" descr="Afbeelding met tafel&#10;&#10;Automatisch gegenereerde beschrijving">
            <a:extLst>
              <a:ext uri="{FF2B5EF4-FFF2-40B4-BE49-F238E27FC236}">
                <a16:creationId xmlns:a16="http://schemas.microsoft.com/office/drawing/2014/main" id="{830127DC-0038-5D4E-A9E4-A8ADF4578874}"/>
              </a:ext>
            </a:extLst>
          </p:cNvPr>
          <p:cNvPicPr>
            <a:picLocks noChangeAspect="1"/>
          </p:cNvPicPr>
          <p:nvPr/>
        </p:nvPicPr>
        <p:blipFill>
          <a:blip r:embed="rId2"/>
          <a:stretch>
            <a:fillRect/>
          </a:stretch>
        </p:blipFill>
        <p:spPr>
          <a:xfrm>
            <a:off x="611560" y="1707654"/>
            <a:ext cx="8362991" cy="3219928"/>
          </a:xfrm>
          <a:prstGeom prst="rect">
            <a:avLst/>
          </a:prstGeom>
        </p:spPr>
      </p:pic>
    </p:spTree>
    <p:extLst>
      <p:ext uri="{BB962C8B-B14F-4D97-AF65-F5344CB8AC3E}">
        <p14:creationId xmlns:p14="http://schemas.microsoft.com/office/powerpoint/2010/main" val="185465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00113" y="195263"/>
            <a:ext cx="6115050" cy="857250"/>
          </a:xfrm>
        </p:spPr>
        <p:txBody>
          <a:bodyPr/>
          <a:lstStyle/>
          <a:p>
            <a:pPr eaLnBrk="1" hangingPunct="1">
              <a:defRPr/>
            </a:pPr>
            <a:r>
              <a:rPr lang="nl-NL" sz="3200" b="0" dirty="0">
                <a:cs typeface="+mj-cs"/>
              </a:rPr>
              <a:t>Samenvatting</a:t>
            </a:r>
          </a:p>
        </p:txBody>
      </p:sp>
      <p:sp>
        <p:nvSpPr>
          <p:cNvPr id="31747" name="Rectangle 3"/>
          <p:cNvSpPr>
            <a:spLocks noGrp="1" noChangeArrowheads="1"/>
          </p:cNvSpPr>
          <p:nvPr>
            <p:ph type="body" idx="1"/>
          </p:nvPr>
        </p:nvSpPr>
        <p:spPr>
          <a:xfrm>
            <a:off x="952500" y="1491630"/>
            <a:ext cx="7239000" cy="1951038"/>
          </a:xfrm>
        </p:spPr>
        <p:txBody>
          <a:bodyPr/>
          <a:lstStyle/>
          <a:p>
            <a:pPr eaLnBrk="1" hangingPunct="1">
              <a:defRPr/>
            </a:pPr>
            <a:r>
              <a:rPr lang="nl-NL" sz="1800" dirty="0">
                <a:cs typeface="+mn-cs"/>
              </a:rPr>
              <a:t>Ondervoeding bij operaties vaker dan je denkt!</a:t>
            </a:r>
          </a:p>
          <a:p>
            <a:pPr eaLnBrk="1" hangingPunct="1">
              <a:defRPr/>
            </a:pPr>
            <a:r>
              <a:rPr lang="nl-NL" sz="1800" dirty="0">
                <a:cs typeface="+mn-cs"/>
              </a:rPr>
              <a:t>Belang van </a:t>
            </a:r>
            <a:r>
              <a:rPr lang="nl-NL" sz="1800" dirty="0" err="1">
                <a:cs typeface="+mn-cs"/>
              </a:rPr>
              <a:t>kataboliteit</a:t>
            </a:r>
            <a:r>
              <a:rPr lang="nl-NL" sz="1800" dirty="0">
                <a:cs typeface="+mn-cs"/>
              </a:rPr>
              <a:t> en voeding in de </a:t>
            </a:r>
            <a:r>
              <a:rPr lang="nl-NL" sz="1800" dirty="0" err="1">
                <a:cs typeface="+mn-cs"/>
              </a:rPr>
              <a:t>pre-operatieve</a:t>
            </a:r>
            <a:r>
              <a:rPr lang="nl-NL" sz="1800" dirty="0">
                <a:cs typeface="+mn-cs"/>
              </a:rPr>
              <a:t> fase</a:t>
            </a:r>
          </a:p>
          <a:p>
            <a:pPr eaLnBrk="1" hangingPunct="1">
              <a:defRPr/>
            </a:pPr>
            <a:r>
              <a:rPr lang="nl-NL" sz="1800" dirty="0"/>
              <a:t>Fysiologie en pathofysiologie van ondervoeding bij ziekte.</a:t>
            </a:r>
          </a:p>
          <a:p>
            <a:pPr eaLnBrk="1" hangingPunct="1">
              <a:defRPr/>
            </a:pPr>
            <a:r>
              <a:rPr lang="nl-NL" sz="1800" dirty="0">
                <a:cs typeface="+mn-cs"/>
              </a:rPr>
              <a:t>Mogelijke oplossing</a:t>
            </a:r>
          </a:p>
          <a:p>
            <a:pPr lvl="1" eaLnBrk="1" hangingPunct="1">
              <a:defRPr/>
            </a:pPr>
            <a:r>
              <a:rPr lang="nl-NL" sz="1800" dirty="0"/>
              <a:t>Screening</a:t>
            </a:r>
          </a:p>
          <a:p>
            <a:pPr lvl="1" eaLnBrk="1" hangingPunct="1">
              <a:defRPr/>
            </a:pPr>
            <a:r>
              <a:rPr lang="nl-NL" sz="1800" dirty="0"/>
              <a:t>Pre-habilitatie voor operatie</a:t>
            </a:r>
          </a:p>
          <a:p>
            <a:pPr lvl="2" eaLnBrk="1" hangingPunct="1">
              <a:defRPr/>
            </a:pPr>
            <a:r>
              <a:rPr lang="nl-NL" sz="1400" dirty="0"/>
              <a:t>&lt; 24 uur voor operatie</a:t>
            </a:r>
          </a:p>
          <a:p>
            <a:pPr lvl="2" eaLnBrk="1" hangingPunct="1">
              <a:defRPr/>
            </a:pPr>
            <a:r>
              <a:rPr lang="nl-NL" sz="1400" dirty="0"/>
              <a:t>&gt; 24 uur voor operatie</a:t>
            </a:r>
          </a:p>
          <a:p>
            <a:pPr lvl="1" eaLnBrk="1" hangingPunct="1">
              <a:defRPr/>
            </a:pPr>
            <a:r>
              <a:rPr lang="nl-NL" sz="1800" dirty="0"/>
              <a:t>Multidisciplinair (samen sterk!)</a:t>
            </a:r>
          </a:p>
        </p:txBody>
      </p:sp>
      <p:pic>
        <p:nvPicPr>
          <p:cNvPr id="24579" name="Picture 4" descr="granny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96" y="2643192"/>
            <a:ext cx="2276475" cy="211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DEB2A2-EE02-B44F-B59A-602C4E5137AD}"/>
              </a:ext>
            </a:extLst>
          </p:cNvPr>
          <p:cNvSpPr>
            <a:spLocks noGrp="1"/>
          </p:cNvSpPr>
          <p:nvPr>
            <p:ph type="title"/>
          </p:nvPr>
        </p:nvSpPr>
        <p:spPr>
          <a:xfrm>
            <a:off x="971600" y="267494"/>
            <a:ext cx="5867400" cy="857250"/>
          </a:xfrm>
        </p:spPr>
        <p:txBody>
          <a:bodyPr/>
          <a:lstStyle/>
          <a:p>
            <a:r>
              <a:rPr lang="nl-NL" sz="2800" b="0" dirty="0" err="1">
                <a:solidFill>
                  <a:srgbClr val="002060"/>
                </a:solidFill>
              </a:rPr>
              <a:t>Prehabilitation</a:t>
            </a:r>
            <a:r>
              <a:rPr lang="nl-NL" sz="2800" b="0" dirty="0">
                <a:solidFill>
                  <a:srgbClr val="002060"/>
                </a:solidFill>
              </a:rPr>
              <a:t> </a:t>
            </a:r>
            <a:r>
              <a:rPr lang="nl-NL" sz="2800" b="0" dirty="0" err="1">
                <a:solidFill>
                  <a:srgbClr val="002060"/>
                </a:solidFill>
              </a:rPr>
              <a:t>before</a:t>
            </a:r>
            <a:r>
              <a:rPr lang="nl-NL" sz="2800" b="0" dirty="0">
                <a:solidFill>
                  <a:srgbClr val="002060"/>
                </a:solidFill>
              </a:rPr>
              <a:t> OK</a:t>
            </a:r>
            <a:br>
              <a:rPr lang="nl-NL" b="0" dirty="0">
                <a:solidFill>
                  <a:srgbClr val="002060"/>
                </a:solidFill>
              </a:rPr>
            </a:br>
            <a:r>
              <a:rPr lang="nl-NL" sz="2400" b="0" dirty="0" err="1">
                <a:solidFill>
                  <a:srgbClr val="002060"/>
                </a:solidFill>
              </a:rPr>
              <a:t>Results</a:t>
            </a:r>
            <a:endParaRPr lang="nl-NL" dirty="0">
              <a:solidFill>
                <a:srgbClr val="002060"/>
              </a:solidFill>
            </a:endParaRPr>
          </a:p>
        </p:txBody>
      </p:sp>
      <p:sp>
        <p:nvSpPr>
          <p:cNvPr id="7" name="Tijdelijke aanduiding voor inhoud 6">
            <a:extLst>
              <a:ext uri="{FF2B5EF4-FFF2-40B4-BE49-F238E27FC236}">
                <a16:creationId xmlns:a16="http://schemas.microsoft.com/office/drawing/2014/main" id="{B33F7CF9-C7FE-354C-A08A-FBB85C321F41}"/>
              </a:ext>
            </a:extLst>
          </p:cNvPr>
          <p:cNvSpPr>
            <a:spLocks noGrp="1"/>
          </p:cNvSpPr>
          <p:nvPr>
            <p:ph idx="1"/>
          </p:nvPr>
        </p:nvSpPr>
        <p:spPr>
          <a:xfrm>
            <a:off x="1115616" y="3579862"/>
            <a:ext cx="7239000" cy="3086100"/>
          </a:xfrm>
        </p:spPr>
        <p:txBody>
          <a:bodyPr/>
          <a:lstStyle/>
          <a:p>
            <a:r>
              <a:rPr lang="nl-NL" sz="2000" dirty="0" err="1"/>
              <a:t>Discussion</a:t>
            </a:r>
            <a:r>
              <a:rPr lang="nl-NL" sz="2000" dirty="0"/>
              <a:t>:</a:t>
            </a:r>
          </a:p>
          <a:p>
            <a:pPr lvl="1"/>
            <a:r>
              <a:rPr lang="nl-NL" sz="1200" dirty="0" err="1"/>
              <a:t>Operation</a:t>
            </a:r>
            <a:r>
              <a:rPr lang="nl-NL" sz="1200" dirty="0"/>
              <a:t> interval (2 </a:t>
            </a:r>
            <a:r>
              <a:rPr lang="nl-NL" sz="1200" dirty="0" err="1"/>
              <a:t>vs</a:t>
            </a:r>
            <a:r>
              <a:rPr lang="nl-NL" sz="1200" dirty="0"/>
              <a:t> 4 weeks)</a:t>
            </a:r>
          </a:p>
          <a:p>
            <a:pPr lvl="1"/>
            <a:r>
              <a:rPr lang="nl-NL" sz="1200" dirty="0" err="1"/>
              <a:t>Postpone</a:t>
            </a:r>
            <a:r>
              <a:rPr lang="nl-NL" sz="1200" dirty="0"/>
              <a:t> </a:t>
            </a:r>
            <a:r>
              <a:rPr lang="nl-NL" sz="1200" dirty="0" err="1"/>
              <a:t>operation</a:t>
            </a:r>
            <a:r>
              <a:rPr lang="nl-NL" sz="1200" dirty="0"/>
              <a:t>?</a:t>
            </a:r>
          </a:p>
          <a:p>
            <a:pPr lvl="1"/>
            <a:r>
              <a:rPr lang="nl-NL" sz="1200" dirty="0" err="1"/>
              <a:t>Healthy</a:t>
            </a:r>
            <a:r>
              <a:rPr lang="nl-NL" sz="1200" dirty="0"/>
              <a:t> </a:t>
            </a:r>
            <a:r>
              <a:rPr lang="nl-NL" sz="1200" dirty="0" err="1"/>
              <a:t>vs</a:t>
            </a:r>
            <a:r>
              <a:rPr lang="nl-NL" sz="1200" dirty="0"/>
              <a:t> </a:t>
            </a:r>
            <a:r>
              <a:rPr lang="nl-NL" sz="1200" dirty="0" err="1"/>
              <a:t>patients</a:t>
            </a:r>
            <a:endParaRPr lang="nl-NL" sz="1200" dirty="0"/>
          </a:p>
          <a:p>
            <a:pPr lvl="1"/>
            <a:r>
              <a:rPr lang="nl-NL" sz="1200" dirty="0"/>
              <a:t>Effect on </a:t>
            </a:r>
            <a:r>
              <a:rPr lang="nl-NL" sz="1200" dirty="0" err="1"/>
              <a:t>postoperative</a:t>
            </a:r>
            <a:r>
              <a:rPr lang="nl-NL" sz="1200" dirty="0"/>
              <a:t> </a:t>
            </a:r>
            <a:r>
              <a:rPr lang="nl-NL" sz="1200" dirty="0" err="1"/>
              <a:t>complications</a:t>
            </a:r>
            <a:r>
              <a:rPr lang="nl-NL" sz="1200" dirty="0"/>
              <a:t> </a:t>
            </a:r>
            <a:r>
              <a:rPr lang="nl-NL" sz="1200" dirty="0" err="1"/>
              <a:t>and</a:t>
            </a:r>
            <a:r>
              <a:rPr lang="nl-NL" sz="1200" dirty="0"/>
              <a:t> </a:t>
            </a:r>
            <a:r>
              <a:rPr lang="nl-NL" sz="1200" dirty="0" err="1"/>
              <a:t>hospital</a:t>
            </a:r>
            <a:r>
              <a:rPr lang="nl-NL" sz="1200" dirty="0"/>
              <a:t> </a:t>
            </a:r>
            <a:r>
              <a:rPr lang="nl-NL" sz="1200" dirty="0" err="1"/>
              <a:t>stay</a:t>
            </a:r>
            <a:r>
              <a:rPr lang="nl-NL" sz="1200" dirty="0"/>
              <a:t>?</a:t>
            </a:r>
          </a:p>
          <a:p>
            <a:pPr lvl="1"/>
            <a:endParaRPr lang="nl-NL" sz="1000" dirty="0"/>
          </a:p>
        </p:txBody>
      </p:sp>
      <p:pic>
        <p:nvPicPr>
          <p:cNvPr id="6" name="Afbeelding 5" descr="Afbeelding met tekst&#10;&#10;Automatisch gegenereerde beschrijving">
            <a:extLst>
              <a:ext uri="{FF2B5EF4-FFF2-40B4-BE49-F238E27FC236}">
                <a16:creationId xmlns:a16="http://schemas.microsoft.com/office/drawing/2014/main" id="{3BF14507-06E9-2E47-AB86-6413ACFA17AF}"/>
              </a:ext>
            </a:extLst>
          </p:cNvPr>
          <p:cNvPicPr>
            <a:picLocks noChangeAspect="1"/>
          </p:cNvPicPr>
          <p:nvPr/>
        </p:nvPicPr>
        <p:blipFill>
          <a:blip r:embed="rId2"/>
          <a:stretch>
            <a:fillRect/>
          </a:stretch>
        </p:blipFill>
        <p:spPr>
          <a:xfrm>
            <a:off x="1403648" y="1419622"/>
            <a:ext cx="5580088" cy="1948329"/>
          </a:xfrm>
          <a:prstGeom prst="rect">
            <a:avLst/>
          </a:prstGeom>
        </p:spPr>
      </p:pic>
    </p:spTree>
    <p:extLst>
      <p:ext uri="{BB962C8B-B14F-4D97-AF65-F5344CB8AC3E}">
        <p14:creationId xmlns:p14="http://schemas.microsoft.com/office/powerpoint/2010/main" val="3041952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8E2A9-C616-DC47-A7EE-8F193B258D89}"/>
              </a:ext>
            </a:extLst>
          </p:cNvPr>
          <p:cNvSpPr>
            <a:spLocks noGrp="1"/>
          </p:cNvSpPr>
          <p:nvPr>
            <p:ph type="title"/>
          </p:nvPr>
        </p:nvSpPr>
        <p:spPr>
          <a:xfrm>
            <a:off x="827584" y="267494"/>
            <a:ext cx="6336704" cy="857250"/>
          </a:xfrm>
        </p:spPr>
        <p:txBody>
          <a:bodyPr/>
          <a:lstStyle/>
          <a:p>
            <a:r>
              <a:rPr lang="nl-NL" sz="2400" b="0" dirty="0"/>
              <a:t>ERAS (Enhanced Recovery </a:t>
            </a:r>
            <a:r>
              <a:rPr lang="nl-NL" sz="2400" b="0" dirty="0" err="1"/>
              <a:t>After</a:t>
            </a:r>
            <a:r>
              <a:rPr lang="nl-NL" sz="2400" b="0" dirty="0"/>
              <a:t> </a:t>
            </a:r>
            <a:r>
              <a:rPr lang="nl-NL" sz="2400" b="0" dirty="0" err="1"/>
              <a:t>Surgery</a:t>
            </a:r>
            <a:r>
              <a:rPr lang="nl-NL" sz="2400" b="0" dirty="0"/>
              <a:t>) </a:t>
            </a:r>
            <a:br>
              <a:rPr lang="nl-NL" sz="2400" b="0" dirty="0"/>
            </a:br>
            <a:r>
              <a:rPr lang="nl-NL" sz="1600" b="0" dirty="0"/>
              <a:t>protocol</a:t>
            </a:r>
          </a:p>
        </p:txBody>
      </p:sp>
      <p:graphicFrame>
        <p:nvGraphicFramePr>
          <p:cNvPr id="4" name="Tijdelijke aanduiding voor inhoud 3">
            <a:extLst>
              <a:ext uri="{FF2B5EF4-FFF2-40B4-BE49-F238E27FC236}">
                <a16:creationId xmlns:a16="http://schemas.microsoft.com/office/drawing/2014/main" id="{BC3723E6-1B9C-584A-B49E-E0A6CE2C9C7B}"/>
              </a:ext>
            </a:extLst>
          </p:cNvPr>
          <p:cNvGraphicFramePr>
            <a:graphicFrameLocks noGrp="1"/>
          </p:cNvGraphicFramePr>
          <p:nvPr>
            <p:ph idx="1"/>
            <p:extLst>
              <p:ext uri="{D42A27DB-BD31-4B8C-83A1-F6EECF244321}">
                <p14:modId xmlns:p14="http://schemas.microsoft.com/office/powerpoint/2010/main" val="4089963318"/>
              </p:ext>
            </p:extLst>
          </p:nvPr>
        </p:nvGraphicFramePr>
        <p:xfrm>
          <a:off x="1043608" y="1491630"/>
          <a:ext cx="6209109" cy="2575560"/>
        </p:xfrm>
        <a:graphic>
          <a:graphicData uri="http://schemas.openxmlformats.org/drawingml/2006/table">
            <a:tbl>
              <a:tblPr/>
              <a:tblGrid>
                <a:gridCol w="6209109">
                  <a:extLst>
                    <a:ext uri="{9D8B030D-6E8A-4147-A177-3AD203B41FA5}">
                      <a16:colId xmlns:a16="http://schemas.microsoft.com/office/drawing/2014/main" val="2228172493"/>
                    </a:ext>
                  </a:extLst>
                </a:gridCol>
              </a:tblGrid>
              <a:tr h="1817815">
                <a:tc>
                  <a:txBody>
                    <a:bodyPr/>
                    <a:lstStyle/>
                    <a:p>
                      <a:pPr fontAlgn="t"/>
                      <a:r>
                        <a:rPr lang="nl-NL" sz="1300" dirty="0">
                          <a:effectLst/>
                        </a:rPr>
                        <a:t>Perioperatieve zorg voor alle patiënten, ongeacht leeftijd. </a:t>
                      </a:r>
                    </a:p>
                    <a:p>
                      <a:pPr fontAlgn="t"/>
                      <a:r>
                        <a:rPr lang="nl-NL" sz="1300" dirty="0">
                          <a:effectLst/>
                        </a:rPr>
                        <a:t>Dit zou minimaal moeten omvatten:</a:t>
                      </a:r>
                    </a:p>
                    <a:p>
                      <a:pPr marL="285750" indent="-285750" fontAlgn="t">
                        <a:buFont typeface="Arial" panose="020B0604020202020204" pitchFamily="34" charset="0"/>
                        <a:buChar char="•"/>
                      </a:pPr>
                      <a:r>
                        <a:rPr lang="nl-NL" sz="1300" dirty="0">
                          <a:effectLst/>
                        </a:rPr>
                        <a:t>Vroeg mobiliseren.</a:t>
                      </a:r>
                    </a:p>
                    <a:p>
                      <a:pPr marL="285750" indent="-285750" fontAlgn="t">
                        <a:buFont typeface="Arial" panose="020B0604020202020204" pitchFamily="34" charset="0"/>
                        <a:buChar char="•"/>
                      </a:pPr>
                      <a:r>
                        <a:rPr lang="nl-NL" sz="1300" dirty="0">
                          <a:effectLst/>
                        </a:rPr>
                        <a:t>Vroeg starten met orale vocht- en voedingsintake.</a:t>
                      </a:r>
                    </a:p>
                    <a:p>
                      <a:pPr marL="285750" indent="-285750" fontAlgn="t">
                        <a:buFont typeface="Arial" panose="020B0604020202020204" pitchFamily="34" charset="0"/>
                        <a:buChar char="•"/>
                      </a:pPr>
                      <a:r>
                        <a:rPr lang="nl-NL" sz="1300" dirty="0">
                          <a:effectLst/>
                        </a:rPr>
                        <a:t>Niet routinematig gebruik van maagsonde en chirurgische drains, en zo spoedig mogelijk verwijderen van urinekatheter.</a:t>
                      </a:r>
                    </a:p>
                    <a:p>
                      <a:pPr marL="285750" indent="-285750" fontAlgn="t">
                        <a:buFont typeface="Arial" panose="020B0604020202020204" pitchFamily="34" charset="0"/>
                        <a:buChar char="•"/>
                      </a:pPr>
                      <a:r>
                        <a:rPr lang="nl-NL" sz="1300" dirty="0">
                          <a:effectLst/>
                        </a:rPr>
                        <a:t>Streven naar </a:t>
                      </a:r>
                      <a:r>
                        <a:rPr lang="nl-NL" sz="1300" dirty="0" err="1">
                          <a:effectLst/>
                        </a:rPr>
                        <a:t>euvolemie</a:t>
                      </a:r>
                      <a:r>
                        <a:rPr lang="nl-NL" sz="1300" dirty="0">
                          <a:effectLst/>
                        </a:rPr>
                        <a:t> en </a:t>
                      </a:r>
                      <a:r>
                        <a:rPr lang="nl-NL" sz="1300" dirty="0" err="1">
                          <a:effectLst/>
                        </a:rPr>
                        <a:t>normothermie</a:t>
                      </a:r>
                      <a:r>
                        <a:rPr lang="nl-NL" sz="1300" dirty="0">
                          <a:effectLst/>
                        </a:rPr>
                        <a:t>.</a:t>
                      </a:r>
                    </a:p>
                    <a:p>
                      <a:pPr marL="285750" indent="-285750" fontAlgn="t">
                        <a:buFont typeface="Arial" panose="020B0604020202020204" pitchFamily="34" charset="0"/>
                        <a:buChar char="•"/>
                      </a:pPr>
                      <a:r>
                        <a:rPr lang="nl-NL" sz="1300" dirty="0">
                          <a:effectLst/>
                        </a:rPr>
                        <a:t>Multimodale pijnbestrijding, alleen epidurale anesthesie bij laparotomie.</a:t>
                      </a:r>
                    </a:p>
                    <a:p>
                      <a:pPr marL="285750" indent="-285750" fontAlgn="t">
                        <a:buFont typeface="Arial" panose="020B0604020202020204" pitchFamily="34" charset="0"/>
                        <a:buChar char="•"/>
                      </a:pPr>
                      <a:r>
                        <a:rPr lang="nl-NL" sz="1300" dirty="0">
                          <a:effectLst/>
                        </a:rPr>
                        <a:t>Multimodale profylaxe van misselijkheid en braken.</a:t>
                      </a:r>
                    </a:p>
                    <a:p>
                      <a:pPr marL="285750" indent="-285750" fontAlgn="t">
                        <a:buFont typeface="Arial" panose="020B0604020202020204" pitchFamily="34" charset="0"/>
                        <a:buChar char="•"/>
                      </a:pPr>
                      <a:r>
                        <a:rPr lang="nl-NL" sz="1300" dirty="0">
                          <a:effectLst/>
                        </a:rPr>
                        <a:t>Vermijden van routinematige sedatieve premedicatie.</a:t>
                      </a:r>
                    </a:p>
                    <a:p>
                      <a:pPr marL="285750" indent="-285750" fontAlgn="t">
                        <a:buFont typeface="Arial" panose="020B0604020202020204" pitchFamily="34" charset="0"/>
                        <a:buChar char="•"/>
                      </a:pPr>
                      <a:r>
                        <a:rPr lang="nl-NL" sz="1300" dirty="0">
                          <a:effectLst/>
                        </a:rPr>
                        <a:t>Intraveneuze antibioticaprofylaxe.</a:t>
                      </a:r>
                    </a:p>
                    <a:p>
                      <a:pPr marL="285750" indent="-285750" fontAlgn="t">
                        <a:buFont typeface="Arial" panose="020B0604020202020204" pitchFamily="34" charset="0"/>
                        <a:buChar char="•"/>
                      </a:pPr>
                      <a:r>
                        <a:rPr lang="nl-NL" sz="1300" dirty="0">
                          <a:effectLst/>
                        </a:rPr>
                        <a:t>Voorkeur chirurgische toegang via minimale invasieve benadering.</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928232668"/>
                  </a:ext>
                </a:extLst>
              </a:tr>
              <a:tr h="0">
                <a:tc>
                  <a:txBody>
                    <a:bodyPr/>
                    <a:lstStyle/>
                    <a:p>
                      <a:pPr fontAlgn="t">
                        <a:buFont typeface="Arial" panose="020B0604020202020204" pitchFamily="34" charset="0"/>
                        <a:buChar char="•"/>
                      </a:pPr>
                      <a:endParaRPr lang="nl-NL" sz="1300" dirty="0">
                        <a:effectLst/>
                      </a:endParaRP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865749922"/>
                  </a:ext>
                </a:extLst>
              </a:tr>
            </a:tbl>
          </a:graphicData>
        </a:graphic>
      </p:graphicFrame>
      <p:sp>
        <p:nvSpPr>
          <p:cNvPr id="6" name="Rectangle 1">
            <a:extLst>
              <a:ext uri="{FF2B5EF4-FFF2-40B4-BE49-F238E27FC236}">
                <a16:creationId xmlns:a16="http://schemas.microsoft.com/office/drawing/2014/main" id="{62189D10-D36E-894F-950E-25B9424C5892}"/>
              </a:ext>
            </a:extLst>
          </p:cNvPr>
          <p:cNvSpPr>
            <a:spLocks noChangeArrowheads="1"/>
          </p:cNvSpPr>
          <p:nvPr/>
        </p:nvSpPr>
        <p:spPr bwMode="auto">
          <a:xfrm>
            <a:off x="6288360" y="-3543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00354E"/>
                </a:solidFill>
                <a:effectLst/>
                <a:latin typeface="Arial" panose="020B0604020202020204" pitchFamily="34" charset="0"/>
                <a:ea typeface="Avenir" panose="02000503020000020003" pitchFamily="2"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45059" name="Picture 3" descr="Enhanced Recovery After Surgery : Olle Ljungqvist : 9783030334420">
            <a:extLst>
              <a:ext uri="{FF2B5EF4-FFF2-40B4-BE49-F238E27FC236}">
                <a16:creationId xmlns:a16="http://schemas.microsoft.com/office/drawing/2014/main" id="{7A19EF17-D6CA-6C45-9677-34FCDA671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652" y="1635646"/>
            <a:ext cx="1616051" cy="218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883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97920"/>
            <a:ext cx="7467600" cy="514350"/>
          </a:xfrm>
        </p:spPr>
        <p:txBody>
          <a:bodyPr>
            <a:noAutofit/>
          </a:bodyPr>
          <a:lstStyle/>
          <a:p>
            <a:r>
              <a:rPr lang="nl-NL" sz="3200" b="0" dirty="0">
                <a:solidFill>
                  <a:srgbClr val="008000"/>
                </a:solidFill>
                <a:latin typeface="+mn-lt"/>
              </a:rPr>
              <a:t>Effect van goede voeding</a:t>
            </a:r>
            <a:br>
              <a:rPr lang="nl-NL" sz="3200" b="0" dirty="0">
                <a:solidFill>
                  <a:srgbClr val="008000"/>
                </a:solidFill>
                <a:latin typeface="+mn-lt"/>
              </a:rPr>
            </a:br>
            <a:endParaRPr lang="nl-NL" sz="1800" b="0" dirty="0">
              <a:solidFill>
                <a:srgbClr val="008000"/>
              </a:solidFill>
              <a:latin typeface="+mn-lt"/>
            </a:endParaRPr>
          </a:p>
        </p:txBody>
      </p:sp>
      <p:sp>
        <p:nvSpPr>
          <p:cNvPr id="3" name="Content Placeholder 2"/>
          <p:cNvSpPr>
            <a:spLocks noGrp="1"/>
          </p:cNvSpPr>
          <p:nvPr>
            <p:ph idx="1"/>
          </p:nvPr>
        </p:nvSpPr>
        <p:spPr>
          <a:xfrm>
            <a:off x="827584" y="1470027"/>
            <a:ext cx="7467600" cy="3589571"/>
          </a:xfrm>
        </p:spPr>
        <p:txBody>
          <a:bodyPr/>
          <a:lstStyle/>
          <a:p>
            <a:pPr>
              <a:buFont typeface="Wingdings" charset="2"/>
              <a:buChar char="§"/>
            </a:pPr>
            <a:r>
              <a:rPr lang="nl-NL" sz="2400" dirty="0" err="1"/>
              <a:t>Quality</a:t>
            </a:r>
            <a:r>
              <a:rPr lang="nl-NL" sz="2400" dirty="0"/>
              <a:t> of life </a:t>
            </a:r>
            <a:r>
              <a:rPr lang="nl-NL" sz="2400" dirty="0">
                <a:latin typeface="Wingdings"/>
                <a:ea typeface="Wingdings"/>
                <a:cs typeface="Wingdings"/>
                <a:sym typeface="Wingdings"/>
              </a:rPr>
              <a:t></a:t>
            </a:r>
            <a:endParaRPr lang="nl-NL" sz="2400" dirty="0"/>
          </a:p>
          <a:p>
            <a:pPr>
              <a:buFont typeface="Wingdings" charset="2"/>
              <a:buChar char="§"/>
            </a:pPr>
            <a:r>
              <a:rPr lang="nl-NL" sz="2400" dirty="0"/>
              <a:t>Complicaties </a:t>
            </a:r>
            <a:r>
              <a:rPr lang="nl-NL" sz="2400" dirty="0">
                <a:latin typeface="Wingdings"/>
                <a:ea typeface="Wingdings"/>
                <a:cs typeface="Wingdings"/>
                <a:sym typeface="Wingdings"/>
              </a:rPr>
              <a:t></a:t>
            </a:r>
            <a:endParaRPr lang="nl-NL" sz="2400" dirty="0"/>
          </a:p>
          <a:p>
            <a:pPr>
              <a:buFont typeface="Wingdings" charset="2"/>
              <a:buChar char="§"/>
            </a:pPr>
            <a:r>
              <a:rPr lang="nl-NL" sz="2400" dirty="0"/>
              <a:t>Wondherstel </a:t>
            </a:r>
            <a:r>
              <a:rPr lang="nl-NL" sz="2400" dirty="0">
                <a:latin typeface="Wingdings"/>
                <a:ea typeface="Wingdings"/>
                <a:cs typeface="Wingdings"/>
                <a:sym typeface="Wingdings"/>
              </a:rPr>
              <a:t></a:t>
            </a:r>
            <a:endParaRPr lang="nl-NL" sz="2400" dirty="0"/>
          </a:p>
        </p:txBody>
      </p:sp>
      <p:sp>
        <p:nvSpPr>
          <p:cNvPr id="8" name="Rectangle 7"/>
          <p:cNvSpPr/>
          <p:nvPr/>
        </p:nvSpPr>
        <p:spPr>
          <a:xfrm>
            <a:off x="5004048" y="4515966"/>
            <a:ext cx="4457700" cy="415498"/>
          </a:xfrm>
          <a:prstGeom prst="rect">
            <a:avLst/>
          </a:prstGeom>
        </p:spPr>
        <p:txBody>
          <a:bodyPr wrap="square">
            <a:spAutoFit/>
          </a:bodyPr>
          <a:lstStyle/>
          <a:p>
            <a:r>
              <a:rPr lang="nl-NL" sz="1050" dirty="0">
                <a:solidFill>
                  <a:srgbClr val="000090"/>
                </a:solidFill>
                <a:latin typeface="Verdana"/>
                <a:cs typeface="Verdana"/>
              </a:rPr>
              <a:t>Stratton R.J., Green C.J., Elia M. 2003.</a:t>
            </a:r>
          </a:p>
          <a:p>
            <a:r>
              <a:rPr lang="nl-NL" sz="1050" dirty="0">
                <a:solidFill>
                  <a:srgbClr val="000090"/>
                </a:solidFill>
                <a:latin typeface="Verdana"/>
                <a:cs typeface="Verdana"/>
              </a:rPr>
              <a:t>Loeffen EAH, et al. Support Care Cancer 2015;23:143</a:t>
            </a:r>
          </a:p>
        </p:txBody>
      </p:sp>
      <p:pic>
        <p:nvPicPr>
          <p:cNvPr id="9" name="Tijdelijke aanduiding voor inhoud 4"/>
          <p:cNvPicPr>
            <a:picLocks noChangeAspect="1"/>
          </p:cNvPicPr>
          <p:nvPr/>
        </p:nvPicPr>
        <p:blipFill rotWithShape="1">
          <a:blip r:embed="rId3" cstate="print"/>
          <a:srcRect l="8918" t="12617" r="11644" b="8103"/>
          <a:stretch/>
        </p:blipFill>
        <p:spPr bwMode="auto">
          <a:xfrm>
            <a:off x="3635896" y="1275606"/>
            <a:ext cx="5308600" cy="2721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4" descr="inaugurele rede foto.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2326" y="104779"/>
            <a:ext cx="1940123" cy="976409"/>
          </a:xfrm>
          <a:prstGeom prst="rect">
            <a:avLst/>
          </a:prstGeom>
        </p:spPr>
      </p:pic>
      <p:sp>
        <p:nvSpPr>
          <p:cNvPr id="6" name="TextBox 5"/>
          <p:cNvSpPr txBox="1"/>
          <p:nvPr/>
        </p:nvSpPr>
        <p:spPr>
          <a:xfrm>
            <a:off x="107504" y="4062320"/>
            <a:ext cx="4708526" cy="830997"/>
          </a:xfrm>
          <a:prstGeom prst="rect">
            <a:avLst/>
          </a:prstGeom>
          <a:noFill/>
        </p:spPr>
        <p:txBody>
          <a:bodyPr wrap="square" rtlCol="0">
            <a:spAutoFit/>
          </a:bodyPr>
          <a:lstStyle/>
          <a:p>
            <a:pPr marL="342900" indent="-342900">
              <a:buFont typeface="Wingdings" charset="0"/>
              <a:buChar char="à"/>
            </a:pPr>
            <a:r>
              <a:rPr lang="nl-NL" sz="2400" dirty="0">
                <a:solidFill>
                  <a:srgbClr val="008000"/>
                </a:solidFill>
                <a:latin typeface="Verdana"/>
                <a:cs typeface="Verdana"/>
              </a:rPr>
              <a:t>Kortere opnameduur</a:t>
            </a:r>
          </a:p>
          <a:p>
            <a:pPr marL="342900" indent="-342900">
              <a:buFont typeface="Wingdings" charset="0"/>
              <a:buChar char="à"/>
            </a:pPr>
            <a:r>
              <a:rPr lang="nl-NL" sz="2400" dirty="0">
                <a:solidFill>
                  <a:srgbClr val="008000"/>
                </a:solidFill>
                <a:latin typeface="Verdana"/>
                <a:cs typeface="Verdana"/>
                <a:sym typeface="Wingdings"/>
              </a:rPr>
              <a:t>Kosten gezondheidszorg </a:t>
            </a:r>
            <a:r>
              <a:rPr lang="nl-NL" sz="2400" dirty="0">
                <a:solidFill>
                  <a:srgbClr val="008000"/>
                </a:solidFill>
                <a:latin typeface="Wingdings"/>
                <a:ea typeface="Wingdings"/>
                <a:cs typeface="Wingdings"/>
                <a:sym typeface="Wingdings"/>
              </a:rPr>
              <a:t></a:t>
            </a:r>
            <a:endParaRPr lang="nl-NL" sz="2400" dirty="0">
              <a:solidFill>
                <a:srgbClr val="008000"/>
              </a:solidFill>
              <a:latin typeface="Verdana"/>
              <a:cs typeface="Verdana"/>
              <a:sym typeface="Wingdings"/>
            </a:endParaRPr>
          </a:p>
        </p:txBody>
      </p:sp>
    </p:spTree>
    <p:extLst>
      <p:ext uri="{BB962C8B-B14F-4D97-AF65-F5344CB8AC3E}">
        <p14:creationId xmlns:p14="http://schemas.microsoft.com/office/powerpoint/2010/main" val="23989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249238"/>
            <a:ext cx="5867400" cy="857250"/>
          </a:xfrm>
        </p:spPr>
        <p:txBody>
          <a:bodyPr/>
          <a:lstStyle/>
          <a:p>
            <a:pPr>
              <a:defRPr/>
            </a:pPr>
            <a:r>
              <a:rPr lang="nl-NL" sz="3200" b="0" dirty="0"/>
              <a:t>Transmurale route van patiënt</a:t>
            </a:r>
          </a:p>
        </p:txBody>
      </p:sp>
      <p:pic>
        <p:nvPicPr>
          <p:cNvPr id="37890" name="Afbeelding 2" descr="Schermafbeelding 2016-05-28 om 21.46.05.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20795"/>
            <a:ext cx="8575675" cy="367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kstvak 4"/>
          <p:cNvSpPr>
            <a:spLocks noChangeArrowheads="1"/>
          </p:cNvSpPr>
          <p:nvPr/>
        </p:nvSpPr>
        <p:spPr bwMode="auto">
          <a:xfrm>
            <a:off x="2124089" y="2139955"/>
            <a:ext cx="4392613" cy="461665"/>
          </a:xfrm>
          <a:prstGeom prst="curvedUpArrow">
            <a:avLst>
              <a:gd name="adj1" fmla="val 24975"/>
              <a:gd name="adj2" fmla="val 49976"/>
              <a:gd name="adj3" fmla="val 25000"/>
            </a:avLst>
          </a:prstGeom>
          <a:solidFill>
            <a:srgbClr val="59B2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nl-NL"/>
          </a:p>
        </p:txBody>
      </p:sp>
      <p:sp>
        <p:nvSpPr>
          <p:cNvPr id="7" name="Tekstvak 6"/>
          <p:cNvSpPr txBox="1"/>
          <p:nvPr/>
        </p:nvSpPr>
        <p:spPr>
          <a:xfrm rot="10800000">
            <a:off x="5652120" y="1214985"/>
            <a:ext cx="720080" cy="917079"/>
          </a:xfrm>
          <a:prstGeom prst="stripedRightArrow">
            <a:avLst/>
          </a:prstGeom>
          <a:solidFill>
            <a:srgbClr val="FF0000"/>
          </a:solidFill>
          <a:effectLst/>
          <a:scene3d>
            <a:camera prst="perspectiveFront" fov="6000000"/>
            <a:lightRig rig="threePt" dir="t"/>
          </a:scene3d>
        </p:spPr>
        <p:txBody>
          <a:bodyPr>
            <a:spAutoFit/>
          </a:bodyPr>
          <a:lstStyle/>
          <a:p>
            <a:pPr>
              <a:defRPr/>
            </a:pPr>
            <a:endParaRPr lang="nl-NL" dirty="0"/>
          </a:p>
        </p:txBody>
      </p:sp>
      <p:sp>
        <p:nvSpPr>
          <p:cNvPr id="8" name="Tekstvak 7"/>
          <p:cNvSpPr txBox="1">
            <a:spLocks noChangeArrowheads="1"/>
          </p:cNvSpPr>
          <p:nvPr/>
        </p:nvSpPr>
        <p:spPr bwMode="auto">
          <a:xfrm>
            <a:off x="6443677" y="1436689"/>
            <a:ext cx="2232025"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2800">
                <a:solidFill>
                  <a:srgbClr val="FF0000"/>
                </a:solidFill>
              </a:rPr>
              <a:t>Herstelfase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5867400" cy="857250"/>
          </a:xfrm>
        </p:spPr>
        <p:txBody>
          <a:bodyPr wrap="square" anchor="ctr">
            <a:normAutofit/>
          </a:bodyPr>
          <a:lstStyle/>
          <a:p>
            <a:pPr>
              <a:lnSpc>
                <a:spcPct val="90000"/>
              </a:lnSpc>
              <a:defRPr/>
            </a:pPr>
            <a:r>
              <a:rPr lang="en-US" sz="2500" b="0" err="1"/>
              <a:t>Zorgpad</a:t>
            </a:r>
            <a:r>
              <a:rPr lang="en-US" sz="2500" b="0"/>
              <a:t> </a:t>
            </a:r>
            <a:r>
              <a:rPr lang="en-US" sz="2500" b="0" err="1"/>
              <a:t>ondervoeding</a:t>
            </a:r>
            <a:br>
              <a:rPr lang="en-US" sz="2500" b="0"/>
            </a:br>
            <a:r>
              <a:rPr lang="en-US" sz="2500" b="0" err="1"/>
              <a:t>Transmuraal</a:t>
            </a:r>
            <a:r>
              <a:rPr lang="en-US" sz="2500" b="0"/>
              <a:t> (ZGV)</a:t>
            </a:r>
          </a:p>
        </p:txBody>
      </p:sp>
      <p:pic>
        <p:nvPicPr>
          <p:cNvPr id="4" name="ClipArt Placeholder 5" descr="At%20Your%20Request%20Ziekenhuis%20Gelderse%20Vallei%20Ede">
            <a:extLst>
              <a:ext uri="{FF2B5EF4-FFF2-40B4-BE49-F238E27FC236}">
                <a16:creationId xmlns:a16="http://schemas.microsoft.com/office/drawing/2014/main" id="{88820436-B595-CA44-A5E9-DC9C42602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07" r="14408"/>
          <a:stretch/>
        </p:blipFill>
        <p:spPr bwMode="auto">
          <a:xfrm>
            <a:off x="1219200" y="1485900"/>
            <a:ext cx="3543300" cy="3086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2"/>
          </p:nvPr>
        </p:nvSpPr>
        <p:spPr>
          <a:xfrm>
            <a:off x="4914900" y="1485900"/>
            <a:ext cx="4121596" cy="3390106"/>
          </a:xfrm>
        </p:spPr>
        <p:txBody>
          <a:bodyPr wrap="square" anchor="t">
            <a:normAutofit/>
          </a:bodyPr>
          <a:lstStyle/>
          <a:p>
            <a:pPr>
              <a:lnSpc>
                <a:spcPct val="90000"/>
              </a:lnSpc>
              <a:defRPr/>
            </a:pPr>
            <a:r>
              <a:rPr lang="en-US" sz="1400" dirty="0"/>
              <a:t>Screening op </a:t>
            </a:r>
            <a:r>
              <a:rPr lang="en-US" sz="1400" dirty="0" err="1"/>
              <a:t>ondervoeding</a:t>
            </a:r>
            <a:r>
              <a:rPr lang="en-US" sz="1400" dirty="0"/>
              <a:t> (</a:t>
            </a:r>
            <a:r>
              <a:rPr lang="en-US" sz="1400" dirty="0" err="1"/>
              <a:t>ook</a:t>
            </a:r>
            <a:r>
              <a:rPr lang="en-US" sz="1400" dirty="0"/>
              <a:t> op </a:t>
            </a:r>
            <a:r>
              <a:rPr lang="en-US" sz="1400" dirty="0" err="1"/>
              <a:t>poli</a:t>
            </a:r>
            <a:r>
              <a:rPr lang="en-US" sz="1400" dirty="0"/>
              <a:t> </a:t>
            </a:r>
            <a:r>
              <a:rPr lang="en-US" sz="1400" dirty="0" err="1"/>
              <a:t>en</a:t>
            </a:r>
            <a:r>
              <a:rPr lang="en-US" sz="1400" dirty="0"/>
              <a:t> 1e </a:t>
            </a:r>
            <a:r>
              <a:rPr lang="en-US" sz="1400" dirty="0" err="1"/>
              <a:t>lijn</a:t>
            </a:r>
            <a:r>
              <a:rPr lang="en-US" sz="1400" dirty="0"/>
              <a:t>):</a:t>
            </a:r>
          </a:p>
          <a:p>
            <a:pPr lvl="1">
              <a:lnSpc>
                <a:spcPct val="90000"/>
              </a:lnSpc>
              <a:defRPr/>
            </a:pPr>
            <a:r>
              <a:rPr lang="nl-NL" sz="1100" u="sng" dirty="0" err="1"/>
              <a:t>M</a:t>
            </a:r>
            <a:r>
              <a:rPr lang="nl-NL" sz="1100" dirty="0" err="1"/>
              <a:t>alnutrition</a:t>
            </a:r>
            <a:r>
              <a:rPr lang="nl-NL" sz="1100" dirty="0"/>
              <a:t> </a:t>
            </a:r>
            <a:r>
              <a:rPr lang="nl-NL" sz="1100" u="sng" dirty="0"/>
              <a:t>U</a:t>
            </a:r>
            <a:r>
              <a:rPr lang="nl-NL" sz="1100" dirty="0"/>
              <a:t>niversal </a:t>
            </a:r>
            <a:r>
              <a:rPr lang="nl-NL" sz="1100" u="sng" dirty="0"/>
              <a:t>S</a:t>
            </a:r>
            <a:r>
              <a:rPr lang="nl-NL" sz="1100" dirty="0"/>
              <a:t>creening </a:t>
            </a:r>
            <a:r>
              <a:rPr lang="nl-NL" sz="1100" u="sng" dirty="0"/>
              <a:t>T</a:t>
            </a:r>
            <a:r>
              <a:rPr lang="nl-NL" sz="1100" dirty="0"/>
              <a:t>ool (</a:t>
            </a:r>
            <a:r>
              <a:rPr lang="en-US" sz="1100" dirty="0"/>
              <a:t>MUST) </a:t>
            </a:r>
          </a:p>
          <a:p>
            <a:pPr lvl="1">
              <a:lnSpc>
                <a:spcPct val="90000"/>
              </a:lnSpc>
              <a:defRPr/>
            </a:pPr>
            <a:r>
              <a:rPr lang="en-US" sz="1100" u="sng" dirty="0"/>
              <a:t>S</a:t>
            </a:r>
            <a:r>
              <a:rPr lang="en-US" sz="1100" dirty="0"/>
              <a:t>hort </a:t>
            </a:r>
            <a:r>
              <a:rPr lang="en-US" sz="1100" u="sng" dirty="0"/>
              <a:t>N</a:t>
            </a:r>
            <a:r>
              <a:rPr lang="en-US" sz="1100" dirty="0"/>
              <a:t>utritional </a:t>
            </a:r>
            <a:r>
              <a:rPr lang="en-US" sz="1100" u="sng" dirty="0"/>
              <a:t>A</a:t>
            </a:r>
            <a:r>
              <a:rPr lang="en-US" sz="1100" dirty="0"/>
              <a:t>ssessment </a:t>
            </a:r>
            <a:r>
              <a:rPr lang="en-US" sz="1100" u="sng" dirty="0" err="1"/>
              <a:t>Q</a:t>
            </a:r>
            <a:r>
              <a:rPr lang="en-US" sz="1100" dirty="0" err="1"/>
              <a:t>uestionaire</a:t>
            </a:r>
            <a:r>
              <a:rPr lang="en-US" sz="1100" dirty="0"/>
              <a:t> (SNAQ)</a:t>
            </a:r>
          </a:p>
          <a:p>
            <a:pPr>
              <a:lnSpc>
                <a:spcPct val="90000"/>
              </a:lnSpc>
              <a:defRPr/>
            </a:pPr>
            <a:r>
              <a:rPr lang="en-US" sz="1400" dirty="0" err="1"/>
              <a:t>Optimaliseren</a:t>
            </a:r>
            <a:r>
              <a:rPr lang="en-US" sz="1400" dirty="0"/>
              <a:t> </a:t>
            </a:r>
            <a:r>
              <a:rPr lang="en-US" sz="1400" dirty="0" err="1"/>
              <a:t>overdracht</a:t>
            </a:r>
            <a:r>
              <a:rPr lang="en-US" sz="1400" dirty="0"/>
              <a:t> 1e – 2e </a:t>
            </a:r>
            <a:r>
              <a:rPr lang="en-US" sz="1400" dirty="0" err="1"/>
              <a:t>lijn</a:t>
            </a:r>
            <a:r>
              <a:rPr lang="en-US" sz="1400" dirty="0"/>
              <a:t>.</a:t>
            </a:r>
          </a:p>
          <a:p>
            <a:pPr lvl="1">
              <a:lnSpc>
                <a:spcPct val="90000"/>
              </a:lnSpc>
              <a:defRPr/>
            </a:pPr>
            <a:r>
              <a:rPr lang="en-US" sz="1100" dirty="0" err="1"/>
              <a:t>Overdracht</a:t>
            </a:r>
            <a:r>
              <a:rPr lang="en-US" sz="1100" dirty="0"/>
              <a:t> </a:t>
            </a:r>
            <a:r>
              <a:rPr lang="en-US" sz="1100" dirty="0" err="1"/>
              <a:t>diëtist</a:t>
            </a:r>
            <a:endParaRPr lang="en-US" sz="1100" dirty="0"/>
          </a:p>
          <a:p>
            <a:pPr lvl="1">
              <a:lnSpc>
                <a:spcPct val="90000"/>
              </a:lnSpc>
              <a:defRPr/>
            </a:pPr>
            <a:r>
              <a:rPr lang="en-US" sz="1100" dirty="0" err="1"/>
              <a:t>huisartsenbrief</a:t>
            </a:r>
            <a:endParaRPr lang="en-US" sz="1100" dirty="0"/>
          </a:p>
          <a:p>
            <a:pPr>
              <a:lnSpc>
                <a:spcPct val="90000"/>
              </a:lnSpc>
              <a:defRPr/>
            </a:pPr>
            <a:r>
              <a:rPr lang="nl-NL" sz="1400" dirty="0"/>
              <a:t>Intensieve samenwerking t.a.v. signalering en behandeling van ondervoeding</a:t>
            </a:r>
            <a:endParaRPr lang="en-US" sz="1400" dirty="0"/>
          </a:p>
          <a:p>
            <a:pPr>
              <a:lnSpc>
                <a:spcPct val="90000"/>
              </a:lnSpc>
              <a:defRPr/>
            </a:pPr>
            <a:r>
              <a:rPr lang="en-US" sz="1400" dirty="0" err="1"/>
              <a:t>Protocollen</a:t>
            </a:r>
            <a:r>
              <a:rPr lang="en-US" sz="1400" dirty="0"/>
              <a:t> (web-site) </a:t>
            </a:r>
            <a:r>
              <a:rPr lang="en-US" sz="1400" dirty="0" err="1"/>
              <a:t>voor</a:t>
            </a:r>
            <a:r>
              <a:rPr lang="en-US" sz="1400" dirty="0"/>
              <a:t> </a:t>
            </a:r>
            <a:r>
              <a:rPr lang="en-US" sz="1400" dirty="0" err="1"/>
              <a:t>optimale</a:t>
            </a:r>
            <a:r>
              <a:rPr lang="en-US" sz="1400" dirty="0"/>
              <a:t> </a:t>
            </a:r>
            <a:r>
              <a:rPr lang="en-US" sz="1400" dirty="0" err="1"/>
              <a:t>voeding</a:t>
            </a:r>
            <a:r>
              <a:rPr lang="en-US" sz="1400" dirty="0"/>
              <a:t> (per </a:t>
            </a:r>
            <a:r>
              <a:rPr lang="en-US" sz="1400" dirty="0" err="1"/>
              <a:t>aandoening</a:t>
            </a:r>
            <a:r>
              <a:rPr lang="en-US" sz="1400" dirty="0"/>
              <a:t>)</a:t>
            </a:r>
          </a:p>
          <a:p>
            <a:pPr>
              <a:lnSpc>
                <a:spcPct val="90000"/>
              </a:lnSpc>
              <a:defRPr/>
            </a:pPr>
            <a:r>
              <a:rPr lang="en-US" sz="1400" dirty="0" err="1"/>
              <a:t>Bewegen</a:t>
            </a:r>
            <a:r>
              <a:rPr lang="en-US" sz="1400" dirty="0"/>
              <a:t> (</a:t>
            </a:r>
            <a:r>
              <a:rPr lang="en-US" sz="1400" dirty="0" err="1"/>
              <a:t>naast</a:t>
            </a:r>
            <a:r>
              <a:rPr lang="en-US" sz="1400" dirty="0"/>
              <a:t> </a:t>
            </a:r>
            <a:r>
              <a:rPr lang="en-US" sz="1400" dirty="0" err="1"/>
              <a:t>voeden</a:t>
            </a:r>
            <a:r>
              <a:rPr lang="en-US" sz="1400" dirty="0"/>
              <a:t>) is heel </a:t>
            </a:r>
            <a:r>
              <a:rPr lang="en-US" sz="1400" dirty="0" err="1"/>
              <a:t>belangrijk</a:t>
            </a:r>
            <a:endParaRPr lang="en-US" sz="1400" dirty="0"/>
          </a:p>
          <a:p>
            <a:pPr>
              <a:lnSpc>
                <a:spcPct val="90000"/>
              </a:lnSpc>
              <a:defRPr/>
            </a:pPr>
            <a:endParaRPr lang="en-US" sz="1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C4A41-1F4F-D643-83FD-7419661A8C5E}"/>
              </a:ext>
            </a:extLst>
          </p:cNvPr>
          <p:cNvSpPr>
            <a:spLocks noGrp="1"/>
          </p:cNvSpPr>
          <p:nvPr>
            <p:ph type="title"/>
          </p:nvPr>
        </p:nvSpPr>
        <p:spPr>
          <a:xfrm>
            <a:off x="1043608" y="267494"/>
            <a:ext cx="5867400" cy="857250"/>
          </a:xfrm>
        </p:spPr>
        <p:txBody>
          <a:bodyPr/>
          <a:lstStyle/>
          <a:p>
            <a:r>
              <a:rPr lang="nl-NL" sz="2800" b="0" dirty="0"/>
              <a:t>Samenvatting</a:t>
            </a:r>
          </a:p>
        </p:txBody>
      </p:sp>
      <p:sp>
        <p:nvSpPr>
          <p:cNvPr id="3" name="Tijdelijke aanduiding voor inhoud 2">
            <a:extLst>
              <a:ext uri="{FF2B5EF4-FFF2-40B4-BE49-F238E27FC236}">
                <a16:creationId xmlns:a16="http://schemas.microsoft.com/office/drawing/2014/main" id="{8A61D4C5-6E50-5142-8625-CBE806D69620}"/>
              </a:ext>
            </a:extLst>
          </p:cNvPr>
          <p:cNvSpPr>
            <a:spLocks noGrp="1"/>
          </p:cNvSpPr>
          <p:nvPr>
            <p:ph idx="1"/>
          </p:nvPr>
        </p:nvSpPr>
        <p:spPr/>
        <p:txBody>
          <a:bodyPr/>
          <a:lstStyle/>
          <a:p>
            <a:pPr marL="0" indent="0" eaLnBrk="1" hangingPunct="1">
              <a:spcBef>
                <a:spcPts val="700"/>
              </a:spcBef>
              <a:buClr>
                <a:srgbClr val="99FF99"/>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NL" altLang="nl-NL" sz="2000" dirty="0"/>
              <a:t>Zowel ondervoede als niet ondervoede patiënten hebben baat van </a:t>
            </a:r>
            <a:r>
              <a:rPr lang="nl-NL" altLang="nl-NL" sz="2000" dirty="0" err="1"/>
              <a:t>pre-operatieve</a:t>
            </a:r>
            <a:r>
              <a:rPr lang="nl-NL" altLang="nl-NL" sz="2000" dirty="0"/>
              <a:t> rehabilitatie (voeding en training):</a:t>
            </a:r>
          </a:p>
          <a:p>
            <a:pPr marL="914400" lvl="2" indent="0" eaLnBrk="1" hangingPunct="1">
              <a:spcBef>
                <a:spcPts val="500"/>
              </a:spcBef>
              <a:buClr>
                <a:srgbClr val="0088E4"/>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NL" altLang="nl-NL" sz="1600" dirty="0"/>
              <a:t>Welbevinden</a:t>
            </a:r>
          </a:p>
          <a:p>
            <a:pPr marL="914400" lvl="2" indent="0" eaLnBrk="1" hangingPunct="1">
              <a:spcBef>
                <a:spcPts val="500"/>
              </a:spcBef>
              <a:buClr>
                <a:srgbClr val="0088E4"/>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NL" altLang="nl-NL" sz="1600" dirty="0"/>
              <a:t>postoperatieve complicaties</a:t>
            </a:r>
          </a:p>
          <a:p>
            <a:pPr marL="914400" lvl="2" indent="0" eaLnBrk="1" hangingPunct="1">
              <a:spcBef>
                <a:spcPts val="500"/>
              </a:spcBef>
              <a:buClr>
                <a:srgbClr val="0088E4"/>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NL" altLang="nl-NL" sz="1600" dirty="0"/>
              <a:t>Opnameduur</a:t>
            </a:r>
          </a:p>
          <a:p>
            <a:pPr marL="914400" lvl="2" indent="0" eaLnBrk="1" hangingPunct="1">
              <a:spcBef>
                <a:spcPts val="500"/>
              </a:spcBef>
              <a:buClr>
                <a:srgbClr val="0088E4"/>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NL" altLang="nl-NL" sz="1600" dirty="0"/>
              <a:t>Mortaliteit (?)</a:t>
            </a:r>
          </a:p>
          <a:p>
            <a:pPr marL="0" indent="0">
              <a:buNone/>
            </a:pPr>
            <a:r>
              <a:rPr lang="nl-NL" altLang="nl-NL" sz="2000" dirty="0"/>
              <a:t>Sondevoeding lukt vrijwel altijd als gewoon eten niet lukt</a:t>
            </a:r>
          </a:p>
          <a:p>
            <a:pPr marL="0" indent="0" eaLnBrk="1" hangingPunct="1">
              <a:lnSpc>
                <a:spcPct val="90000"/>
              </a:lnSpc>
              <a:spcBef>
                <a:spcPts val="700"/>
              </a:spcBef>
              <a:buClr>
                <a:srgbClr val="99FF99"/>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NL" altLang="nl-NL" sz="2000" dirty="0"/>
              <a:t>Preoperatieve glucosebolus:</a:t>
            </a:r>
          </a:p>
          <a:p>
            <a:pPr marL="914400" lvl="2" indent="0" eaLnBrk="1" hangingPunct="1">
              <a:lnSpc>
                <a:spcPct val="90000"/>
              </a:lnSpc>
              <a:spcBef>
                <a:spcPts val="500"/>
              </a:spcBef>
              <a:buClr>
                <a:srgbClr val="0088E4"/>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NL" altLang="nl-NL" sz="1600" dirty="0"/>
              <a:t>Afname insuline resistentie en opnameduur</a:t>
            </a:r>
          </a:p>
          <a:p>
            <a:pPr marL="914400" lvl="2" indent="0" eaLnBrk="1" hangingPunct="1">
              <a:lnSpc>
                <a:spcPct val="90000"/>
              </a:lnSpc>
              <a:spcBef>
                <a:spcPts val="500"/>
              </a:spcBef>
              <a:buClr>
                <a:srgbClr val="0088E4"/>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NL" altLang="nl-NL" sz="1600" dirty="0"/>
              <a:t>Welbevinden</a:t>
            </a:r>
          </a:p>
          <a:p>
            <a:endParaRPr lang="nl-NL" altLang="nl-NL" dirty="0"/>
          </a:p>
          <a:p>
            <a:endParaRPr lang="nl-NL" dirty="0"/>
          </a:p>
        </p:txBody>
      </p:sp>
    </p:spTree>
    <p:extLst>
      <p:ext uri="{BB962C8B-B14F-4D97-AF65-F5344CB8AC3E}">
        <p14:creationId xmlns:p14="http://schemas.microsoft.com/office/powerpoint/2010/main" val="1484331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77" y="574675"/>
            <a:ext cx="2428875"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3" name="Afbeelding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7610" y="95250"/>
            <a:ext cx="254476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4" name="Afbeelding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000" y="2543175"/>
            <a:ext cx="2501900"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Afbeelding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48052" y="1543057"/>
            <a:ext cx="2016125" cy="183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6" name="Afbeelding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3543300"/>
            <a:ext cx="4178300"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Afbeelding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895482"/>
            <a:ext cx="2840038"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8" name="Afbeelding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9714" y="3609982"/>
            <a:ext cx="4206875"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Afbeelding 12"/>
          <p:cNvPicPr>
            <a:picLocks noChangeAspect="1"/>
          </p:cNvPicPr>
          <p:nvPr/>
        </p:nvPicPr>
        <p:blipFill>
          <a:blip r:embed="rId10" cstate="print"/>
          <a:stretch>
            <a:fillRect/>
          </a:stretch>
        </p:blipFill>
        <p:spPr>
          <a:xfrm>
            <a:off x="2520964" y="95250"/>
            <a:ext cx="3427413" cy="1252538"/>
          </a:xfrm>
          <a:prstGeom prst="rect">
            <a:avLst/>
          </a:prstGeom>
          <a:solidFill>
            <a:schemeClr val="bg1">
              <a:lumMod val="95000"/>
            </a:schemeClr>
          </a:solidFill>
        </p:spPr>
      </p:pic>
      <p:pic>
        <p:nvPicPr>
          <p:cNvPr id="40970" name="Afbeelding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4084639"/>
            <a:ext cx="4184650" cy="88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1" name="Afbeelding 14" descr="reuk en smaakcentrum logo.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24533" y="2355855"/>
            <a:ext cx="33115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2" name="Tekstvak 2"/>
          <p:cNvSpPr txBox="1">
            <a:spLocks noChangeArrowheads="1"/>
          </p:cNvSpPr>
          <p:nvPr/>
        </p:nvSpPr>
        <p:spPr bwMode="auto">
          <a:xfrm>
            <a:off x="3276600" y="3003550"/>
            <a:ext cx="21605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nl-NL" sz="2000" dirty="0">
                <a:solidFill>
                  <a:srgbClr val="0000FF"/>
                </a:solidFill>
                <a:latin typeface="+mj-lt"/>
              </a:rPr>
              <a:t>At </a:t>
            </a:r>
            <a:r>
              <a:rPr lang="nl-NL" sz="2000" dirty="0" err="1">
                <a:solidFill>
                  <a:srgbClr val="0000FF"/>
                </a:solidFill>
                <a:latin typeface="+mj-lt"/>
              </a:rPr>
              <a:t>your</a:t>
            </a:r>
            <a:r>
              <a:rPr lang="nl-NL" sz="2000" dirty="0">
                <a:solidFill>
                  <a:srgbClr val="0000FF"/>
                </a:solidFill>
                <a:latin typeface="+mj-lt"/>
              </a:rPr>
              <a:t> </a:t>
            </a:r>
            <a:r>
              <a:rPr lang="nl-NL" sz="2000" dirty="0" err="1">
                <a:solidFill>
                  <a:srgbClr val="0000FF"/>
                </a:solidFill>
                <a:latin typeface="+mj-lt"/>
              </a:rPr>
              <a:t>request</a:t>
            </a:r>
            <a:endParaRPr lang="nl-NL" sz="2000" dirty="0">
              <a:solidFill>
                <a:srgbClr val="0000FF"/>
              </a:solidFill>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87450" y="303213"/>
            <a:ext cx="5867400" cy="857250"/>
          </a:xfrm>
        </p:spPr>
        <p:txBody>
          <a:bodyPr/>
          <a:lstStyle/>
          <a:p>
            <a:pPr eaLnBrk="1" hangingPunct="1">
              <a:defRPr/>
            </a:pPr>
            <a:r>
              <a:rPr lang="nl-NL" b="0" dirty="0">
                <a:cs typeface="+mj-cs"/>
              </a:rPr>
              <a:t>Dank voor uw aandacht!</a:t>
            </a:r>
          </a:p>
        </p:txBody>
      </p:sp>
      <p:sp>
        <p:nvSpPr>
          <p:cNvPr id="59395" name="Text Box 3"/>
          <p:cNvSpPr txBox="1">
            <a:spLocks noChangeArrowheads="1"/>
          </p:cNvSpPr>
          <p:nvPr/>
        </p:nvSpPr>
        <p:spPr bwMode="auto">
          <a:xfrm>
            <a:off x="1116027" y="1384306"/>
            <a:ext cx="770413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nl-NL" sz="2800" dirty="0">
                <a:latin typeface="Tahoma" charset="0"/>
                <a:cs typeface="+mn-cs"/>
              </a:rPr>
              <a:t>Op naar een betere, goedkopere en goed gevoede transmurale zorg!!</a:t>
            </a:r>
          </a:p>
        </p:txBody>
      </p:sp>
      <p:pic>
        <p:nvPicPr>
          <p:cNvPr id="59396" name="Picture 4" descr="obelix en et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2355857"/>
            <a:ext cx="6337300" cy="24558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FC2A33D-45A6-AB4D-A536-C4054E9B81A6}"/>
              </a:ext>
            </a:extLst>
          </p:cNvPr>
          <p:cNvSpPr txBox="1"/>
          <p:nvPr/>
        </p:nvSpPr>
        <p:spPr>
          <a:xfrm>
            <a:off x="0" y="0"/>
            <a:ext cx="9144000" cy="5143500"/>
          </a:xfrm>
          <a:prstGeom prst="rect">
            <a:avLst/>
          </a:prstGeom>
          <a:solidFill>
            <a:srgbClr val="00B0F0"/>
          </a:solidFill>
        </p:spPr>
        <p:txBody>
          <a:bodyPr wrap="square" rtlCol="0">
            <a:spAutoFit/>
          </a:bodyPr>
          <a:lstStyle/>
          <a:p>
            <a:endParaRPr lang="nl-NL" dirty="0"/>
          </a:p>
        </p:txBody>
      </p:sp>
    </p:spTree>
    <p:extLst>
      <p:ext uri="{BB962C8B-B14F-4D97-AF65-F5344CB8AC3E}">
        <p14:creationId xmlns:p14="http://schemas.microsoft.com/office/powerpoint/2010/main" val="3466661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87450" y="268288"/>
            <a:ext cx="5867400" cy="857250"/>
          </a:xfrm>
        </p:spPr>
        <p:txBody>
          <a:bodyPr/>
          <a:lstStyle/>
          <a:p>
            <a:pPr eaLnBrk="1" hangingPunct="1">
              <a:defRPr/>
            </a:pPr>
            <a:r>
              <a:rPr lang="nl-NL" sz="2400" b="0" dirty="0"/>
              <a:t>Ziektegerelateerde ondervoeding</a:t>
            </a:r>
            <a:br>
              <a:rPr lang="nl-NL" sz="3200" b="0" dirty="0">
                <a:cs typeface="+mj-cs"/>
              </a:rPr>
            </a:br>
            <a:r>
              <a:rPr lang="nl-NL" sz="1800" b="0" dirty="0">
                <a:cs typeface="+mj-cs"/>
              </a:rPr>
              <a:t>therapie</a:t>
            </a:r>
          </a:p>
        </p:txBody>
      </p:sp>
      <p:sp>
        <p:nvSpPr>
          <p:cNvPr id="50179" name="Rectangle 3"/>
          <p:cNvSpPr>
            <a:spLocks noGrp="1" noChangeArrowheads="1"/>
          </p:cNvSpPr>
          <p:nvPr>
            <p:ph type="body" sz="half" idx="2"/>
          </p:nvPr>
        </p:nvSpPr>
        <p:spPr>
          <a:xfrm>
            <a:off x="3275856" y="1347788"/>
            <a:ext cx="5611937" cy="3795712"/>
          </a:xfrm>
        </p:spPr>
        <p:txBody>
          <a:bodyPr/>
          <a:lstStyle/>
          <a:p>
            <a:pPr eaLnBrk="1" hangingPunct="1">
              <a:defRPr/>
            </a:pPr>
            <a:r>
              <a:rPr lang="nl-NL" sz="2000" dirty="0">
                <a:cs typeface="+mn-cs"/>
              </a:rPr>
              <a:t>Vroegtijdige herkenning! Screening (in 1</a:t>
            </a:r>
            <a:r>
              <a:rPr lang="nl-NL" sz="2000" baseline="30000" dirty="0">
                <a:cs typeface="+mn-cs"/>
              </a:rPr>
              <a:t>e</a:t>
            </a:r>
            <a:r>
              <a:rPr lang="nl-NL" sz="2000" dirty="0">
                <a:cs typeface="+mn-cs"/>
              </a:rPr>
              <a:t> lijn)</a:t>
            </a:r>
          </a:p>
          <a:p>
            <a:pPr eaLnBrk="1" hangingPunct="1">
              <a:defRPr/>
            </a:pPr>
            <a:r>
              <a:rPr lang="nl-NL" sz="2000" dirty="0">
                <a:cs typeface="+mn-cs"/>
              </a:rPr>
              <a:t>Is transmuraal probleem!</a:t>
            </a:r>
          </a:p>
          <a:p>
            <a:pPr eaLnBrk="1" hangingPunct="1">
              <a:defRPr/>
            </a:pPr>
            <a:r>
              <a:rPr lang="nl-NL" sz="2000" dirty="0">
                <a:cs typeface="+mn-cs"/>
              </a:rPr>
              <a:t>Terugdraaien vicieuze cirkel</a:t>
            </a:r>
          </a:p>
          <a:p>
            <a:pPr eaLnBrk="1" hangingPunct="1">
              <a:defRPr/>
            </a:pPr>
            <a:r>
              <a:rPr lang="nl-NL" sz="2000" dirty="0">
                <a:cs typeface="+mn-cs"/>
              </a:rPr>
              <a:t>Onderliggende ziekte (</a:t>
            </a:r>
            <a:r>
              <a:rPr lang="nl-NL" sz="2000" dirty="0" err="1">
                <a:cs typeface="+mn-cs"/>
              </a:rPr>
              <a:t>kataboliteit</a:t>
            </a:r>
            <a:r>
              <a:rPr lang="nl-NL" sz="2000" dirty="0">
                <a:cs typeface="+mn-cs"/>
              </a:rPr>
              <a:t>) behandelen</a:t>
            </a:r>
          </a:p>
          <a:p>
            <a:pPr eaLnBrk="1" hangingPunct="1">
              <a:defRPr/>
            </a:pPr>
            <a:r>
              <a:rPr lang="nl-NL" sz="2000" dirty="0">
                <a:cs typeface="+mn-cs"/>
              </a:rPr>
              <a:t>Adequate voeding</a:t>
            </a:r>
          </a:p>
          <a:p>
            <a:pPr lvl="1" eaLnBrk="1" hangingPunct="1">
              <a:defRPr/>
            </a:pPr>
            <a:r>
              <a:rPr lang="nl-NL" sz="1600" dirty="0"/>
              <a:t>Multidisciplinair (Voedingsteam)</a:t>
            </a:r>
          </a:p>
          <a:p>
            <a:pPr lvl="1" eaLnBrk="1" hangingPunct="1">
              <a:defRPr/>
            </a:pPr>
            <a:r>
              <a:rPr lang="nl-NL" sz="1600" dirty="0"/>
              <a:t>In combinatie met bewegen</a:t>
            </a:r>
          </a:p>
          <a:p>
            <a:pPr lvl="1" eaLnBrk="1" hangingPunct="1">
              <a:defRPr/>
            </a:pPr>
            <a:r>
              <a:rPr lang="nl-NL" sz="1600" dirty="0"/>
              <a:t>Transmuraal voedingsbeleid- en vervolg</a:t>
            </a:r>
          </a:p>
          <a:p>
            <a:pPr eaLnBrk="1" hangingPunct="1">
              <a:defRPr/>
            </a:pPr>
            <a:endParaRPr lang="nl-NL" sz="2800" dirty="0">
              <a:cs typeface="+mn-cs"/>
            </a:endParaRPr>
          </a:p>
        </p:txBody>
      </p:sp>
      <p:pic>
        <p:nvPicPr>
          <p:cNvPr id="6" name="ClipArt Placeholder 5" descr="At%20Your%20Request%20Ziekenhuis%20Gelderse%20Vallei%20Ede"/>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23359" r="23359"/>
          <a:stretch>
            <a:fillRect/>
          </a:stretch>
        </p:blipFill>
        <p:spPr>
          <a:xfrm>
            <a:off x="827584" y="1707654"/>
            <a:ext cx="2305050" cy="24511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0" dirty="0">
                <a:solidFill>
                  <a:srgbClr val="008000"/>
                </a:solidFill>
              </a:rPr>
              <a:t>Vraag</a:t>
            </a:r>
          </a:p>
        </p:txBody>
      </p:sp>
      <p:sp>
        <p:nvSpPr>
          <p:cNvPr id="3" name="Tijdelijke aanduiding voor inhoud 2"/>
          <p:cNvSpPr>
            <a:spLocks noGrp="1"/>
          </p:cNvSpPr>
          <p:nvPr>
            <p:ph idx="1"/>
          </p:nvPr>
        </p:nvSpPr>
        <p:spPr>
          <a:xfrm>
            <a:off x="1554480" y="1485900"/>
            <a:ext cx="6841145" cy="3086100"/>
          </a:xfrm>
        </p:spPr>
        <p:txBody>
          <a:bodyPr/>
          <a:lstStyle/>
          <a:p>
            <a:r>
              <a:rPr lang="nl-NL" sz="1800" dirty="0"/>
              <a:t>Hoeveel % van de volwassen Nederlanders heeft een onderliggende (chronische) aandoening/ziekte?</a:t>
            </a:r>
          </a:p>
          <a:p>
            <a:pPr marL="874395" lvl="1" indent="-462915">
              <a:buFont typeface="+mj-lt"/>
              <a:buAutoNum type="alphaUcPeriod"/>
            </a:pPr>
            <a:r>
              <a:rPr lang="nl-NL" sz="1800" dirty="0"/>
              <a:t>&gt; 50 %</a:t>
            </a:r>
          </a:p>
          <a:p>
            <a:pPr marL="874395" lvl="1" indent="-462915">
              <a:buFont typeface="+mj-lt"/>
              <a:buAutoNum type="alphaUcPeriod"/>
            </a:pPr>
            <a:r>
              <a:rPr lang="nl-NL" sz="1800" dirty="0"/>
              <a:t>&gt; 20 %</a:t>
            </a:r>
          </a:p>
          <a:p>
            <a:pPr marL="874395" lvl="1" indent="-462915">
              <a:buFont typeface="+mj-lt"/>
              <a:buAutoNum type="alphaUcPeriod"/>
            </a:pPr>
            <a:r>
              <a:rPr lang="nl-NL" sz="1800" dirty="0"/>
              <a:t>&gt; 10 %</a:t>
            </a:r>
          </a:p>
        </p:txBody>
      </p:sp>
    </p:spTree>
    <p:extLst>
      <p:ext uri="{BB962C8B-B14F-4D97-AF65-F5344CB8AC3E}">
        <p14:creationId xmlns:p14="http://schemas.microsoft.com/office/powerpoint/2010/main" val="231846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267494"/>
            <a:ext cx="5867400" cy="857250"/>
          </a:xfrm>
        </p:spPr>
        <p:txBody>
          <a:bodyPr/>
          <a:lstStyle/>
          <a:p>
            <a:r>
              <a:rPr lang="nl-NL" sz="3200" b="0" dirty="0">
                <a:solidFill>
                  <a:srgbClr val="008000"/>
                </a:solidFill>
              </a:rPr>
              <a:t>Boodschap</a:t>
            </a:r>
            <a:br>
              <a:rPr lang="nl-NL" sz="3200" b="0" dirty="0">
                <a:solidFill>
                  <a:srgbClr val="008000"/>
                </a:solidFill>
              </a:rPr>
            </a:br>
            <a:r>
              <a:rPr lang="nl-NL" sz="2000" b="0" dirty="0">
                <a:solidFill>
                  <a:srgbClr val="008000"/>
                </a:solidFill>
              </a:rPr>
              <a:t>toekomstvisie</a:t>
            </a:r>
          </a:p>
        </p:txBody>
      </p:sp>
      <p:sp>
        <p:nvSpPr>
          <p:cNvPr id="3" name="Tijdelijke aanduiding voor inhoud 2"/>
          <p:cNvSpPr>
            <a:spLocks noGrp="1"/>
          </p:cNvSpPr>
          <p:nvPr>
            <p:ph idx="1"/>
          </p:nvPr>
        </p:nvSpPr>
        <p:spPr>
          <a:xfrm>
            <a:off x="971600" y="1347614"/>
            <a:ext cx="7776864" cy="3086100"/>
          </a:xfrm>
        </p:spPr>
        <p:txBody>
          <a:bodyPr/>
          <a:lstStyle/>
          <a:p>
            <a:r>
              <a:rPr lang="nl-NL" sz="1400" dirty="0"/>
              <a:t>Goede (medicamenteuze) behandeling is essentieel (</a:t>
            </a:r>
            <a:r>
              <a:rPr lang="nl-NL" sz="1400" dirty="0" err="1"/>
              <a:t>kataboliteit</a:t>
            </a:r>
            <a:r>
              <a:rPr lang="nl-NL" sz="1400" dirty="0"/>
              <a:t> keren)</a:t>
            </a:r>
          </a:p>
          <a:p>
            <a:r>
              <a:rPr lang="nl-NL" sz="1400" dirty="0"/>
              <a:t>In combinatie met voeding:</a:t>
            </a:r>
          </a:p>
          <a:p>
            <a:pPr lvl="1"/>
            <a:r>
              <a:rPr lang="nl-NL" sz="1400" dirty="0"/>
              <a:t>vaak sneller herstel en minder complicaties</a:t>
            </a:r>
          </a:p>
          <a:p>
            <a:pPr lvl="1"/>
            <a:r>
              <a:rPr lang="nl-NL" sz="1400" dirty="0"/>
              <a:t>Betere kwaliteit van leven</a:t>
            </a:r>
          </a:p>
          <a:p>
            <a:pPr lvl="1"/>
            <a:r>
              <a:rPr lang="nl-NL" sz="1400" dirty="0"/>
              <a:t>Goedkoper?</a:t>
            </a:r>
          </a:p>
          <a:p>
            <a:r>
              <a:rPr lang="nl-NL" sz="1400" dirty="0"/>
              <a:t>Voedingssupplementen bij ziekte meestal niet nodig. Eerst meten (= weten)</a:t>
            </a:r>
          </a:p>
          <a:p>
            <a:r>
              <a:rPr lang="nl-NL" sz="1400" dirty="0"/>
              <a:t>Patiënt meer “Baas in eigen buik”</a:t>
            </a:r>
          </a:p>
          <a:p>
            <a:pPr lvl="1"/>
            <a:r>
              <a:rPr lang="nl-NL" sz="1400" dirty="0"/>
              <a:t>E-health / </a:t>
            </a:r>
            <a:r>
              <a:rPr lang="nl-NL" sz="1400" dirty="0" err="1"/>
              <a:t>app</a:t>
            </a:r>
            <a:endParaRPr lang="nl-NL" sz="1400" dirty="0"/>
          </a:p>
          <a:p>
            <a:pPr lvl="1"/>
            <a:r>
              <a:rPr lang="nl-NL" sz="1400" dirty="0"/>
              <a:t>Afstemmen op “personal </a:t>
            </a:r>
            <a:r>
              <a:rPr lang="nl-NL" sz="1400" dirty="0" err="1"/>
              <a:t>literacy</a:t>
            </a:r>
            <a:r>
              <a:rPr lang="nl-NL" sz="1400" dirty="0"/>
              <a:t>”</a:t>
            </a:r>
          </a:p>
          <a:p>
            <a:r>
              <a:rPr lang="nl-NL" sz="1400" dirty="0"/>
              <a:t>Vezels belangrijker dan je denkt</a:t>
            </a:r>
          </a:p>
          <a:p>
            <a:r>
              <a:rPr lang="nl-NL" sz="1400" dirty="0"/>
              <a:t>Goede voeding maar altijd in combinatie met voldoende beweging</a:t>
            </a:r>
          </a:p>
          <a:p>
            <a:r>
              <a:rPr lang="nl-NL" sz="1400" dirty="0"/>
              <a:t>Gezonde, duurzame voeding</a:t>
            </a:r>
          </a:p>
          <a:p>
            <a:r>
              <a:rPr lang="nl-NL" sz="1400" dirty="0"/>
              <a:t>Bij ondervoeding voldoende calorieën maar vooral voldoende eiwit</a:t>
            </a:r>
          </a:p>
          <a:p>
            <a:pPr lvl="1"/>
            <a:endParaRPr lang="nl-NL" sz="1800" dirty="0"/>
          </a:p>
        </p:txBody>
      </p:sp>
    </p:spTree>
    <p:extLst>
      <p:ext uri="{BB962C8B-B14F-4D97-AF65-F5344CB8AC3E}">
        <p14:creationId xmlns:p14="http://schemas.microsoft.com/office/powerpoint/2010/main" val="3336135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6013" y="249238"/>
            <a:ext cx="5867400" cy="857250"/>
          </a:xfrm>
        </p:spPr>
        <p:txBody>
          <a:bodyPr/>
          <a:lstStyle/>
          <a:p>
            <a:pPr>
              <a:defRPr/>
            </a:pPr>
            <a:r>
              <a:rPr lang="nl-NL" sz="3200" b="0" dirty="0"/>
              <a:t>Oplossing/toekomst/droom?</a:t>
            </a:r>
          </a:p>
        </p:txBody>
      </p:sp>
      <p:sp>
        <p:nvSpPr>
          <p:cNvPr id="3" name="Tijdelijke aanduiding voor inhoud 2"/>
          <p:cNvSpPr>
            <a:spLocks noGrp="1"/>
          </p:cNvSpPr>
          <p:nvPr>
            <p:ph idx="1"/>
          </p:nvPr>
        </p:nvSpPr>
        <p:spPr>
          <a:xfrm>
            <a:off x="1219200" y="1384300"/>
            <a:ext cx="7239000" cy="3187700"/>
          </a:xfrm>
        </p:spPr>
        <p:txBody>
          <a:bodyPr/>
          <a:lstStyle/>
          <a:p>
            <a:pPr>
              <a:defRPr/>
            </a:pPr>
            <a:r>
              <a:rPr lang="nl-NL" sz="1800" dirty="0"/>
              <a:t>Inzetten </a:t>
            </a:r>
            <a:r>
              <a:rPr lang="nl-NL" sz="1800" dirty="0" err="1"/>
              <a:t>locale</a:t>
            </a:r>
            <a:r>
              <a:rPr lang="nl-NL" sz="1800" dirty="0"/>
              <a:t> voedingsproducten/supermarkten (verrijkte voeding werkt beter dan bijvoeding)</a:t>
            </a:r>
          </a:p>
          <a:p>
            <a:pPr>
              <a:defRPr/>
            </a:pPr>
            <a:r>
              <a:rPr lang="nl-NL" sz="1800" dirty="0"/>
              <a:t>Doelgroepen beter definiëren</a:t>
            </a:r>
          </a:p>
          <a:p>
            <a:pPr>
              <a:defRPr/>
            </a:pPr>
            <a:r>
              <a:rPr lang="nl-NL" sz="1800" dirty="0"/>
              <a:t>Screening in 1</a:t>
            </a:r>
            <a:r>
              <a:rPr lang="nl-NL" sz="1800" baseline="30000" dirty="0"/>
              <a:t>e</a:t>
            </a:r>
            <a:r>
              <a:rPr lang="nl-NL" sz="1800" dirty="0"/>
              <a:t> lijn (Rol van de praktijkondersteuner en huisarts afstemmen)</a:t>
            </a:r>
          </a:p>
          <a:p>
            <a:pPr>
              <a:defRPr/>
            </a:pPr>
            <a:r>
              <a:rPr lang="nl-NL" sz="1800" dirty="0"/>
              <a:t>Interventie koppelen aan screening</a:t>
            </a:r>
          </a:p>
          <a:p>
            <a:pPr>
              <a:defRPr/>
            </a:pPr>
            <a:r>
              <a:rPr lang="nl-NL" sz="1800" dirty="0"/>
              <a:t>Bij ouderen monitoring en begeleiding</a:t>
            </a:r>
          </a:p>
          <a:p>
            <a:pPr>
              <a:defRPr/>
            </a:pPr>
            <a:r>
              <a:rPr lang="nl-NL" sz="1800" dirty="0"/>
              <a:t>Rol van de mantelzorger</a:t>
            </a:r>
          </a:p>
          <a:p>
            <a:pPr>
              <a:defRPr/>
            </a:pPr>
            <a:r>
              <a:rPr lang="nl-NL" sz="1800" dirty="0"/>
              <a:t>Inzetten coaches?</a:t>
            </a:r>
          </a:p>
          <a:p>
            <a:pPr>
              <a:defRPr/>
            </a:pPr>
            <a:r>
              <a:rPr lang="nl-NL" sz="1800" dirty="0"/>
              <a:t>Communicatie tussen 1</a:t>
            </a:r>
            <a:r>
              <a:rPr lang="nl-NL" sz="1800" baseline="30000" dirty="0"/>
              <a:t>e</a:t>
            </a:r>
            <a:r>
              <a:rPr lang="nl-NL" sz="1800" dirty="0"/>
              <a:t> en 2</a:t>
            </a:r>
            <a:r>
              <a:rPr lang="nl-NL" sz="1800" baseline="30000" dirty="0"/>
              <a:t>e</a:t>
            </a:r>
            <a:r>
              <a:rPr lang="nl-NL" sz="1800" dirty="0"/>
              <a:t> lijn verbeteren</a:t>
            </a:r>
          </a:p>
          <a:p>
            <a:pPr>
              <a:defRPr/>
            </a:pPr>
            <a:endParaRPr lang="nl-NL"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73884"/>
            <a:ext cx="5867400" cy="857250"/>
          </a:xfrm>
        </p:spPr>
        <p:txBody>
          <a:bodyPr/>
          <a:lstStyle/>
          <a:p>
            <a:r>
              <a:rPr lang="nl-NL" sz="2800" b="0" dirty="0"/>
              <a:t>Voeding als medicijn?</a:t>
            </a:r>
            <a:br>
              <a:rPr lang="nl-NL" sz="2800" b="0" dirty="0"/>
            </a:br>
            <a:r>
              <a:rPr lang="nl-NL" sz="1800" b="0" dirty="0"/>
              <a:t>Voeding- en leefstijladviezen</a:t>
            </a:r>
          </a:p>
        </p:txBody>
      </p:sp>
      <p:sp>
        <p:nvSpPr>
          <p:cNvPr id="3" name="Tijdelijke aanduiding voor inhoud 2"/>
          <p:cNvSpPr>
            <a:spLocks noGrp="1"/>
          </p:cNvSpPr>
          <p:nvPr>
            <p:ph idx="1"/>
          </p:nvPr>
        </p:nvSpPr>
        <p:spPr>
          <a:xfrm>
            <a:off x="971600" y="1347614"/>
            <a:ext cx="7486600" cy="3086100"/>
          </a:xfrm>
        </p:spPr>
        <p:txBody>
          <a:bodyPr/>
          <a:lstStyle/>
          <a:p>
            <a:r>
              <a:rPr lang="nl-NL" sz="1400" dirty="0">
                <a:sym typeface="Wingdings"/>
              </a:rPr>
              <a:t>Passief  bewegen</a:t>
            </a:r>
          </a:p>
          <a:p>
            <a:r>
              <a:rPr lang="nl-NL" sz="1400" dirty="0">
                <a:sym typeface="Wingdings"/>
              </a:rPr>
              <a:t>Roken  niet roken</a:t>
            </a:r>
          </a:p>
          <a:p>
            <a:r>
              <a:rPr lang="nl-NL" sz="1400" dirty="0">
                <a:sym typeface="Wingdings"/>
              </a:rPr>
              <a:t>Moe  er tegenin / niet meer dan 8 uur slapen</a:t>
            </a:r>
          </a:p>
          <a:p>
            <a:r>
              <a:rPr lang="nl-NL" sz="1400" dirty="0">
                <a:sym typeface="Wingdings"/>
              </a:rPr>
              <a:t>Veel binnen  naar buiten (meer zon en bewegen)</a:t>
            </a:r>
          </a:p>
          <a:p>
            <a:r>
              <a:rPr lang="nl-NL" sz="1400" dirty="0" err="1"/>
              <a:t>Vezelarm</a:t>
            </a:r>
            <a:r>
              <a:rPr lang="nl-NL" sz="1400" dirty="0"/>
              <a:t> </a:t>
            </a:r>
            <a:r>
              <a:rPr lang="nl-NL" sz="1400" dirty="0">
                <a:sym typeface="Wingdings"/>
              </a:rPr>
              <a:t> vezelrijk</a:t>
            </a:r>
          </a:p>
          <a:p>
            <a:r>
              <a:rPr lang="nl-NL" sz="1400" dirty="0">
                <a:sym typeface="Wingdings"/>
              </a:rPr>
              <a:t>Melkproducten  gefermenteerde melkproducten</a:t>
            </a:r>
          </a:p>
          <a:p>
            <a:r>
              <a:rPr lang="nl-NL" sz="1400" dirty="0">
                <a:sym typeface="Wingdings"/>
              </a:rPr>
              <a:t>Rood vlees  vegetarisch met vis</a:t>
            </a:r>
          </a:p>
          <a:p>
            <a:r>
              <a:rPr lang="en-GB" sz="1400" dirty="0">
                <a:sym typeface="Wingdings"/>
              </a:rPr>
              <a:t>“Processed” </a:t>
            </a:r>
            <a:r>
              <a:rPr lang="en-GB" sz="1400" dirty="0">
                <a:sym typeface="Wingdings" panose="05000000000000000000" pitchFamily="2" charset="2"/>
              </a:rPr>
              <a:t> </a:t>
            </a:r>
            <a:r>
              <a:rPr lang="en-GB" sz="1400" dirty="0" err="1">
                <a:sym typeface="Wingdings" panose="05000000000000000000" pitchFamily="2" charset="2"/>
              </a:rPr>
              <a:t>puur</a:t>
            </a:r>
            <a:r>
              <a:rPr lang="en-GB" sz="1400" dirty="0">
                <a:sym typeface="Wingdings" panose="05000000000000000000" pitchFamily="2" charset="2"/>
              </a:rPr>
              <a:t>/</a:t>
            </a:r>
            <a:r>
              <a:rPr lang="en-GB" sz="1400" dirty="0" err="1">
                <a:sym typeface="Wingdings" panose="05000000000000000000" pitchFamily="2" charset="2"/>
              </a:rPr>
              <a:t>zuiver</a:t>
            </a:r>
            <a:endParaRPr lang="nl-NL" sz="1400" dirty="0">
              <a:sym typeface="Wingdings"/>
            </a:endParaRPr>
          </a:p>
          <a:p>
            <a:r>
              <a:rPr lang="nl-NL" sz="1400" dirty="0">
                <a:sym typeface="Wingdings"/>
              </a:rPr>
              <a:t>Boter  (vis)olie</a:t>
            </a:r>
          </a:p>
          <a:p>
            <a:r>
              <a:rPr lang="nl-NL" sz="1400" dirty="0">
                <a:sym typeface="Wingdings"/>
              </a:rPr>
              <a:t>Suiker (FODMAP) Groenten/complexe suikers</a:t>
            </a:r>
          </a:p>
          <a:p>
            <a:r>
              <a:rPr lang="nl-NL" sz="1400" dirty="0">
                <a:sym typeface="Wingdings"/>
              </a:rPr>
              <a:t>Snoepen  fruit, noten en zuidvruchten</a:t>
            </a:r>
          </a:p>
          <a:p>
            <a:r>
              <a:rPr lang="nl-NL" sz="1400" dirty="0">
                <a:sym typeface="Wingdings"/>
              </a:rPr>
              <a:t>Vruchtensap  groene thee, tomatensap</a:t>
            </a:r>
          </a:p>
          <a:p>
            <a:r>
              <a:rPr lang="nl-NL" sz="1400" dirty="0" err="1">
                <a:sym typeface="Wingdings"/>
              </a:rPr>
              <a:t>Fast</a:t>
            </a:r>
            <a:r>
              <a:rPr lang="nl-NL" sz="1400" dirty="0">
                <a:sym typeface="Wingdings"/>
              </a:rPr>
              <a:t> food  groenten</a:t>
            </a:r>
          </a:p>
          <a:p>
            <a:endParaRPr lang="nl-NL" sz="1500" dirty="0"/>
          </a:p>
        </p:txBody>
      </p:sp>
      <p:pic>
        <p:nvPicPr>
          <p:cNvPr id="4" name="Afbeelding 3"/>
          <p:cNvPicPr>
            <a:picLocks noChangeAspect="1"/>
          </p:cNvPicPr>
          <p:nvPr/>
        </p:nvPicPr>
        <p:blipFill>
          <a:blip r:embed="rId2"/>
          <a:stretch>
            <a:fillRect/>
          </a:stretch>
        </p:blipFill>
        <p:spPr>
          <a:xfrm>
            <a:off x="5364088" y="3909596"/>
            <a:ext cx="3707904" cy="902187"/>
          </a:xfrm>
          <a:prstGeom prst="rect">
            <a:avLst/>
          </a:prstGeom>
        </p:spPr>
      </p:pic>
      <p:pic>
        <p:nvPicPr>
          <p:cNvPr id="5" name="Afbeelding 4"/>
          <p:cNvPicPr>
            <a:picLocks noChangeAspect="1"/>
          </p:cNvPicPr>
          <p:nvPr/>
        </p:nvPicPr>
        <p:blipFill>
          <a:blip r:embed="rId3"/>
          <a:stretch>
            <a:fillRect/>
          </a:stretch>
        </p:blipFill>
        <p:spPr>
          <a:xfrm>
            <a:off x="6156176" y="1340413"/>
            <a:ext cx="2699792" cy="2203445"/>
          </a:xfrm>
          <a:prstGeom prst="rect">
            <a:avLst/>
          </a:prstGeom>
        </p:spPr>
      </p:pic>
      <p:sp>
        <p:nvSpPr>
          <p:cNvPr id="6" name="Tekstvak 5"/>
          <p:cNvSpPr txBox="1"/>
          <p:nvPr/>
        </p:nvSpPr>
        <p:spPr>
          <a:xfrm>
            <a:off x="179512" y="4731990"/>
            <a:ext cx="4248472" cy="276999"/>
          </a:xfrm>
          <a:prstGeom prst="rect">
            <a:avLst/>
          </a:prstGeom>
          <a:noFill/>
        </p:spPr>
        <p:txBody>
          <a:bodyPr wrap="square" rtlCol="0">
            <a:spAutoFit/>
          </a:bodyPr>
          <a:lstStyle/>
          <a:p>
            <a:r>
              <a:rPr lang="nl-NL" sz="600" dirty="0">
                <a:latin typeface="+mj-lt"/>
              </a:rPr>
              <a:t>Rossi RE, et al. European J of </a:t>
            </a:r>
            <a:r>
              <a:rPr lang="nl-NL" sz="600" dirty="0" err="1">
                <a:latin typeface="+mj-lt"/>
              </a:rPr>
              <a:t>Gastroenterol</a:t>
            </a:r>
            <a:r>
              <a:rPr lang="nl-NL" sz="600" dirty="0">
                <a:latin typeface="+mj-lt"/>
              </a:rPr>
              <a:t> en </a:t>
            </a:r>
            <a:r>
              <a:rPr lang="nl-NL" sz="600" dirty="0" err="1">
                <a:latin typeface="+mj-lt"/>
              </a:rPr>
              <a:t>Hepatol</a:t>
            </a:r>
            <a:r>
              <a:rPr lang="nl-NL" sz="600" dirty="0">
                <a:latin typeface="+mj-lt"/>
              </a:rPr>
              <a:t> 2016;28:1357</a:t>
            </a:r>
          </a:p>
          <a:p>
            <a:r>
              <a:rPr lang="nl-NL" sz="600" dirty="0">
                <a:latin typeface="+mj-lt"/>
              </a:rPr>
              <a:t>Lewis JD, et al. </a:t>
            </a:r>
            <a:r>
              <a:rPr lang="nl-NL" sz="600" dirty="0" err="1">
                <a:latin typeface="+mj-lt"/>
              </a:rPr>
              <a:t>Inflamm</a:t>
            </a:r>
            <a:r>
              <a:rPr lang="nl-NL" sz="600" dirty="0">
                <a:latin typeface="+mj-lt"/>
              </a:rPr>
              <a:t> </a:t>
            </a:r>
            <a:r>
              <a:rPr lang="nl-NL" sz="600" dirty="0" err="1">
                <a:latin typeface="+mj-lt"/>
              </a:rPr>
              <a:t>Bowel</a:t>
            </a:r>
            <a:r>
              <a:rPr lang="nl-NL" sz="600" dirty="0">
                <a:latin typeface="+mj-lt"/>
              </a:rPr>
              <a:t> Dis 2017;23:181 </a:t>
            </a:r>
          </a:p>
        </p:txBody>
      </p:sp>
    </p:spTree>
    <p:extLst>
      <p:ext uri="{BB962C8B-B14F-4D97-AF65-F5344CB8AC3E}">
        <p14:creationId xmlns:p14="http://schemas.microsoft.com/office/powerpoint/2010/main" val="341501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195486"/>
            <a:ext cx="6408712" cy="857250"/>
          </a:xfrm>
        </p:spPr>
        <p:txBody>
          <a:bodyPr/>
          <a:lstStyle/>
          <a:p>
            <a:r>
              <a:rPr lang="en-GB" sz="3200" b="0" dirty="0" err="1"/>
              <a:t>Ziektegerelateerde</a:t>
            </a:r>
            <a:r>
              <a:rPr lang="en-GB" sz="3200" b="0" dirty="0"/>
              <a:t> </a:t>
            </a:r>
            <a:r>
              <a:rPr lang="en-GB" sz="3200" b="0" dirty="0" err="1"/>
              <a:t>ondervoeding</a:t>
            </a:r>
            <a:br>
              <a:rPr lang="en-GB" sz="3200" b="0" dirty="0"/>
            </a:br>
            <a:r>
              <a:rPr lang="en-GB" sz="1800" b="0" dirty="0" err="1"/>
              <a:t>Klinische</a:t>
            </a:r>
            <a:r>
              <a:rPr lang="en-GB" sz="1800" b="0" dirty="0"/>
              <a:t> (</a:t>
            </a:r>
            <a:r>
              <a:rPr lang="en-GB" sz="1800" b="0" dirty="0" err="1"/>
              <a:t>sonde</a:t>
            </a:r>
            <a:r>
              <a:rPr lang="en-GB" sz="1800" b="0" dirty="0"/>
              <a:t>)</a:t>
            </a:r>
            <a:r>
              <a:rPr lang="en-GB" sz="1800" b="0" dirty="0" err="1"/>
              <a:t>voeding</a:t>
            </a:r>
            <a:endParaRPr lang="en-GB" sz="3200" b="0" dirty="0"/>
          </a:p>
        </p:txBody>
      </p:sp>
      <p:sp>
        <p:nvSpPr>
          <p:cNvPr id="5" name="Content Placeholder 4"/>
          <p:cNvSpPr>
            <a:spLocks noGrp="1"/>
          </p:cNvSpPr>
          <p:nvPr>
            <p:ph idx="1"/>
          </p:nvPr>
        </p:nvSpPr>
        <p:spPr>
          <a:xfrm>
            <a:off x="1219200" y="1485900"/>
            <a:ext cx="4576936" cy="3086100"/>
          </a:xfrm>
        </p:spPr>
        <p:txBody>
          <a:bodyPr/>
          <a:lstStyle/>
          <a:p>
            <a:r>
              <a:rPr lang="en-GB" dirty="0"/>
              <a:t>Drink(</a:t>
            </a:r>
            <a:r>
              <a:rPr lang="en-GB" dirty="0" err="1"/>
              <a:t>bij</a:t>
            </a:r>
            <a:r>
              <a:rPr lang="en-GB" dirty="0"/>
              <a:t>)</a:t>
            </a:r>
            <a:r>
              <a:rPr lang="en-GB" dirty="0" err="1"/>
              <a:t>voeding</a:t>
            </a:r>
            <a:endParaRPr lang="en-GB" dirty="0"/>
          </a:p>
          <a:p>
            <a:r>
              <a:rPr lang="en-GB" dirty="0" err="1"/>
              <a:t>Sondevoeding</a:t>
            </a:r>
            <a:r>
              <a:rPr lang="en-GB" dirty="0"/>
              <a:t>:</a:t>
            </a:r>
          </a:p>
          <a:p>
            <a:pPr lvl="1"/>
            <a:r>
              <a:rPr lang="en-GB" dirty="0" err="1"/>
              <a:t>Neus-maag</a:t>
            </a:r>
            <a:endParaRPr lang="en-GB" dirty="0"/>
          </a:p>
          <a:p>
            <a:pPr lvl="1"/>
            <a:r>
              <a:rPr lang="en-GB" dirty="0" err="1"/>
              <a:t>Neus</a:t>
            </a:r>
            <a:r>
              <a:rPr lang="en-GB" dirty="0"/>
              <a:t>-jejunum (</a:t>
            </a:r>
            <a:r>
              <a:rPr lang="en-GB" dirty="0" err="1"/>
              <a:t>Cortrak</a:t>
            </a:r>
            <a:r>
              <a:rPr lang="en-GB" dirty="0"/>
              <a:t>)</a:t>
            </a:r>
          </a:p>
          <a:p>
            <a:pPr lvl="1"/>
            <a:r>
              <a:rPr lang="en-GB" dirty="0"/>
              <a:t>PEG, PEG-J, PEJ</a:t>
            </a:r>
          </a:p>
        </p:txBody>
      </p:sp>
      <p:pic>
        <p:nvPicPr>
          <p:cNvPr id="6" name="Picture 5"/>
          <p:cNvPicPr>
            <a:picLocks noChangeAspect="1"/>
          </p:cNvPicPr>
          <p:nvPr/>
        </p:nvPicPr>
        <p:blipFill>
          <a:blip r:embed="rId2"/>
          <a:stretch>
            <a:fillRect/>
          </a:stretch>
        </p:blipFill>
        <p:spPr>
          <a:xfrm>
            <a:off x="6516216" y="915566"/>
            <a:ext cx="2000754" cy="2067818"/>
          </a:xfrm>
          <a:prstGeom prst="rect">
            <a:avLst/>
          </a:prstGeom>
        </p:spPr>
      </p:pic>
      <p:pic>
        <p:nvPicPr>
          <p:cNvPr id="7" name="Picture 6"/>
          <p:cNvPicPr>
            <a:picLocks noChangeAspect="1"/>
          </p:cNvPicPr>
          <p:nvPr/>
        </p:nvPicPr>
        <p:blipFill>
          <a:blip r:embed="rId3"/>
          <a:stretch>
            <a:fillRect/>
          </a:stretch>
        </p:blipFill>
        <p:spPr>
          <a:xfrm>
            <a:off x="6588224" y="3003798"/>
            <a:ext cx="1959992" cy="1959992"/>
          </a:xfrm>
          <a:prstGeom prst="rect">
            <a:avLst/>
          </a:prstGeom>
        </p:spPr>
      </p:pic>
    </p:spTree>
    <p:extLst>
      <p:ext uri="{BB962C8B-B14F-4D97-AF65-F5344CB8AC3E}">
        <p14:creationId xmlns:p14="http://schemas.microsoft.com/office/powerpoint/2010/main" val="3745634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1563640"/>
            <a:ext cx="4248472" cy="1877437"/>
          </a:xfrm>
          <a:prstGeom prst="rect">
            <a:avLst/>
          </a:prstGeom>
          <a:solidFill>
            <a:schemeClr val="accent1">
              <a:lumMod val="20000"/>
              <a:lumOff val="80000"/>
            </a:schemeClr>
          </a:solidFill>
          <a:ln w="15875">
            <a:solidFill>
              <a:srgbClr val="000090"/>
            </a:solidFill>
          </a:ln>
        </p:spPr>
        <p:txBody>
          <a:bodyPr wrap="square" rtlCol="0">
            <a:spAutoFit/>
          </a:bodyPr>
          <a:lstStyle/>
          <a:p>
            <a:pPr algn="ctr"/>
            <a:r>
              <a:rPr lang="en-GB" sz="4800" dirty="0" err="1">
                <a:solidFill>
                  <a:srgbClr val="000090"/>
                </a:solidFill>
                <a:latin typeface="+mj-lt"/>
              </a:rPr>
              <a:t>Katabool</a:t>
            </a:r>
            <a:endParaRPr lang="en-GB" sz="4800" dirty="0">
              <a:solidFill>
                <a:srgbClr val="000090"/>
              </a:solidFill>
              <a:latin typeface="+mj-lt"/>
            </a:endParaRPr>
          </a:p>
          <a:p>
            <a:pPr algn="ctr"/>
            <a:r>
              <a:rPr lang="en-GB" sz="2000" dirty="0" err="1">
                <a:solidFill>
                  <a:srgbClr val="000090"/>
                </a:solidFill>
                <a:latin typeface="+mj-lt"/>
              </a:rPr>
              <a:t>vs</a:t>
            </a:r>
            <a:endParaRPr lang="en-GB" sz="2000" dirty="0">
              <a:solidFill>
                <a:srgbClr val="000090"/>
              </a:solidFill>
              <a:latin typeface="+mj-lt"/>
            </a:endParaRPr>
          </a:p>
          <a:p>
            <a:pPr algn="ctr"/>
            <a:r>
              <a:rPr lang="en-GB" sz="4800" dirty="0" err="1">
                <a:solidFill>
                  <a:srgbClr val="000090"/>
                </a:solidFill>
                <a:latin typeface="+mj-lt"/>
              </a:rPr>
              <a:t>Anabool</a:t>
            </a:r>
            <a:endParaRPr lang="en-GB" sz="4800" dirty="0">
              <a:solidFill>
                <a:srgbClr val="000090"/>
              </a:solidFill>
              <a:latin typeface="+mj-lt"/>
            </a:endParaRPr>
          </a:p>
        </p:txBody>
      </p:sp>
      <p:sp>
        <p:nvSpPr>
          <p:cNvPr id="6" name="TextBox 5"/>
          <p:cNvSpPr txBox="1"/>
          <p:nvPr/>
        </p:nvSpPr>
        <p:spPr>
          <a:xfrm>
            <a:off x="971600" y="1419622"/>
            <a:ext cx="4680520" cy="2308324"/>
          </a:xfrm>
          <a:prstGeom prst="rect">
            <a:avLst/>
          </a:prstGeom>
          <a:solidFill>
            <a:schemeClr val="accent1">
              <a:lumMod val="20000"/>
              <a:lumOff val="80000"/>
            </a:schemeClr>
          </a:solidFill>
          <a:ln w="15875">
            <a:solidFill>
              <a:srgbClr val="000090"/>
            </a:solidFill>
          </a:ln>
        </p:spPr>
        <p:txBody>
          <a:bodyPr wrap="square" rtlCol="0">
            <a:spAutoFit/>
          </a:bodyPr>
          <a:lstStyle/>
          <a:p>
            <a:pPr algn="ctr"/>
            <a:r>
              <a:rPr lang="en-GB" sz="4800" dirty="0" err="1">
                <a:solidFill>
                  <a:srgbClr val="000090"/>
                </a:solidFill>
                <a:latin typeface="+mj-lt"/>
              </a:rPr>
              <a:t>Afbreken</a:t>
            </a:r>
            <a:endParaRPr lang="en-GB" sz="4800" dirty="0">
              <a:solidFill>
                <a:srgbClr val="000090"/>
              </a:solidFill>
              <a:latin typeface="+mj-lt"/>
            </a:endParaRPr>
          </a:p>
          <a:p>
            <a:pPr algn="ctr"/>
            <a:r>
              <a:rPr lang="en-GB" sz="2000" dirty="0" err="1">
                <a:solidFill>
                  <a:srgbClr val="000090"/>
                </a:solidFill>
                <a:latin typeface="+mj-lt"/>
              </a:rPr>
              <a:t>vs</a:t>
            </a:r>
            <a:r>
              <a:rPr lang="en-GB" sz="4800" dirty="0">
                <a:solidFill>
                  <a:srgbClr val="000090"/>
                </a:solidFill>
                <a:latin typeface="+mj-lt"/>
              </a:rPr>
              <a:t> </a:t>
            </a:r>
          </a:p>
          <a:p>
            <a:pPr algn="ctr"/>
            <a:r>
              <a:rPr lang="en-GB" sz="4800" dirty="0" err="1">
                <a:solidFill>
                  <a:srgbClr val="000090"/>
                </a:solidFill>
                <a:latin typeface="+mj-lt"/>
              </a:rPr>
              <a:t>Opbouwen</a:t>
            </a:r>
            <a:endParaRPr lang="en-GB" sz="4800" dirty="0">
              <a:solidFill>
                <a:srgbClr val="000090"/>
              </a:solidFill>
              <a:latin typeface="+mj-lt"/>
            </a:endParaRPr>
          </a:p>
        </p:txBody>
      </p:sp>
      <p:pic>
        <p:nvPicPr>
          <p:cNvPr id="2" name="Picture 1"/>
          <p:cNvPicPr>
            <a:picLocks noChangeAspect="1"/>
          </p:cNvPicPr>
          <p:nvPr/>
        </p:nvPicPr>
        <p:blipFill>
          <a:blip r:embed="rId2"/>
          <a:stretch>
            <a:fillRect/>
          </a:stretch>
        </p:blipFill>
        <p:spPr>
          <a:xfrm>
            <a:off x="5652124" y="2211710"/>
            <a:ext cx="3425619" cy="2569214"/>
          </a:xfrm>
          <a:prstGeom prst="rect">
            <a:avLst/>
          </a:prstGeom>
          <a:ln w="15875">
            <a:solidFill>
              <a:srgbClr val="000090"/>
            </a:solidFill>
          </a:ln>
        </p:spPr>
      </p:pic>
    </p:spTree>
    <p:extLst>
      <p:ext uri="{BB962C8B-B14F-4D97-AF65-F5344CB8AC3E}">
        <p14:creationId xmlns:p14="http://schemas.microsoft.com/office/powerpoint/2010/main" val="149288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2988" y="249238"/>
            <a:ext cx="5867400" cy="857250"/>
          </a:xfrm>
        </p:spPr>
        <p:txBody>
          <a:bodyPr/>
          <a:lstStyle/>
          <a:p>
            <a:pPr>
              <a:defRPr/>
            </a:pPr>
            <a:r>
              <a:rPr lang="nl-NL" sz="2800" b="0" dirty="0"/>
              <a:t>Prevalentie ZO 1e lijn</a:t>
            </a:r>
          </a:p>
        </p:txBody>
      </p:sp>
      <p:pic>
        <p:nvPicPr>
          <p:cNvPr id="35842" name="Afbeelding 2" descr="Schermafbeelding 2016-05-28 om 21.33.3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058863"/>
            <a:ext cx="8388350"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61254" y="433113"/>
            <a:ext cx="6726555" cy="758597"/>
          </a:xfrm>
        </p:spPr>
        <p:txBody>
          <a:bodyPr>
            <a:normAutofit fontScale="90000"/>
          </a:bodyPr>
          <a:lstStyle/>
          <a:p>
            <a:pPr>
              <a:defRPr/>
            </a:pPr>
            <a:r>
              <a:rPr lang="nl-NL" b="0" dirty="0">
                <a:solidFill>
                  <a:srgbClr val="008000"/>
                </a:solidFill>
                <a:latin typeface="+mn-lt"/>
                <a:cs typeface="Verdana"/>
              </a:rPr>
              <a:t>Voeding voor operatie</a:t>
            </a:r>
            <a:br>
              <a:rPr lang="nl-NL" b="0" dirty="0">
                <a:solidFill>
                  <a:srgbClr val="008000"/>
                </a:solidFill>
                <a:latin typeface="+mn-lt"/>
                <a:cs typeface="Verdana"/>
              </a:rPr>
            </a:br>
            <a:r>
              <a:rPr lang="nl-NL" sz="1980" b="0" dirty="0">
                <a:solidFill>
                  <a:srgbClr val="008000"/>
                </a:solidFill>
                <a:latin typeface="+mn-lt"/>
                <a:cs typeface="Verdana"/>
              </a:rPr>
              <a:t>&lt; 24 uur</a:t>
            </a:r>
            <a:br>
              <a:rPr lang="nl-NL" sz="1980" b="0" dirty="0">
                <a:solidFill>
                  <a:srgbClr val="008000"/>
                </a:solidFill>
                <a:latin typeface="+mn-lt"/>
                <a:cs typeface="Verdana"/>
              </a:rPr>
            </a:br>
            <a:br>
              <a:rPr lang="nl-NL" sz="1800" b="0" dirty="0">
                <a:solidFill>
                  <a:srgbClr val="008000"/>
                </a:solidFill>
                <a:latin typeface="+mn-lt"/>
                <a:cs typeface="Verdana"/>
              </a:rPr>
            </a:br>
            <a:endParaRPr lang="nl-NL" sz="1980" b="0" dirty="0">
              <a:solidFill>
                <a:srgbClr val="008000"/>
              </a:solidFill>
              <a:latin typeface="+mn-lt"/>
              <a:cs typeface="Verdana"/>
            </a:endParaRPr>
          </a:p>
        </p:txBody>
      </p:sp>
      <p:sp>
        <p:nvSpPr>
          <p:cNvPr id="3075" name="Rectangle 3"/>
          <p:cNvSpPr>
            <a:spLocks noGrp="1" noChangeArrowheads="1"/>
          </p:cNvSpPr>
          <p:nvPr>
            <p:ph idx="1"/>
          </p:nvPr>
        </p:nvSpPr>
        <p:spPr>
          <a:xfrm>
            <a:off x="1210329" y="2067694"/>
            <a:ext cx="7228403" cy="2657095"/>
          </a:xfrm>
        </p:spPr>
        <p:txBody>
          <a:bodyPr>
            <a:normAutofit/>
          </a:bodyPr>
          <a:lstStyle/>
          <a:p>
            <a:pPr>
              <a:lnSpc>
                <a:spcPct val="100000"/>
              </a:lnSpc>
              <a:buFont typeface="Wingdings" charset="2"/>
              <a:buChar char="§"/>
              <a:defRPr/>
            </a:pPr>
            <a:r>
              <a:rPr lang="nl-NL" sz="2160" dirty="0">
                <a:solidFill>
                  <a:schemeClr val="tx1"/>
                </a:solidFill>
                <a:cs typeface="Verdana"/>
              </a:rPr>
              <a:t>Voorkomen van aspiratie:</a:t>
            </a:r>
          </a:p>
          <a:p>
            <a:pPr lvl="1">
              <a:lnSpc>
                <a:spcPct val="100000"/>
              </a:lnSpc>
              <a:buFont typeface="Wingdings" charset="2"/>
              <a:buChar char="§"/>
              <a:defRPr/>
            </a:pPr>
            <a:r>
              <a:rPr lang="nl-NL" sz="1620" dirty="0">
                <a:solidFill>
                  <a:schemeClr val="tx1"/>
                </a:solidFill>
                <a:latin typeface="Verdana"/>
                <a:cs typeface="Verdana"/>
              </a:rPr>
              <a:t>‘Lichte maaltijd’ 6 uur voor operatie</a:t>
            </a:r>
          </a:p>
          <a:p>
            <a:pPr lvl="1">
              <a:lnSpc>
                <a:spcPct val="100000"/>
              </a:lnSpc>
              <a:buFont typeface="Wingdings" charset="2"/>
              <a:buChar char="§"/>
              <a:defRPr/>
            </a:pPr>
            <a:r>
              <a:rPr lang="nl-NL" sz="1620" dirty="0">
                <a:solidFill>
                  <a:schemeClr val="tx1"/>
                </a:solidFill>
                <a:latin typeface="Verdana"/>
                <a:cs typeface="Verdana"/>
              </a:rPr>
              <a:t>Helder drinken tot 2 uur voor de operatie</a:t>
            </a:r>
          </a:p>
          <a:p>
            <a:pPr>
              <a:lnSpc>
                <a:spcPct val="100000"/>
              </a:lnSpc>
              <a:buFont typeface="Wingdings" charset="2"/>
              <a:buChar char="§"/>
              <a:defRPr/>
            </a:pPr>
            <a:r>
              <a:rPr lang="nl-NL" sz="2160" dirty="0">
                <a:solidFill>
                  <a:schemeClr val="tx1"/>
                </a:solidFill>
                <a:cs typeface="Verdana"/>
              </a:rPr>
              <a:t>Negatieve invloed </a:t>
            </a:r>
          </a:p>
          <a:p>
            <a:pPr lvl="1">
              <a:lnSpc>
                <a:spcPct val="100000"/>
              </a:lnSpc>
              <a:buFont typeface="Wingdings" charset="2"/>
              <a:buChar char="§"/>
              <a:defRPr/>
            </a:pPr>
            <a:r>
              <a:rPr lang="nl-NL" sz="1620" dirty="0">
                <a:solidFill>
                  <a:schemeClr val="tx1"/>
                </a:solidFill>
                <a:latin typeface="Verdana"/>
                <a:cs typeface="Verdana"/>
              </a:rPr>
              <a:t>Ziekte-gerelateerde ondervoeding </a:t>
            </a:r>
          </a:p>
          <a:p>
            <a:pPr lvl="1">
              <a:lnSpc>
                <a:spcPct val="100000"/>
              </a:lnSpc>
              <a:buFont typeface="Wingdings" charset="2"/>
              <a:buChar char="§"/>
              <a:defRPr/>
            </a:pPr>
            <a:r>
              <a:rPr lang="nl-NL" sz="1620" dirty="0">
                <a:solidFill>
                  <a:schemeClr val="tx1"/>
                </a:solidFill>
                <a:latin typeface="Verdana"/>
                <a:cs typeface="Verdana"/>
              </a:rPr>
              <a:t>Te lang vasten</a:t>
            </a:r>
          </a:p>
          <a:p>
            <a:pPr marL="0" indent="0">
              <a:lnSpc>
                <a:spcPct val="90000"/>
              </a:lnSpc>
              <a:buNone/>
            </a:pPr>
            <a:endParaRPr lang="nl-NL" dirty="0">
              <a:latin typeface="Verdana"/>
              <a:cs typeface="Verdana"/>
            </a:endParaRPr>
          </a:p>
          <a:p>
            <a:pPr lvl="2">
              <a:lnSpc>
                <a:spcPct val="90000"/>
              </a:lnSpc>
            </a:pPr>
            <a:endParaRPr lang="nl-NL" sz="1800" dirty="0">
              <a:latin typeface="Verdana"/>
              <a:cs typeface="Verdana"/>
            </a:endParaRPr>
          </a:p>
        </p:txBody>
      </p:sp>
      <p:sp>
        <p:nvSpPr>
          <p:cNvPr id="2" name="TextBox 1"/>
          <p:cNvSpPr txBox="1"/>
          <p:nvPr/>
        </p:nvSpPr>
        <p:spPr>
          <a:xfrm>
            <a:off x="1007604" y="1405221"/>
            <a:ext cx="7049953" cy="535531"/>
          </a:xfrm>
          <a:prstGeom prst="rect">
            <a:avLst/>
          </a:prstGeom>
          <a:noFill/>
        </p:spPr>
        <p:txBody>
          <a:bodyPr wrap="square" rtlCol="0">
            <a:spAutoFit/>
          </a:bodyPr>
          <a:lstStyle/>
          <a:p>
            <a:pPr algn="ctr"/>
            <a:r>
              <a:rPr lang="nl-NL" sz="2880" dirty="0">
                <a:solidFill>
                  <a:srgbClr val="0070C0"/>
                </a:solidFill>
                <a:latin typeface="Verdana"/>
                <a:cs typeface="Verdana"/>
              </a:rPr>
              <a:t>voeding </a:t>
            </a:r>
            <a:r>
              <a:rPr lang="nl-NL" sz="2880" dirty="0" err="1">
                <a:solidFill>
                  <a:srgbClr val="0070C0"/>
                </a:solidFill>
                <a:latin typeface="Verdana"/>
                <a:cs typeface="Verdana"/>
              </a:rPr>
              <a:t>vs</a:t>
            </a:r>
            <a:r>
              <a:rPr lang="nl-NL" sz="2880" dirty="0">
                <a:solidFill>
                  <a:srgbClr val="0070C0"/>
                </a:solidFill>
                <a:latin typeface="Verdana"/>
                <a:cs typeface="Verdana"/>
              </a:rPr>
              <a:t> aspiratie</a:t>
            </a:r>
            <a:endParaRPr lang="nl-NL" sz="2880" dirty="0">
              <a:solidFill>
                <a:srgbClr val="0070C0"/>
              </a:solidFill>
            </a:endParaRPr>
          </a:p>
        </p:txBody>
      </p:sp>
      <p:sp>
        <p:nvSpPr>
          <p:cNvPr id="4" name="Tekstvak 3"/>
          <p:cNvSpPr txBox="1"/>
          <p:nvPr/>
        </p:nvSpPr>
        <p:spPr>
          <a:xfrm>
            <a:off x="4310716" y="4386352"/>
            <a:ext cx="4366260" cy="480131"/>
          </a:xfrm>
          <a:prstGeom prst="rect">
            <a:avLst/>
          </a:prstGeom>
          <a:noFill/>
        </p:spPr>
        <p:txBody>
          <a:bodyPr wrap="square" rtlCol="0">
            <a:spAutoFit/>
          </a:bodyPr>
          <a:lstStyle/>
          <a:p>
            <a:pPr marL="154305" indent="-154305">
              <a:lnSpc>
                <a:spcPts val="1620"/>
              </a:lnSpc>
              <a:buFont typeface="Arial"/>
              <a:buChar char="•"/>
            </a:pPr>
            <a:r>
              <a:rPr lang="nl-NL" sz="1080" dirty="0">
                <a:solidFill>
                  <a:srgbClr val="000090"/>
                </a:solidFill>
                <a:latin typeface="Verdana" pitchFamily="34" charset="0"/>
              </a:rPr>
              <a:t>Richtlijn perioperatief voedingsbeleid CBO, 2007</a:t>
            </a:r>
          </a:p>
          <a:p>
            <a:pPr marL="154305" indent="-154305">
              <a:lnSpc>
                <a:spcPts val="1620"/>
              </a:lnSpc>
              <a:buFont typeface="Arial"/>
              <a:buChar char="•"/>
            </a:pPr>
            <a:r>
              <a:rPr lang="nl-NL" sz="1080" dirty="0">
                <a:solidFill>
                  <a:srgbClr val="000090"/>
                </a:solidFill>
                <a:latin typeface="Verdana" pitchFamily="34" charset="0"/>
              </a:rPr>
              <a:t>Awad S </a:t>
            </a:r>
            <a:r>
              <a:rPr lang="nl-NL" sz="1080" dirty="0" err="1">
                <a:solidFill>
                  <a:srgbClr val="000090"/>
                </a:solidFill>
                <a:latin typeface="Verdana" pitchFamily="34" charset="0"/>
              </a:rPr>
              <a:t>and</a:t>
            </a:r>
            <a:r>
              <a:rPr lang="nl-NL" sz="1080" dirty="0">
                <a:solidFill>
                  <a:srgbClr val="000090"/>
                </a:solidFill>
                <a:latin typeface="Verdana" pitchFamily="34" charset="0"/>
              </a:rPr>
              <a:t> Lobo D. </a:t>
            </a:r>
            <a:r>
              <a:rPr lang="nl-NL" sz="1080" dirty="0" err="1">
                <a:solidFill>
                  <a:srgbClr val="000090"/>
                </a:solidFill>
                <a:latin typeface="Verdana" pitchFamily="34" charset="0"/>
              </a:rPr>
              <a:t>Clinical</a:t>
            </a:r>
            <a:r>
              <a:rPr lang="nl-NL" sz="1080" dirty="0">
                <a:solidFill>
                  <a:srgbClr val="000090"/>
                </a:solidFill>
                <a:latin typeface="Verdana" pitchFamily="34" charset="0"/>
              </a:rPr>
              <a:t> </a:t>
            </a:r>
            <a:r>
              <a:rPr lang="nl-NL" sz="1080" dirty="0" err="1">
                <a:solidFill>
                  <a:srgbClr val="000090"/>
                </a:solidFill>
                <a:latin typeface="Verdana" pitchFamily="34" charset="0"/>
              </a:rPr>
              <a:t>Nutrition</a:t>
            </a:r>
            <a:r>
              <a:rPr lang="nl-NL" sz="1080" dirty="0">
                <a:solidFill>
                  <a:srgbClr val="000090"/>
                </a:solidFill>
                <a:latin typeface="Verdana" pitchFamily="34" charset="0"/>
              </a:rPr>
              <a:t> 2012</a:t>
            </a:r>
          </a:p>
        </p:txBody>
      </p:sp>
    </p:spTree>
    <p:extLst>
      <p:ext uri="{BB962C8B-B14F-4D97-AF65-F5344CB8AC3E}">
        <p14:creationId xmlns:p14="http://schemas.microsoft.com/office/powerpoint/2010/main" val="127583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202026" y="1534835"/>
            <a:ext cx="7258406" cy="2031325"/>
          </a:xfrm>
          <a:prstGeom prst="rect">
            <a:avLst/>
          </a:prstGeom>
        </p:spPr>
        <p:txBody>
          <a:bodyPr wrap="square">
            <a:spAutoFit/>
          </a:bodyPr>
          <a:lstStyle/>
          <a:p>
            <a:pPr marL="257175" indent="-257175">
              <a:buFont typeface="Arial" panose="020B0604020202020204" pitchFamily="34" charset="0"/>
              <a:buChar char="•"/>
            </a:pPr>
            <a:r>
              <a:rPr lang="nl-NL" sz="1260" dirty="0">
                <a:latin typeface="+mj-lt"/>
              </a:rPr>
              <a:t>IN 2030:</a:t>
            </a:r>
          </a:p>
          <a:p>
            <a:pPr marL="714375" lvl="1" indent="-257175">
              <a:buFont typeface="Arial" panose="020B0604020202020204" pitchFamily="34" charset="0"/>
              <a:buChar char="•"/>
            </a:pPr>
            <a:r>
              <a:rPr lang="nl-NL" sz="1260" dirty="0">
                <a:latin typeface="+mj-lt"/>
              </a:rPr>
              <a:t>Het aantal 65-plussers: 16 % </a:t>
            </a:r>
            <a:r>
              <a:rPr lang="nl-NL" sz="1260" dirty="0">
                <a:latin typeface="+mj-lt"/>
                <a:sym typeface="Wingdings" pitchFamily="2" charset="2"/>
              </a:rPr>
              <a:t> 24 %</a:t>
            </a:r>
            <a:endParaRPr lang="nl-NL" sz="1260" dirty="0">
              <a:latin typeface="+mj-lt"/>
            </a:endParaRPr>
          </a:p>
          <a:p>
            <a:pPr marL="714375" lvl="1" indent="-257175">
              <a:buFont typeface="Arial" panose="020B0604020202020204" pitchFamily="34" charset="0"/>
              <a:buChar char="•"/>
            </a:pPr>
            <a:r>
              <a:rPr lang="nl-NL" sz="1260" dirty="0">
                <a:latin typeface="+mj-lt"/>
              </a:rPr>
              <a:t>Levensverwachting:</a:t>
            </a:r>
          </a:p>
          <a:p>
            <a:pPr marL="1200150" lvl="2" indent="-285750">
              <a:buFont typeface="Arial" panose="020B0604020202020204" pitchFamily="34" charset="0"/>
              <a:buChar char="•"/>
            </a:pPr>
            <a:r>
              <a:rPr lang="nl-NL" sz="1260" dirty="0">
                <a:latin typeface="+mj-lt"/>
              </a:rPr>
              <a:t>Mannen 79 </a:t>
            </a:r>
            <a:r>
              <a:rPr lang="nl-NL" sz="1260" dirty="0">
                <a:latin typeface="+mj-lt"/>
                <a:sym typeface="Wingdings" pitchFamily="2" charset="2"/>
              </a:rPr>
              <a:t></a:t>
            </a:r>
            <a:r>
              <a:rPr lang="nl-NL" sz="1260" dirty="0">
                <a:latin typeface="+mj-lt"/>
              </a:rPr>
              <a:t> 82 jaar</a:t>
            </a:r>
          </a:p>
          <a:p>
            <a:pPr marL="1200150" lvl="2" indent="-285750">
              <a:buFont typeface="Arial" panose="020B0604020202020204" pitchFamily="34" charset="0"/>
              <a:buChar char="•"/>
            </a:pPr>
            <a:r>
              <a:rPr lang="nl-NL" sz="1260" dirty="0">
                <a:latin typeface="+mj-lt"/>
              </a:rPr>
              <a:t>Vrouwen 81 </a:t>
            </a:r>
            <a:r>
              <a:rPr lang="nl-NL" sz="1260" dirty="0">
                <a:latin typeface="+mj-lt"/>
                <a:sym typeface="Wingdings" pitchFamily="2" charset="2"/>
              </a:rPr>
              <a:t></a:t>
            </a:r>
            <a:r>
              <a:rPr lang="nl-NL" sz="1260" dirty="0">
                <a:latin typeface="+mj-lt"/>
              </a:rPr>
              <a:t> 83 jaar.</a:t>
            </a:r>
          </a:p>
          <a:p>
            <a:pPr marL="714375" lvl="1" indent="-257175">
              <a:buFont typeface="Arial" panose="020B0604020202020204" pitchFamily="34" charset="0"/>
              <a:buChar char="•"/>
            </a:pPr>
            <a:r>
              <a:rPr lang="nl-NL" sz="1260" dirty="0">
                <a:latin typeface="+mj-lt"/>
              </a:rPr>
              <a:t>Chronisch zieken: 5,3 miljoen (32 % van de bevolking) </a:t>
            </a:r>
            <a:r>
              <a:rPr lang="nl-NL" sz="1260" dirty="0">
                <a:latin typeface="+mj-lt"/>
                <a:sym typeface="Wingdings" pitchFamily="2" charset="2"/>
              </a:rPr>
              <a:t></a:t>
            </a:r>
            <a:r>
              <a:rPr lang="nl-NL" sz="1260" dirty="0">
                <a:latin typeface="+mj-lt"/>
              </a:rPr>
              <a:t> 7 miljoen in (40 %)</a:t>
            </a:r>
          </a:p>
          <a:p>
            <a:pPr marL="714375" lvl="1" indent="-257175">
              <a:buFont typeface="Arial" panose="020B0604020202020204" pitchFamily="34" charset="0"/>
              <a:buChar char="•"/>
            </a:pPr>
            <a:r>
              <a:rPr lang="nl-NL" sz="1260" dirty="0">
                <a:latin typeface="+mj-lt"/>
              </a:rPr>
              <a:t>Rokers: 23% </a:t>
            </a:r>
            <a:r>
              <a:rPr lang="nl-NL" sz="1260" dirty="0">
                <a:latin typeface="+mj-lt"/>
                <a:sym typeface="Wingdings" pitchFamily="2" charset="2"/>
              </a:rPr>
              <a:t></a:t>
            </a:r>
            <a:r>
              <a:rPr lang="nl-NL" sz="1260" dirty="0">
                <a:latin typeface="+mj-lt"/>
              </a:rPr>
              <a:t>19% </a:t>
            </a:r>
          </a:p>
          <a:p>
            <a:pPr marL="714375" lvl="1" indent="-257175">
              <a:buFont typeface="Arial" panose="020B0604020202020204" pitchFamily="34" charset="0"/>
              <a:buChar char="•"/>
            </a:pPr>
            <a:r>
              <a:rPr lang="nl-NL" sz="1260" dirty="0">
                <a:latin typeface="+mj-lt"/>
              </a:rPr>
              <a:t>Zware drinkers: blijft 10%.</a:t>
            </a:r>
          </a:p>
          <a:p>
            <a:pPr marL="714375" lvl="1" indent="-257175">
              <a:buFont typeface="Arial" panose="020B0604020202020204" pitchFamily="34" charset="0"/>
              <a:buChar char="•"/>
            </a:pPr>
            <a:r>
              <a:rPr lang="nl-NL" sz="1260" dirty="0">
                <a:latin typeface="+mj-lt"/>
              </a:rPr>
              <a:t>33% beweegt te weinig </a:t>
            </a:r>
          </a:p>
          <a:p>
            <a:pPr marL="714375" lvl="1" indent="-257175">
              <a:buFont typeface="Arial" panose="020B0604020202020204" pitchFamily="34" charset="0"/>
              <a:buChar char="•"/>
            </a:pPr>
            <a:r>
              <a:rPr lang="nl-NL" sz="1260" dirty="0">
                <a:latin typeface="+mj-lt"/>
              </a:rPr>
              <a:t>DM: 830.000 </a:t>
            </a:r>
            <a:r>
              <a:rPr lang="nl-NL" sz="1260" dirty="0">
                <a:latin typeface="+mj-lt"/>
                <a:sym typeface="Wingdings" pitchFamily="2" charset="2"/>
              </a:rPr>
              <a:t></a:t>
            </a:r>
            <a:r>
              <a:rPr lang="nl-NL" sz="1260" dirty="0">
                <a:latin typeface="+mj-lt"/>
              </a:rPr>
              <a:t>1,2 miljoen (mede door groei overgewicht)</a:t>
            </a:r>
          </a:p>
        </p:txBody>
      </p:sp>
      <p:sp>
        <p:nvSpPr>
          <p:cNvPr id="5" name="Titel 4"/>
          <p:cNvSpPr>
            <a:spLocks noGrp="1"/>
          </p:cNvSpPr>
          <p:nvPr>
            <p:ph type="title"/>
          </p:nvPr>
        </p:nvSpPr>
        <p:spPr>
          <a:xfrm>
            <a:off x="1331640" y="109076"/>
            <a:ext cx="5280660" cy="857250"/>
          </a:xfrm>
        </p:spPr>
        <p:txBody>
          <a:bodyPr/>
          <a:lstStyle/>
          <a:p>
            <a:r>
              <a:rPr lang="nl-NL" sz="1800" b="0" dirty="0"/>
              <a:t>De belangrijkste punten uit de toekomstverkenning van het RIVM zijn:</a:t>
            </a:r>
          </a:p>
        </p:txBody>
      </p:sp>
      <p:sp>
        <p:nvSpPr>
          <p:cNvPr id="8" name="Tekstvak 7"/>
          <p:cNvSpPr txBox="1"/>
          <p:nvPr/>
        </p:nvSpPr>
        <p:spPr>
          <a:xfrm>
            <a:off x="1202026" y="3960341"/>
            <a:ext cx="7258406" cy="757130"/>
          </a:xfrm>
          <a:prstGeom prst="rect">
            <a:avLst/>
          </a:prstGeom>
          <a:noFill/>
          <a:ln w="12700">
            <a:solidFill>
              <a:srgbClr val="0070C0"/>
            </a:solidFill>
          </a:ln>
        </p:spPr>
        <p:txBody>
          <a:bodyPr wrap="square" rtlCol="0">
            <a:spAutoFit/>
          </a:bodyPr>
          <a:lstStyle/>
          <a:p>
            <a:pPr algn="ctr"/>
            <a:r>
              <a:rPr lang="nl-NL" sz="2160" dirty="0">
                <a:solidFill>
                  <a:srgbClr val="FF0000"/>
                </a:solidFill>
                <a:latin typeface="+mj-lt"/>
                <a:sym typeface="Wingdings" panose="05000000000000000000" pitchFamily="2" charset="2"/>
              </a:rPr>
              <a:t>leefstijl is te beïnvloeden.</a:t>
            </a:r>
          </a:p>
          <a:p>
            <a:pPr algn="ctr"/>
            <a:r>
              <a:rPr lang="nl-NL" sz="2160" dirty="0">
                <a:solidFill>
                  <a:srgbClr val="FF0000"/>
                </a:solidFill>
                <a:latin typeface="+mj-lt"/>
                <a:sym typeface="Wingdings" panose="05000000000000000000" pitchFamily="2" charset="2"/>
              </a:rPr>
              <a:t></a:t>
            </a:r>
            <a:r>
              <a:rPr lang="nl-NL" sz="2160" dirty="0">
                <a:solidFill>
                  <a:srgbClr val="FF0000"/>
                </a:solidFill>
                <a:latin typeface="+mj-lt"/>
              </a:rPr>
              <a:t>De zorg voor morgen begint vandaag!</a:t>
            </a:r>
          </a:p>
        </p:txBody>
      </p:sp>
      <p:sp>
        <p:nvSpPr>
          <p:cNvPr id="2" name="Ovaal 1">
            <a:extLst>
              <a:ext uri="{FF2B5EF4-FFF2-40B4-BE49-F238E27FC236}">
                <a16:creationId xmlns:a16="http://schemas.microsoft.com/office/drawing/2014/main" id="{94211AA5-0045-B341-B76E-944284EEDA31}"/>
              </a:ext>
            </a:extLst>
          </p:cNvPr>
          <p:cNvSpPr/>
          <p:nvPr/>
        </p:nvSpPr>
        <p:spPr>
          <a:xfrm>
            <a:off x="1115616" y="1477111"/>
            <a:ext cx="3888432" cy="1296144"/>
          </a:xfrm>
          <a:prstGeom prst="ellipse">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160"/>
          </a:p>
        </p:txBody>
      </p:sp>
      <p:sp>
        <p:nvSpPr>
          <p:cNvPr id="3" name="Tekstvak 2">
            <a:extLst>
              <a:ext uri="{FF2B5EF4-FFF2-40B4-BE49-F238E27FC236}">
                <a16:creationId xmlns:a16="http://schemas.microsoft.com/office/drawing/2014/main" id="{E90B9CF0-F349-2F4E-B16A-A6A5D2ED6070}"/>
              </a:ext>
            </a:extLst>
          </p:cNvPr>
          <p:cNvSpPr txBox="1"/>
          <p:nvPr/>
        </p:nvSpPr>
        <p:spPr>
          <a:xfrm>
            <a:off x="1601670" y="1912817"/>
            <a:ext cx="2916324" cy="424732"/>
          </a:xfrm>
          <a:prstGeom prst="rect">
            <a:avLst/>
          </a:prstGeom>
          <a:noFill/>
        </p:spPr>
        <p:txBody>
          <a:bodyPr wrap="square" rtlCol="0">
            <a:spAutoFit/>
          </a:bodyPr>
          <a:lstStyle/>
          <a:p>
            <a:pPr algn="ctr"/>
            <a:r>
              <a:rPr lang="en-GB" sz="2160" dirty="0">
                <a:solidFill>
                  <a:srgbClr val="FFFF00"/>
                </a:solidFill>
                <a:latin typeface="+mj-lt"/>
              </a:rPr>
              <a:t>VERGRIJZING</a:t>
            </a:r>
          </a:p>
        </p:txBody>
      </p:sp>
      <p:sp>
        <p:nvSpPr>
          <p:cNvPr id="7" name="Ovaal 6">
            <a:extLst>
              <a:ext uri="{FF2B5EF4-FFF2-40B4-BE49-F238E27FC236}">
                <a16:creationId xmlns:a16="http://schemas.microsoft.com/office/drawing/2014/main" id="{D7135185-DC72-2A47-9BEF-EC0DC590F73D}"/>
              </a:ext>
            </a:extLst>
          </p:cNvPr>
          <p:cNvSpPr/>
          <p:nvPr/>
        </p:nvSpPr>
        <p:spPr>
          <a:xfrm>
            <a:off x="3707904" y="2614603"/>
            <a:ext cx="3888432" cy="1296144"/>
          </a:xfrm>
          <a:prstGeom prst="ellipse">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160"/>
          </a:p>
        </p:txBody>
      </p:sp>
      <p:sp>
        <p:nvSpPr>
          <p:cNvPr id="6" name="Tekstvak 5">
            <a:extLst>
              <a:ext uri="{FF2B5EF4-FFF2-40B4-BE49-F238E27FC236}">
                <a16:creationId xmlns:a16="http://schemas.microsoft.com/office/drawing/2014/main" id="{7730358D-DBA9-7D48-86A3-166F2A4CA5FF}"/>
              </a:ext>
            </a:extLst>
          </p:cNvPr>
          <p:cNvSpPr txBox="1"/>
          <p:nvPr/>
        </p:nvSpPr>
        <p:spPr>
          <a:xfrm>
            <a:off x="4453187" y="3050309"/>
            <a:ext cx="2397866" cy="424732"/>
          </a:xfrm>
          <a:prstGeom prst="rect">
            <a:avLst/>
          </a:prstGeom>
          <a:noFill/>
        </p:spPr>
        <p:txBody>
          <a:bodyPr wrap="square" rtlCol="0">
            <a:spAutoFit/>
          </a:bodyPr>
          <a:lstStyle/>
          <a:p>
            <a:pPr algn="ctr"/>
            <a:r>
              <a:rPr lang="en-GB" sz="2160" dirty="0">
                <a:solidFill>
                  <a:srgbClr val="FFFF00"/>
                </a:solidFill>
                <a:latin typeface="+mj-lt"/>
              </a:rPr>
              <a:t>LEEFSTIJL</a:t>
            </a:r>
          </a:p>
        </p:txBody>
      </p:sp>
      <p:sp>
        <p:nvSpPr>
          <p:cNvPr id="9" name="Tekstvak 8">
            <a:extLst>
              <a:ext uri="{FF2B5EF4-FFF2-40B4-BE49-F238E27FC236}">
                <a16:creationId xmlns:a16="http://schemas.microsoft.com/office/drawing/2014/main" id="{9E4083B5-0875-344F-88F6-1C4507E4F7D7}"/>
              </a:ext>
            </a:extLst>
          </p:cNvPr>
          <p:cNvSpPr txBox="1"/>
          <p:nvPr/>
        </p:nvSpPr>
        <p:spPr>
          <a:xfrm>
            <a:off x="4247964" y="4775195"/>
            <a:ext cx="5054962" cy="203133"/>
          </a:xfrm>
          <a:prstGeom prst="rect">
            <a:avLst/>
          </a:prstGeom>
          <a:noFill/>
        </p:spPr>
        <p:txBody>
          <a:bodyPr wrap="square" rtlCol="0">
            <a:spAutoFit/>
          </a:bodyPr>
          <a:lstStyle/>
          <a:p>
            <a:r>
              <a:rPr lang="en-GB" sz="720" dirty="0">
                <a:latin typeface="+mj-lt"/>
              </a:rPr>
              <a:t>https://</a:t>
            </a:r>
            <a:r>
              <a:rPr lang="en-GB" sz="720" dirty="0" err="1">
                <a:latin typeface="+mj-lt"/>
              </a:rPr>
              <a:t>www.rivm.nl</a:t>
            </a:r>
            <a:r>
              <a:rPr lang="en-GB" sz="720" dirty="0">
                <a:latin typeface="+mj-lt"/>
              </a:rPr>
              <a:t>/</a:t>
            </a:r>
            <a:r>
              <a:rPr lang="en-GB" sz="720" dirty="0" err="1">
                <a:latin typeface="+mj-lt"/>
              </a:rPr>
              <a:t>publicaties</a:t>
            </a:r>
            <a:r>
              <a:rPr lang="en-GB" sz="720" dirty="0">
                <a:latin typeface="+mj-lt"/>
              </a:rPr>
              <a:t>/volksgezondheid-toekomst-verkenning-2018-gezond-vooruitzicht-synthese</a:t>
            </a:r>
          </a:p>
        </p:txBody>
      </p:sp>
    </p:spTree>
    <p:extLst>
      <p:ext uri="{BB962C8B-B14F-4D97-AF65-F5344CB8AC3E}">
        <p14:creationId xmlns:p14="http://schemas.microsoft.com/office/powerpoint/2010/main" val="272432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p:bldP spid="7"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sz="2520" dirty="0"/>
              <a:t>Hoeveel % van de volwassenen met een chronische aandoening is ondervoed of heeft risico op ondervoeding?</a:t>
            </a:r>
          </a:p>
          <a:p>
            <a:pPr marL="822960" lvl="1" indent="-411480">
              <a:buFont typeface="+mj-lt"/>
              <a:buAutoNum type="alphaUcPeriod"/>
            </a:pPr>
            <a:r>
              <a:rPr lang="nl-NL" sz="2160" dirty="0"/>
              <a:t>5%</a:t>
            </a:r>
          </a:p>
          <a:p>
            <a:pPr marL="822960" lvl="1" indent="-411480">
              <a:buFont typeface="+mj-lt"/>
              <a:buAutoNum type="alphaUcPeriod"/>
            </a:pPr>
            <a:r>
              <a:rPr lang="nl-NL" sz="2160" dirty="0"/>
              <a:t>10%</a:t>
            </a:r>
          </a:p>
          <a:p>
            <a:pPr marL="822960" lvl="1" indent="-411480">
              <a:buFont typeface="+mj-lt"/>
              <a:buAutoNum type="alphaUcPeriod"/>
            </a:pPr>
            <a:r>
              <a:rPr lang="nl-NL" sz="2160" dirty="0"/>
              <a:t>20%</a:t>
            </a:r>
          </a:p>
          <a:p>
            <a:pPr marL="462915" indent="-411480"/>
            <a:r>
              <a:rPr lang="nl-NL" sz="2520" dirty="0"/>
              <a:t>Welke subgroep loopt het meeste risico?</a:t>
            </a:r>
          </a:p>
        </p:txBody>
      </p:sp>
    </p:spTree>
    <p:extLst>
      <p:ext uri="{BB962C8B-B14F-4D97-AF65-F5344CB8AC3E}">
        <p14:creationId xmlns:p14="http://schemas.microsoft.com/office/powerpoint/2010/main" val="379671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457200" y="14237"/>
            <a:ext cx="8229600" cy="4566538"/>
          </a:xfrm>
          <a:prstGeom prst="rect">
            <a:avLst/>
          </a:prstGeom>
        </p:spPr>
      </p:pic>
      <p:sp>
        <p:nvSpPr>
          <p:cNvPr id="3" name="Tekstvak 2"/>
          <p:cNvSpPr txBox="1"/>
          <p:nvPr/>
        </p:nvSpPr>
        <p:spPr>
          <a:xfrm>
            <a:off x="5284879" y="4645582"/>
            <a:ext cx="3045938" cy="237757"/>
          </a:xfrm>
          <a:prstGeom prst="rect">
            <a:avLst/>
          </a:prstGeom>
          <a:noFill/>
        </p:spPr>
        <p:txBody>
          <a:bodyPr wrap="square" rtlCol="0">
            <a:spAutoFit/>
          </a:bodyPr>
          <a:lstStyle/>
          <a:p>
            <a:r>
              <a:rPr lang="nl-NL" sz="945" dirty="0">
                <a:solidFill>
                  <a:srgbClr val="008000"/>
                </a:solidFill>
              </a:rPr>
              <a:t>Stuurgroep ondervoeding en NVD, 2016</a:t>
            </a:r>
          </a:p>
        </p:txBody>
      </p:sp>
    </p:spTree>
    <p:extLst>
      <p:ext uri="{BB962C8B-B14F-4D97-AF65-F5344CB8AC3E}">
        <p14:creationId xmlns:p14="http://schemas.microsoft.com/office/powerpoint/2010/main" val="169537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al 5"/>
          <p:cNvSpPr/>
          <p:nvPr/>
        </p:nvSpPr>
        <p:spPr>
          <a:xfrm>
            <a:off x="2771800" y="3795886"/>
            <a:ext cx="3456384" cy="966728"/>
          </a:xfrm>
          <a:prstGeom prst="ellipse">
            <a:avLst/>
          </a:prstGeom>
          <a:solidFill>
            <a:schemeClr val="accent6">
              <a:lumMod val="75000"/>
            </a:schemeClr>
          </a:solidFill>
          <a:ln/>
          <a:effectLst>
            <a:glow>
              <a:schemeClr val="accent1">
                <a:tint val="30000"/>
                <a:shade val="95000"/>
                <a:satMod val="300000"/>
              </a:schemeClr>
            </a:glow>
          </a:effectLst>
        </p:spPr>
        <p:style>
          <a:lnRef idx="1">
            <a:schemeClr val="accent1"/>
          </a:lnRef>
          <a:fillRef idx="3">
            <a:schemeClr val="accent1"/>
          </a:fillRef>
          <a:effectRef idx="2">
            <a:schemeClr val="accent1"/>
          </a:effectRef>
          <a:fontRef idx="minor">
            <a:schemeClr val="lt1"/>
          </a:fontRef>
        </p:style>
        <p:txBody>
          <a:bodyPr/>
          <a:lstStyle/>
          <a:p>
            <a:pPr>
              <a:defRPr/>
            </a:pPr>
            <a:endParaRPr lang="nl-NL" dirty="0"/>
          </a:p>
        </p:txBody>
      </p:sp>
      <p:sp>
        <p:nvSpPr>
          <p:cNvPr id="5" name="Tekstvak 4"/>
          <p:cNvSpPr txBox="1"/>
          <p:nvPr/>
        </p:nvSpPr>
        <p:spPr>
          <a:xfrm>
            <a:off x="2268538" y="3867158"/>
            <a:ext cx="4343400" cy="800219"/>
          </a:xfrm>
          <a:prstGeom prst="rect">
            <a:avLst/>
          </a:prstGeom>
          <a:noFill/>
        </p:spPr>
        <p:txBody>
          <a:bodyPr>
            <a:spAutoFit/>
          </a:bodyPr>
          <a:lstStyle/>
          <a:p>
            <a:pPr algn="ctr">
              <a:defRPr/>
            </a:pPr>
            <a:r>
              <a:rPr lang="nl-NL" sz="1800" dirty="0">
                <a:solidFill>
                  <a:srgbClr val="FFFF00"/>
                </a:solidFill>
                <a:latin typeface="+mn-lt"/>
              </a:rPr>
              <a:t>DARMGEZONDHEID</a:t>
            </a:r>
          </a:p>
          <a:p>
            <a:pPr algn="ctr">
              <a:defRPr/>
            </a:pPr>
            <a:r>
              <a:rPr lang="nl-NL" sz="1400" dirty="0">
                <a:solidFill>
                  <a:srgbClr val="FFFF00"/>
                </a:solidFill>
                <a:latin typeface="+mn-lt"/>
              </a:rPr>
              <a:t>doorlaatbaarheid</a:t>
            </a:r>
          </a:p>
          <a:p>
            <a:pPr algn="ctr">
              <a:defRPr/>
            </a:pPr>
            <a:r>
              <a:rPr lang="nl-NL" sz="1400" dirty="0">
                <a:solidFill>
                  <a:srgbClr val="FFFF00"/>
                </a:solidFill>
                <a:latin typeface="+mn-lt"/>
              </a:rPr>
              <a:t>Afweer / tolerantie</a:t>
            </a:r>
          </a:p>
        </p:txBody>
      </p:sp>
      <p:sp>
        <p:nvSpPr>
          <p:cNvPr id="10" name="Ovaal 9"/>
          <p:cNvSpPr/>
          <p:nvPr/>
        </p:nvSpPr>
        <p:spPr>
          <a:xfrm>
            <a:off x="179512" y="620693"/>
            <a:ext cx="3168352" cy="870942"/>
          </a:xfrm>
          <a:prstGeom prst="ellipse">
            <a:avLst/>
          </a:prstGeom>
          <a:solidFill>
            <a:schemeClr val="accent6">
              <a:lumMod val="75000"/>
            </a:schemeClr>
          </a:solidFill>
          <a:ln>
            <a:solidFill>
              <a:schemeClr val="accent1"/>
            </a:solidFill>
          </a:ln>
          <a:effectLst>
            <a:glow>
              <a:schemeClr val="accent1">
                <a:tint val="30000"/>
                <a:shade val="95000"/>
                <a:satMod val="300000"/>
              </a:schemeClr>
            </a:glow>
          </a:effectLst>
        </p:spPr>
        <p:style>
          <a:lnRef idx="1">
            <a:schemeClr val="accent1"/>
          </a:lnRef>
          <a:fillRef idx="3">
            <a:schemeClr val="accent1"/>
          </a:fillRef>
          <a:effectRef idx="2">
            <a:schemeClr val="accent1"/>
          </a:effectRef>
          <a:fontRef idx="minor">
            <a:schemeClr val="lt1"/>
          </a:fontRef>
        </p:style>
        <p:txBody>
          <a:bodyPr/>
          <a:lstStyle/>
          <a:p>
            <a:pPr algn="ctr">
              <a:defRPr/>
            </a:pPr>
            <a:r>
              <a:rPr lang="nl-NL" sz="1800" dirty="0">
                <a:solidFill>
                  <a:srgbClr val="FFFF00"/>
                </a:solidFill>
              </a:rPr>
              <a:t>MICROBIOOM</a:t>
            </a:r>
          </a:p>
          <a:p>
            <a:pPr algn="ctr">
              <a:defRPr/>
            </a:pPr>
            <a:r>
              <a:rPr lang="nl-NL" sz="1400" dirty="0">
                <a:solidFill>
                  <a:srgbClr val="FFFF00"/>
                </a:solidFill>
              </a:rPr>
              <a:t>Darm/Huid</a:t>
            </a:r>
          </a:p>
        </p:txBody>
      </p:sp>
      <p:sp>
        <p:nvSpPr>
          <p:cNvPr id="12" name="Ovaal 11"/>
          <p:cNvSpPr/>
          <p:nvPr/>
        </p:nvSpPr>
        <p:spPr>
          <a:xfrm>
            <a:off x="5652120" y="620693"/>
            <a:ext cx="3384376" cy="870942"/>
          </a:xfrm>
          <a:prstGeom prst="ellipse">
            <a:avLst/>
          </a:prstGeom>
          <a:solidFill>
            <a:schemeClr val="accent6">
              <a:lumMod val="75000"/>
            </a:schemeClr>
          </a:solidFill>
          <a:ln/>
          <a:effectLst>
            <a:glow>
              <a:schemeClr val="accent1">
                <a:tint val="30000"/>
                <a:shade val="95000"/>
                <a:satMod val="300000"/>
              </a:schemeClr>
            </a:glow>
          </a:effectLst>
        </p:spPr>
        <p:style>
          <a:lnRef idx="1">
            <a:schemeClr val="accent1"/>
          </a:lnRef>
          <a:fillRef idx="3">
            <a:schemeClr val="accent1"/>
          </a:fillRef>
          <a:effectRef idx="2">
            <a:schemeClr val="accent1"/>
          </a:effectRef>
          <a:fontRef idx="minor">
            <a:schemeClr val="lt1"/>
          </a:fontRef>
        </p:style>
        <p:txBody>
          <a:bodyPr/>
          <a:lstStyle/>
          <a:p>
            <a:pPr algn="ctr">
              <a:defRPr/>
            </a:pPr>
            <a:r>
              <a:rPr lang="nl-NL" sz="1400" dirty="0">
                <a:solidFill>
                  <a:srgbClr val="FFFF00"/>
                </a:solidFill>
              </a:rPr>
              <a:t>VOEDING/BEWEGEN</a:t>
            </a:r>
          </a:p>
          <a:p>
            <a:pPr algn="ctr">
              <a:defRPr/>
            </a:pPr>
            <a:r>
              <a:rPr lang="nl-NL" sz="1400" dirty="0">
                <a:solidFill>
                  <a:srgbClr val="FFFF00"/>
                </a:solidFill>
              </a:rPr>
              <a:t>METABOLISME</a:t>
            </a:r>
          </a:p>
        </p:txBody>
      </p:sp>
      <p:cxnSp>
        <p:nvCxnSpPr>
          <p:cNvPr id="11" name="Rechte verbindingslijn 10"/>
          <p:cNvCxnSpPr>
            <a:stCxn id="10" idx="4"/>
            <a:endCxn id="6" idx="1"/>
          </p:cNvCxnSpPr>
          <p:nvPr/>
        </p:nvCxnSpPr>
        <p:spPr>
          <a:xfrm>
            <a:off x="1763688" y="1491634"/>
            <a:ext cx="1514288" cy="2445830"/>
          </a:xfrm>
          <a:prstGeom prst="line">
            <a:avLst/>
          </a:prstGeom>
          <a:ln w="50800">
            <a:solidFill>
              <a:srgbClr val="59B224"/>
            </a:solidFill>
            <a:headEnd type="triangle" w="lg"/>
            <a:tailEnd type="triangle" w="lg"/>
          </a:ln>
          <a:effectLst>
            <a:glow>
              <a:srgbClr val="FFFF00"/>
            </a:glow>
          </a:effectLst>
        </p:spPr>
        <p:style>
          <a:lnRef idx="2">
            <a:schemeClr val="accent1"/>
          </a:lnRef>
          <a:fillRef idx="0">
            <a:schemeClr val="accent1"/>
          </a:fillRef>
          <a:effectRef idx="1">
            <a:schemeClr val="accent1"/>
          </a:effectRef>
          <a:fontRef idx="minor">
            <a:schemeClr val="tx1"/>
          </a:fontRef>
        </p:style>
      </p:cxnSp>
      <p:cxnSp>
        <p:nvCxnSpPr>
          <p:cNvPr id="13" name="Rechte verbindingslijn 12"/>
          <p:cNvCxnSpPr>
            <a:stCxn id="12" idx="4"/>
            <a:endCxn id="6" idx="7"/>
          </p:cNvCxnSpPr>
          <p:nvPr/>
        </p:nvCxnSpPr>
        <p:spPr>
          <a:xfrm flipH="1">
            <a:off x="5722008" y="1491637"/>
            <a:ext cx="1622300" cy="2445825"/>
          </a:xfrm>
          <a:prstGeom prst="line">
            <a:avLst/>
          </a:prstGeom>
          <a:ln w="50800">
            <a:solidFill>
              <a:srgbClr val="59B224"/>
            </a:solidFill>
            <a:headEnd type="triangle" w="lg"/>
            <a:tailEnd type="triangle" w="lg"/>
          </a:ln>
          <a:effectLst>
            <a:glow>
              <a:srgbClr val="FFFF00"/>
            </a:glow>
          </a:effectLst>
        </p:spPr>
        <p:style>
          <a:lnRef idx="2">
            <a:schemeClr val="accent1"/>
          </a:lnRef>
          <a:fillRef idx="0">
            <a:schemeClr val="accent1"/>
          </a:fillRef>
          <a:effectRef idx="1">
            <a:schemeClr val="accent1"/>
          </a:effectRef>
          <a:fontRef idx="minor">
            <a:schemeClr val="tx1"/>
          </a:fontRef>
        </p:style>
      </p:cxnSp>
      <p:cxnSp>
        <p:nvCxnSpPr>
          <p:cNvPr id="14" name="Rechte verbindingslijn 13"/>
          <p:cNvCxnSpPr/>
          <p:nvPr/>
        </p:nvCxnSpPr>
        <p:spPr>
          <a:xfrm>
            <a:off x="3347864" y="1059582"/>
            <a:ext cx="2304256" cy="0"/>
          </a:xfrm>
          <a:prstGeom prst="line">
            <a:avLst/>
          </a:prstGeom>
          <a:ln w="50800">
            <a:solidFill>
              <a:srgbClr val="59B224"/>
            </a:solidFill>
            <a:headEnd type="triangle" w="lg"/>
            <a:tailEnd type="triangle" w="lg"/>
          </a:ln>
          <a:effectLst>
            <a:glow>
              <a:srgbClr val="FFFF00"/>
            </a:glow>
          </a:effectLst>
        </p:spPr>
        <p:style>
          <a:lnRef idx="2">
            <a:schemeClr val="accent1"/>
          </a:lnRef>
          <a:fillRef idx="0">
            <a:schemeClr val="accent1"/>
          </a:fillRef>
          <a:effectRef idx="1">
            <a:schemeClr val="accent1"/>
          </a:effectRef>
          <a:fontRef idx="minor">
            <a:schemeClr val="tx1"/>
          </a:fontRef>
        </p:style>
      </p:cxnSp>
      <p:sp>
        <p:nvSpPr>
          <p:cNvPr id="23" name="Ovaal 22"/>
          <p:cNvSpPr/>
          <p:nvPr/>
        </p:nvSpPr>
        <p:spPr>
          <a:xfrm>
            <a:off x="2411760" y="1851670"/>
            <a:ext cx="4114800" cy="1008112"/>
          </a:xfrm>
          <a:prstGeom prst="ellipse">
            <a:avLst/>
          </a:prstGeom>
          <a:ln/>
          <a:effectLst>
            <a:glow>
              <a:schemeClr val="accent1">
                <a:tint val="30000"/>
                <a:shade val="95000"/>
                <a:satMod val="300000"/>
              </a:schemeClr>
            </a:glow>
          </a:effectLst>
        </p:spPr>
        <p:style>
          <a:lnRef idx="1">
            <a:schemeClr val="accent1"/>
          </a:lnRef>
          <a:fillRef idx="3">
            <a:schemeClr val="accent1"/>
          </a:fillRef>
          <a:effectRef idx="2">
            <a:schemeClr val="accent1"/>
          </a:effectRef>
          <a:fontRef idx="minor">
            <a:schemeClr val="lt1"/>
          </a:fontRef>
        </p:style>
        <p:txBody>
          <a:bodyPr/>
          <a:lstStyle/>
          <a:p>
            <a:pPr algn="ctr">
              <a:defRPr/>
            </a:pPr>
            <a:r>
              <a:rPr lang="nl-NL" dirty="0" err="1">
                <a:solidFill>
                  <a:srgbClr val="0000FF"/>
                </a:solidFill>
              </a:rPr>
              <a:t>Ziektegerelateerde</a:t>
            </a:r>
            <a:endParaRPr lang="nl-NL" dirty="0">
              <a:solidFill>
                <a:srgbClr val="0000FF"/>
              </a:solidFill>
            </a:endParaRPr>
          </a:p>
          <a:p>
            <a:pPr algn="ctr">
              <a:defRPr/>
            </a:pPr>
            <a:r>
              <a:rPr lang="nl-NL" dirty="0">
                <a:solidFill>
                  <a:srgbClr val="0000FF"/>
                </a:solidFill>
              </a:rPr>
              <a:t>ondervoeding</a:t>
            </a:r>
          </a:p>
          <a:p>
            <a:pPr algn="ctr">
              <a:defRPr/>
            </a:pPr>
            <a:endParaRPr lang="nl-NL" dirty="0"/>
          </a:p>
        </p:txBody>
      </p:sp>
      <p:cxnSp>
        <p:nvCxnSpPr>
          <p:cNvPr id="30" name="Rechte verbindingslijn met pijl 29"/>
          <p:cNvCxnSpPr>
            <a:stCxn id="10" idx="5"/>
            <a:endCxn id="23" idx="1"/>
          </p:cNvCxnSpPr>
          <p:nvPr/>
        </p:nvCxnSpPr>
        <p:spPr>
          <a:xfrm>
            <a:off x="2883884" y="1364083"/>
            <a:ext cx="130489" cy="635222"/>
          </a:xfrm>
          <a:prstGeom prst="straightConnector1">
            <a:avLst/>
          </a:prstGeom>
          <a:ln w="63500">
            <a:solidFill>
              <a:srgbClr val="59B224"/>
            </a:solidFill>
            <a:headEnd type="arrow"/>
            <a:tailEnd type="arrow"/>
          </a:ln>
          <a:effectLst>
            <a:glow>
              <a:srgbClr val="FFFF00"/>
            </a:glow>
          </a:effectLst>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a:stCxn id="12" idx="3"/>
            <a:endCxn id="23" idx="7"/>
          </p:cNvCxnSpPr>
          <p:nvPr/>
        </p:nvCxnSpPr>
        <p:spPr>
          <a:xfrm flipH="1">
            <a:off x="5923962" y="1364090"/>
            <a:ext cx="223789" cy="635217"/>
          </a:xfrm>
          <a:prstGeom prst="straightConnector1">
            <a:avLst/>
          </a:prstGeom>
          <a:ln w="63500">
            <a:solidFill>
              <a:srgbClr val="59B224"/>
            </a:solidFill>
            <a:headEnd type="arrow"/>
            <a:tailEnd type="arrow"/>
          </a:ln>
          <a:effectLst>
            <a:glow>
              <a:srgbClr val="FFFF00"/>
            </a:glow>
          </a:effectLst>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23" idx="4"/>
            <a:endCxn id="6" idx="0"/>
          </p:cNvCxnSpPr>
          <p:nvPr/>
        </p:nvCxnSpPr>
        <p:spPr>
          <a:xfrm>
            <a:off x="4469160" y="2859782"/>
            <a:ext cx="30832" cy="936104"/>
          </a:xfrm>
          <a:prstGeom prst="straightConnector1">
            <a:avLst/>
          </a:prstGeom>
          <a:ln w="63500">
            <a:solidFill>
              <a:srgbClr val="59B224"/>
            </a:solidFill>
            <a:headEnd type="arrow"/>
            <a:tailEnd type="arrow"/>
          </a:ln>
          <a:effectLst>
            <a:glow>
              <a:srgbClr val="FFFF00"/>
            </a:glow>
          </a:effectLst>
        </p:spPr>
        <p:style>
          <a:lnRef idx="2">
            <a:schemeClr val="accent1"/>
          </a:lnRef>
          <a:fillRef idx="0">
            <a:schemeClr val="accent1"/>
          </a:fillRef>
          <a:effectRef idx="1">
            <a:schemeClr val="accent1"/>
          </a:effectRef>
          <a:fontRef idx="minor">
            <a:schemeClr val="tx1"/>
          </a:fontRef>
        </p:style>
      </p:cxnSp>
      <p:sp>
        <p:nvSpPr>
          <p:cNvPr id="24" name="Ovaal 23"/>
          <p:cNvSpPr/>
          <p:nvPr/>
        </p:nvSpPr>
        <p:spPr>
          <a:xfrm>
            <a:off x="250828" y="2786386"/>
            <a:ext cx="2664991" cy="1205854"/>
          </a:xfrm>
          <a:prstGeom prst="ellipse">
            <a:avLst/>
          </a:prstGeom>
          <a:solidFill>
            <a:srgbClr val="FFFF00"/>
          </a:solidFill>
          <a:ln>
            <a:solidFill>
              <a:srgbClr val="32137A"/>
            </a:solidFill>
          </a:ln>
        </p:spPr>
        <p:style>
          <a:lnRef idx="2">
            <a:schemeClr val="accent1">
              <a:shade val="50000"/>
            </a:schemeClr>
          </a:lnRef>
          <a:fillRef idx="1">
            <a:schemeClr val="accent1"/>
          </a:fillRef>
          <a:effectRef idx="0">
            <a:schemeClr val="accent1"/>
          </a:effectRef>
          <a:fontRef idx="minor">
            <a:schemeClr val="lt1"/>
          </a:fontRef>
        </p:style>
        <p:txBody>
          <a:bodyPr wrap="square" bIns="72000" anchor="ctr">
            <a:spAutoFit/>
          </a:bodyPr>
          <a:lstStyle/>
          <a:p>
            <a:pPr algn="ctr">
              <a:defRPr/>
            </a:pPr>
            <a:r>
              <a:rPr lang="nl-NL" dirty="0">
                <a:solidFill>
                  <a:srgbClr val="32137A"/>
                </a:solidFill>
              </a:rPr>
              <a:t>KATABOOL </a:t>
            </a:r>
          </a:p>
          <a:p>
            <a:pPr algn="ctr">
              <a:defRPr/>
            </a:pPr>
            <a:r>
              <a:rPr lang="nl-NL" dirty="0">
                <a:solidFill>
                  <a:srgbClr val="32137A"/>
                </a:solidFill>
              </a:rPr>
              <a:t>EFFECT</a:t>
            </a:r>
          </a:p>
        </p:txBody>
      </p:sp>
      <p:cxnSp>
        <p:nvCxnSpPr>
          <p:cNvPr id="27" name="Rechte verbindingslijn met pijl 26"/>
          <p:cNvCxnSpPr>
            <a:stCxn id="24" idx="0"/>
          </p:cNvCxnSpPr>
          <p:nvPr/>
        </p:nvCxnSpPr>
        <p:spPr>
          <a:xfrm flipV="1">
            <a:off x="1583324" y="2520959"/>
            <a:ext cx="991605" cy="265427"/>
          </a:xfrm>
          <a:prstGeom prst="straightConnector1">
            <a:avLst/>
          </a:prstGeom>
          <a:ln w="31750">
            <a:solidFill>
              <a:srgbClr val="32137A"/>
            </a:solidFill>
            <a:tailEnd type="arrow"/>
          </a:ln>
        </p:spPr>
        <p:style>
          <a:lnRef idx="1">
            <a:schemeClr val="accent1"/>
          </a:lnRef>
          <a:fillRef idx="0">
            <a:schemeClr val="accent1"/>
          </a:fillRef>
          <a:effectRef idx="0">
            <a:schemeClr val="accent1"/>
          </a:effectRef>
          <a:fontRef idx="minor">
            <a:schemeClr val="tx1"/>
          </a:fontRef>
        </p:style>
      </p:cxnSp>
      <p:sp>
        <p:nvSpPr>
          <p:cNvPr id="31" name="Verbindingslijn 30"/>
          <p:cNvSpPr/>
          <p:nvPr/>
        </p:nvSpPr>
        <p:spPr>
          <a:xfrm>
            <a:off x="6948488" y="3003551"/>
            <a:ext cx="1943100" cy="903288"/>
          </a:xfrm>
          <a:prstGeom prst="flowChartConnector">
            <a:avLst/>
          </a:prstGeom>
          <a:solidFill>
            <a:srgbClr val="FFFF00"/>
          </a:solidFill>
          <a:ln>
            <a:solidFill>
              <a:srgbClr val="32137A"/>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nl-NL" sz="1400" dirty="0">
                <a:solidFill>
                  <a:srgbClr val="32137A"/>
                </a:solidFill>
              </a:rPr>
              <a:t>MISSELIJK</a:t>
            </a:r>
          </a:p>
          <a:p>
            <a:pPr algn="ctr">
              <a:defRPr/>
            </a:pPr>
            <a:r>
              <a:rPr lang="nl-NL" sz="1400" dirty="0">
                <a:solidFill>
                  <a:srgbClr val="32137A"/>
                </a:solidFill>
              </a:rPr>
              <a:t>BRAKEN</a:t>
            </a:r>
          </a:p>
          <a:p>
            <a:pPr algn="ctr">
              <a:defRPr/>
            </a:pPr>
            <a:r>
              <a:rPr lang="nl-NL" sz="1400" dirty="0">
                <a:solidFill>
                  <a:srgbClr val="32137A"/>
                </a:solidFill>
              </a:rPr>
              <a:t>VERLIES</a:t>
            </a:r>
          </a:p>
        </p:txBody>
      </p:sp>
      <p:cxnSp>
        <p:nvCxnSpPr>
          <p:cNvPr id="32" name="Rechte verbindingslijn met pijl 31"/>
          <p:cNvCxnSpPr>
            <a:stCxn id="31" idx="0"/>
            <a:endCxn id="23" idx="6"/>
          </p:cNvCxnSpPr>
          <p:nvPr/>
        </p:nvCxnSpPr>
        <p:spPr>
          <a:xfrm flipH="1" flipV="1">
            <a:off x="6526227" y="2355851"/>
            <a:ext cx="1393825" cy="647700"/>
          </a:xfrm>
          <a:prstGeom prst="straightConnector1">
            <a:avLst/>
          </a:prstGeom>
          <a:ln w="31750">
            <a:solidFill>
              <a:srgbClr val="32137A"/>
            </a:solidFill>
            <a:tailEnd type="arrow"/>
          </a:ln>
        </p:spPr>
        <p:style>
          <a:lnRef idx="1">
            <a:schemeClr val="accent1"/>
          </a:lnRef>
          <a:fillRef idx="0">
            <a:schemeClr val="accent1"/>
          </a:fillRef>
          <a:effectRef idx="0">
            <a:schemeClr val="accent1"/>
          </a:effectRef>
          <a:fontRef idx="minor">
            <a:schemeClr val="tx1"/>
          </a:fontRef>
        </p:style>
      </p:cxnSp>
      <p:sp>
        <p:nvSpPr>
          <p:cNvPr id="25" name="Ring 24"/>
          <p:cNvSpPr/>
          <p:nvPr/>
        </p:nvSpPr>
        <p:spPr>
          <a:xfrm>
            <a:off x="539552" y="123478"/>
            <a:ext cx="8280400" cy="4608860"/>
          </a:xfrm>
          <a:prstGeom prst="donut">
            <a:avLst>
              <a:gd name="adj" fmla="val 14360"/>
            </a:avLst>
          </a:prstGeom>
          <a:solidFill>
            <a:schemeClr val="accent1">
              <a:lumMod val="60000"/>
              <a:lumOff val="40000"/>
              <a:alpha val="22000"/>
            </a:schemeClr>
          </a:solidFill>
          <a:effectLst/>
        </p:spPr>
        <p:style>
          <a:lnRef idx="1">
            <a:schemeClr val="accent1"/>
          </a:lnRef>
          <a:fillRef idx="3">
            <a:schemeClr val="accent1"/>
          </a:fillRef>
          <a:effectRef idx="2">
            <a:schemeClr val="accent1"/>
          </a:effectRef>
          <a:fontRef idx="minor">
            <a:schemeClr val="lt1"/>
          </a:fontRef>
        </p:style>
        <p:txBody>
          <a:bodyPr lIns="360000">
            <a:normAutofit/>
          </a:bodyPr>
          <a:lstStyle/>
          <a:p>
            <a:pPr algn="ctr">
              <a:defRPr/>
            </a:pPr>
            <a:endParaRPr lang="nl-NL" dirty="0">
              <a:solidFill>
                <a:schemeClr val="tx1"/>
              </a:solidFill>
            </a:endParaRPr>
          </a:p>
        </p:txBody>
      </p:sp>
      <p:sp>
        <p:nvSpPr>
          <p:cNvPr id="15" name="Tekstvak 14"/>
          <p:cNvSpPr txBox="1"/>
          <p:nvPr/>
        </p:nvSpPr>
        <p:spPr>
          <a:xfrm>
            <a:off x="2915830" y="195487"/>
            <a:ext cx="3455987" cy="584776"/>
          </a:xfrm>
          <a:prstGeom prst="rect">
            <a:avLst/>
          </a:prstGeom>
          <a:noFill/>
        </p:spPr>
        <p:txBody>
          <a:bodyPr>
            <a:spAutoFit/>
          </a:bodyPr>
          <a:lstStyle/>
          <a:p>
            <a:pPr algn="ctr">
              <a:defRPr/>
            </a:pPr>
            <a:r>
              <a:rPr lang="nl-NL" sz="3200" dirty="0">
                <a:solidFill>
                  <a:srgbClr val="FF6600"/>
                </a:solidFill>
                <a:latin typeface="+mn-lt"/>
              </a:rPr>
              <a:t>TRANSMURAAL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stretch>
            <a:fillRect/>
          </a:stretch>
        </p:blipFill>
        <p:spPr>
          <a:xfrm>
            <a:off x="1590869" y="608718"/>
            <a:ext cx="5759133" cy="3202329"/>
          </a:xfrm>
          <a:prstGeom prst="rect">
            <a:avLst/>
          </a:prstGeom>
          <a:ln w="63500">
            <a:solidFill>
              <a:schemeClr val="accent2">
                <a:lumMod val="75000"/>
              </a:schemeClr>
            </a:solidFill>
          </a:ln>
        </p:spPr>
      </p:pic>
      <p:sp>
        <p:nvSpPr>
          <p:cNvPr id="8" name="Tekstvak 7"/>
          <p:cNvSpPr txBox="1">
            <a:spLocks noChangeArrowheads="1"/>
          </p:cNvSpPr>
          <p:nvPr/>
        </p:nvSpPr>
        <p:spPr bwMode="auto">
          <a:xfrm>
            <a:off x="1331640" y="627534"/>
            <a:ext cx="6343650" cy="319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nl-NL" sz="2880" dirty="0">
                <a:solidFill>
                  <a:srgbClr val="32137A"/>
                </a:solidFill>
              </a:rPr>
              <a:t>Binnenkant maag-darmkanaal </a:t>
            </a:r>
          </a:p>
          <a:p>
            <a:pPr algn="ctr" eaLnBrk="1" hangingPunct="1">
              <a:spcBef>
                <a:spcPct val="50000"/>
              </a:spcBef>
            </a:pPr>
            <a:r>
              <a:rPr lang="nl-NL" sz="2880" dirty="0">
                <a:solidFill>
                  <a:srgbClr val="32137A"/>
                </a:solidFill>
              </a:rPr>
              <a:t>= </a:t>
            </a:r>
          </a:p>
          <a:p>
            <a:pPr algn="ctr" eaLnBrk="1" hangingPunct="1">
              <a:spcBef>
                <a:spcPct val="50000"/>
              </a:spcBef>
            </a:pPr>
            <a:r>
              <a:rPr lang="nl-NL" sz="2880" dirty="0">
                <a:solidFill>
                  <a:srgbClr val="32137A"/>
                </a:solidFill>
              </a:rPr>
              <a:t>buitenkant lichaam!</a:t>
            </a:r>
          </a:p>
          <a:p>
            <a:pPr algn="ctr" eaLnBrk="1" hangingPunct="1">
              <a:spcBef>
                <a:spcPct val="50000"/>
              </a:spcBef>
            </a:pPr>
            <a:r>
              <a:rPr lang="nl-NL" sz="2880" dirty="0">
                <a:solidFill>
                  <a:srgbClr val="32137A"/>
                </a:solidFill>
                <a:latin typeface="Wingdings" charset="0"/>
                <a:cs typeface="Wingdings" charset="0"/>
                <a:sym typeface="Wingdings" charset="0"/>
              </a:rPr>
              <a:t></a:t>
            </a:r>
            <a:endParaRPr lang="nl-NL" sz="2880" dirty="0">
              <a:solidFill>
                <a:srgbClr val="32137A"/>
              </a:solidFill>
              <a:sym typeface="Wingdings" charset="0"/>
            </a:endParaRPr>
          </a:p>
          <a:p>
            <a:pPr algn="ctr" eaLnBrk="1" hangingPunct="1">
              <a:spcBef>
                <a:spcPct val="50000"/>
              </a:spcBef>
            </a:pPr>
            <a:r>
              <a:rPr lang="nl-NL" sz="2880" dirty="0">
                <a:solidFill>
                  <a:srgbClr val="32137A"/>
                </a:solidFill>
                <a:sym typeface="Wingdings" charset="0"/>
              </a:rPr>
              <a:t>70% van afweer in de darmen!</a:t>
            </a:r>
            <a:endParaRPr lang="nl-NL" sz="2880" dirty="0">
              <a:solidFill>
                <a:srgbClr val="32137A"/>
              </a:solidFill>
            </a:endParaRPr>
          </a:p>
        </p:txBody>
      </p:sp>
      <p:sp>
        <p:nvSpPr>
          <p:cNvPr id="3" name="Tekstvak 2">
            <a:extLst>
              <a:ext uri="{FF2B5EF4-FFF2-40B4-BE49-F238E27FC236}">
                <a16:creationId xmlns:a16="http://schemas.microsoft.com/office/drawing/2014/main" id="{321F5828-CCF0-014C-83E0-4BC52C053260}"/>
              </a:ext>
            </a:extLst>
          </p:cNvPr>
          <p:cNvSpPr txBox="1"/>
          <p:nvPr/>
        </p:nvSpPr>
        <p:spPr>
          <a:xfrm>
            <a:off x="1720483" y="3997508"/>
            <a:ext cx="5629519" cy="424732"/>
          </a:xfrm>
          <a:prstGeom prst="rect">
            <a:avLst/>
          </a:prstGeom>
          <a:noFill/>
          <a:ln w="15875">
            <a:solidFill>
              <a:schemeClr val="accent6"/>
            </a:solidFill>
          </a:ln>
        </p:spPr>
        <p:txBody>
          <a:bodyPr wrap="square" rtlCol="0">
            <a:spAutoFit/>
          </a:bodyPr>
          <a:lstStyle/>
          <a:p>
            <a:pPr algn="ctr"/>
            <a:r>
              <a:rPr lang="en-GB" sz="2160" dirty="0">
                <a:solidFill>
                  <a:srgbClr val="0000FF"/>
                </a:solidFill>
                <a:highlight>
                  <a:srgbClr val="EEF7E9"/>
                </a:highlight>
                <a:latin typeface="+mj-lt"/>
              </a:rPr>
              <a:t>De </a:t>
            </a:r>
            <a:r>
              <a:rPr lang="en-GB" sz="2160" dirty="0" err="1">
                <a:solidFill>
                  <a:srgbClr val="0000FF"/>
                </a:solidFill>
                <a:highlight>
                  <a:srgbClr val="EEF7E9"/>
                </a:highlight>
                <a:latin typeface="+mj-lt"/>
              </a:rPr>
              <a:t>darm</a:t>
            </a:r>
            <a:r>
              <a:rPr lang="en-GB" sz="2160" dirty="0">
                <a:solidFill>
                  <a:srgbClr val="0000FF"/>
                </a:solidFill>
                <a:highlight>
                  <a:srgbClr val="EEF7E9"/>
                </a:highlight>
                <a:latin typeface="+mj-lt"/>
              </a:rPr>
              <a:t> is de </a:t>
            </a:r>
            <a:r>
              <a:rPr lang="en-GB" sz="2160" dirty="0" err="1">
                <a:solidFill>
                  <a:srgbClr val="0000FF"/>
                </a:solidFill>
                <a:highlight>
                  <a:srgbClr val="EEF7E9"/>
                </a:highlight>
                <a:latin typeface="+mj-lt"/>
              </a:rPr>
              <a:t>poortwachter</a:t>
            </a:r>
            <a:r>
              <a:rPr lang="en-GB" sz="2160" dirty="0">
                <a:solidFill>
                  <a:srgbClr val="0000FF"/>
                </a:solidFill>
                <a:highlight>
                  <a:srgbClr val="EEF7E9"/>
                </a:highlight>
                <a:latin typeface="+mj-lt"/>
              </a:rPr>
              <a:t> van het </a:t>
            </a:r>
            <a:r>
              <a:rPr lang="en-GB" sz="2160" dirty="0" err="1">
                <a:solidFill>
                  <a:srgbClr val="0000FF"/>
                </a:solidFill>
                <a:highlight>
                  <a:srgbClr val="EEF7E9"/>
                </a:highlight>
                <a:latin typeface="+mj-lt"/>
              </a:rPr>
              <a:t>lichaam</a:t>
            </a:r>
            <a:endParaRPr lang="en-GB" sz="2160" dirty="0">
              <a:solidFill>
                <a:srgbClr val="0000FF"/>
              </a:solidFill>
              <a:highlight>
                <a:srgbClr val="EEF7E9"/>
              </a:highlight>
              <a:latin typeface="+mj-lt"/>
            </a:endParaRPr>
          </a:p>
        </p:txBody>
      </p:sp>
    </p:spTree>
    <p:extLst>
      <p:ext uri="{BB962C8B-B14F-4D97-AF65-F5344CB8AC3E}">
        <p14:creationId xmlns:p14="http://schemas.microsoft.com/office/powerpoint/2010/main" val="387974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5A50CEA6CF44895E6219A0B8C4275" ma:contentTypeVersion="11" ma:contentTypeDescription="Een nieuw document maken." ma:contentTypeScope="" ma:versionID="b28056a09bf1554152d65d2c41c4ed3a">
  <xsd:schema xmlns:xsd="http://www.w3.org/2001/XMLSchema" xmlns:xs="http://www.w3.org/2001/XMLSchema" xmlns:p="http://schemas.microsoft.com/office/2006/metadata/properties" xmlns:ns2="69bef370-51b6-4993-b020-42262f228fc3" xmlns:ns3="a91f954e-df01-48bf-89e6-e0e988bbb9a6" targetNamespace="http://schemas.microsoft.com/office/2006/metadata/properties" ma:root="true" ma:fieldsID="377105bf50cef98e3a4132cd25a5f266" ns2:_="" ns3:_="">
    <xsd:import namespace="69bef370-51b6-4993-b020-42262f228fc3"/>
    <xsd:import namespace="a91f954e-df01-48bf-89e6-e0e988bbb9a6"/>
    <xsd:element name="properties">
      <xsd:complexType>
        <xsd:sequence>
          <xsd:element name="documentManagement">
            <xsd:complexType>
              <xsd:all>
                <xsd:element ref="ns2:Datum"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ef370-51b6-4993-b020-42262f228fc3" elementFormDefault="qualified">
    <xsd:import namespace="http://schemas.microsoft.com/office/2006/documentManagement/types"/>
    <xsd:import namespace="http://schemas.microsoft.com/office/infopath/2007/PartnerControls"/>
    <xsd:element name="Datum" ma:index="8" nillable="true" ma:displayName="Datum" ma:format="DateOnly" ma:internalName="Datum">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1f954e-df01-48bf-89e6-e0e988bbb9a6" elementFormDefault="qualified">
    <xsd:import namespace="http://schemas.microsoft.com/office/2006/documentManagement/types"/>
    <xsd:import namespace="http://schemas.microsoft.com/office/infopath/2007/PartnerControls"/>
    <xsd:element name="SharedWithUsers" ma:index="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um xmlns="69bef370-51b6-4993-b020-42262f228fc3" xsi:nil="true"/>
  </documentManagement>
</p:properties>
</file>

<file path=customXml/itemProps1.xml><?xml version="1.0" encoding="utf-8"?>
<ds:datastoreItem xmlns:ds="http://schemas.openxmlformats.org/officeDocument/2006/customXml" ds:itemID="{9D1B6C21-C675-486B-AC4E-9EC3ED3D21A0}"/>
</file>

<file path=customXml/itemProps2.xml><?xml version="1.0" encoding="utf-8"?>
<ds:datastoreItem xmlns:ds="http://schemas.openxmlformats.org/officeDocument/2006/customXml" ds:itemID="{9C3EE9B7-029B-4ED0-9DF5-D71B9A2876E9}"/>
</file>

<file path=customXml/itemProps3.xml><?xml version="1.0" encoding="utf-8"?>
<ds:datastoreItem xmlns:ds="http://schemas.openxmlformats.org/officeDocument/2006/customXml" ds:itemID="{F2ABD350-97CB-43D0-9AB2-BDA46B0A4963}"/>
</file>

<file path=docProps/app.xml><?xml version="1.0" encoding="utf-8"?>
<Properties xmlns="http://schemas.openxmlformats.org/officeDocument/2006/extended-properties" xmlns:vt="http://schemas.openxmlformats.org/officeDocument/2006/docPropsVTypes">
  <TotalTime>13138</TotalTime>
  <Words>3206</Words>
  <Application>Microsoft Office PowerPoint</Application>
  <PresentationFormat>Diavoorstelling (16:9)</PresentationFormat>
  <Paragraphs>398</Paragraphs>
  <Slides>46</Slides>
  <Notes>17</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46</vt:i4>
      </vt:variant>
    </vt:vector>
  </HeadingPairs>
  <TitlesOfParts>
    <vt:vector size="54" baseType="lpstr">
      <vt:lpstr>Arial</vt:lpstr>
      <vt:lpstr>Calibri</vt:lpstr>
      <vt:lpstr>Tahoma</vt:lpstr>
      <vt:lpstr>Times New Roman</vt:lpstr>
      <vt:lpstr>Verdana</vt:lpstr>
      <vt:lpstr>Wingdings</vt:lpstr>
      <vt:lpstr>Standaardontwerp</vt:lpstr>
      <vt:lpstr>Photo Editor Photo</vt:lpstr>
      <vt:lpstr> Goede Voeding:  De hoeksteen van goede peroperatieve zorg!  Symposium Oncologie 08-06-2021 Eerstelijnssamenwerking </vt:lpstr>
      <vt:lpstr>Geen belangenverstrengeling</vt:lpstr>
      <vt:lpstr>Samenvatting</vt:lpstr>
      <vt:lpstr>Vraag</vt:lpstr>
      <vt:lpstr>De belangrijkste punten uit de toekomstverkenning van het RIVM zijn:</vt:lpstr>
      <vt:lpstr>PowerPoint-presentatie</vt:lpstr>
      <vt:lpstr>PowerPoint-presentatie</vt:lpstr>
      <vt:lpstr>PowerPoint-presentatie</vt:lpstr>
      <vt:lpstr>PowerPoint-presentatie</vt:lpstr>
      <vt:lpstr>Functies van de darm</vt:lpstr>
      <vt:lpstr>Ziektegerelateerde ondervoeding (ZO) definitie</vt:lpstr>
      <vt:lpstr>Katabole invloed</vt:lpstr>
      <vt:lpstr>Ziektegerelateerde ondervoeding </vt:lpstr>
      <vt:lpstr>Ziektegerelateerde ondervoeding (Patho)fysiologie </vt:lpstr>
      <vt:lpstr>Ziektegerelateerde ondervoeding (patho)fysiologie</vt:lpstr>
      <vt:lpstr>Ziektegerelateerde ondervoeding liver-gut axis</vt:lpstr>
      <vt:lpstr>Ziektegerelateerde ondervoeding de vicieuze cirkel</vt:lpstr>
      <vt:lpstr>CASUS</vt:lpstr>
      <vt:lpstr>Hoogrisico patiënten</vt:lpstr>
      <vt:lpstr>PowerPoint-presentatie</vt:lpstr>
      <vt:lpstr>Nuchter voor operatie (N=135) Praktijksituatie </vt:lpstr>
      <vt:lpstr>Nuchter??</vt:lpstr>
      <vt:lpstr>Nuchter ??</vt:lpstr>
      <vt:lpstr>Negatieve invloed van vasten/ZO</vt:lpstr>
      <vt:lpstr>Pre-operatieve glucose bolus</vt:lpstr>
      <vt:lpstr>Preoperatieve voeding sonde(bij)voeding</vt:lpstr>
      <vt:lpstr>Preoperatieve sondevoeding (SV) </vt:lpstr>
      <vt:lpstr>Prehabilitation before OK</vt:lpstr>
      <vt:lpstr>Prehabilitation before OK Results</vt:lpstr>
      <vt:lpstr>Prehabilitation before OK Results</vt:lpstr>
      <vt:lpstr>ERAS (Enhanced Recovery After Surgery)  protocol</vt:lpstr>
      <vt:lpstr>Effect van goede voeding </vt:lpstr>
      <vt:lpstr>Transmurale route van patiënt</vt:lpstr>
      <vt:lpstr>Zorgpad ondervoeding Transmuraal (ZGV)</vt:lpstr>
      <vt:lpstr>Samenvatting</vt:lpstr>
      <vt:lpstr>PowerPoint-presentatie</vt:lpstr>
      <vt:lpstr>Dank voor uw aandacht!</vt:lpstr>
      <vt:lpstr>PowerPoint-presentatie</vt:lpstr>
      <vt:lpstr>Ziektegerelateerde ondervoeding therapie</vt:lpstr>
      <vt:lpstr>Boodschap toekomstvisie</vt:lpstr>
      <vt:lpstr>Oplossing/toekomst/droom?</vt:lpstr>
      <vt:lpstr>Voeding als medicijn? Voeding- en leefstijladviezen</vt:lpstr>
      <vt:lpstr>Ziektegerelateerde ondervoeding Klinische (sonde)voeding</vt:lpstr>
      <vt:lpstr>PowerPoint-presentatie</vt:lpstr>
      <vt:lpstr>Prevalentie ZO 1e lijn</vt:lpstr>
      <vt:lpstr>Voeding voor operatie &lt; 24 uur  </vt:lpstr>
    </vt:vector>
  </TitlesOfParts>
  <Company>Onis en ten Kate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Edwin Hoevers</dc:creator>
  <cp:lastModifiedBy>Hans Ooms</cp:lastModifiedBy>
  <cp:revision>131</cp:revision>
  <cp:lastPrinted>2016-06-01T05:31:52Z</cp:lastPrinted>
  <dcterms:created xsi:type="dcterms:W3CDTF">2003-06-05T12:45:12Z</dcterms:created>
  <dcterms:modified xsi:type="dcterms:W3CDTF">2021-05-31T09:55:05Z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0x01010094C5A50CEA6CF44895E6219A0B8C4275</vt:lpwstr>
  </property>
</Properties>
</file>