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  <p:sldMasterId id="2147483678" r:id="rId6"/>
  </p:sldMasterIdLst>
  <p:notesMasterIdLst>
    <p:notesMasterId r:id="rId56"/>
  </p:notesMasterIdLst>
  <p:handoutMasterIdLst>
    <p:handoutMasterId r:id="rId57"/>
  </p:handoutMasterIdLst>
  <p:sldIdLst>
    <p:sldId id="286" r:id="rId7"/>
    <p:sldId id="910" r:id="rId8"/>
    <p:sldId id="951" r:id="rId9"/>
    <p:sldId id="803" r:id="rId10"/>
    <p:sldId id="937" r:id="rId11"/>
    <p:sldId id="957" r:id="rId12"/>
    <p:sldId id="958" r:id="rId13"/>
    <p:sldId id="939" r:id="rId14"/>
    <p:sldId id="738" r:id="rId15"/>
    <p:sldId id="959" r:id="rId16"/>
    <p:sldId id="942" r:id="rId17"/>
    <p:sldId id="943" r:id="rId18"/>
    <p:sldId id="944" r:id="rId19"/>
    <p:sldId id="538" r:id="rId20"/>
    <p:sldId id="945" r:id="rId21"/>
    <p:sldId id="946" r:id="rId22"/>
    <p:sldId id="947" r:id="rId23"/>
    <p:sldId id="975" r:id="rId24"/>
    <p:sldId id="718" r:id="rId25"/>
    <p:sldId id="961" r:id="rId26"/>
    <p:sldId id="960" r:id="rId27"/>
    <p:sldId id="965" r:id="rId28"/>
    <p:sldId id="966" r:id="rId29"/>
    <p:sldId id="967" r:id="rId30"/>
    <p:sldId id="699" r:id="rId31"/>
    <p:sldId id="955" r:id="rId32"/>
    <p:sldId id="301" r:id="rId33"/>
    <p:sldId id="925" r:id="rId34"/>
    <p:sldId id="952" r:id="rId35"/>
    <p:sldId id="929" r:id="rId36"/>
    <p:sldId id="930" r:id="rId37"/>
    <p:sldId id="931" r:id="rId38"/>
    <p:sldId id="932" r:id="rId39"/>
    <p:sldId id="933" r:id="rId40"/>
    <p:sldId id="756" r:id="rId41"/>
    <p:sldId id="751" r:id="rId42"/>
    <p:sldId id="915" r:id="rId43"/>
    <p:sldId id="273" r:id="rId44"/>
    <p:sldId id="970" r:id="rId45"/>
    <p:sldId id="918" r:id="rId46"/>
    <p:sldId id="971" r:id="rId47"/>
    <p:sldId id="768" r:id="rId48"/>
    <p:sldId id="320" r:id="rId49"/>
    <p:sldId id="923" r:id="rId50"/>
    <p:sldId id="973" r:id="rId51"/>
    <p:sldId id="974" r:id="rId52"/>
    <p:sldId id="802" r:id="rId53"/>
    <p:sldId id="771" r:id="rId54"/>
    <p:sldId id="720" r:id="rId55"/>
  </p:sldIdLst>
  <p:sldSz cx="12192000" cy="6858000"/>
  <p:notesSz cx="6797675" cy="9926638"/>
  <p:custDataLst>
    <p:tags r:id="rId58"/>
  </p:custDataLst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9" userDrawn="1">
          <p15:clr>
            <a:srgbClr val="A4A3A4"/>
          </p15:clr>
        </p15:guide>
        <p15:guide id="2" orient="horz" pos="147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orient="horz" pos="3756" userDrawn="1">
          <p15:clr>
            <a:srgbClr val="A4A3A4"/>
          </p15:clr>
        </p15:guide>
        <p15:guide id="5" pos="452" userDrawn="1">
          <p15:clr>
            <a:srgbClr val="A4A3A4"/>
          </p15:clr>
        </p15:guide>
        <p15:guide id="6" pos="75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skens, Edith" initials="FE" lastIdx="8" clrIdx="0">
    <p:extLst>
      <p:ext uri="{19B8F6BF-5375-455C-9EA6-DF929625EA0E}">
        <p15:presenceInfo xmlns:p15="http://schemas.microsoft.com/office/powerpoint/2012/main" userId="Feskens, Edith" providerId="None"/>
      </p:ext>
    </p:extLst>
  </p:cmAuthor>
  <p:cmAuthor id="2" name="Kampman, Ellen" initials="KE" lastIdx="3" clrIdx="1">
    <p:extLst>
      <p:ext uri="{19B8F6BF-5375-455C-9EA6-DF929625EA0E}">
        <p15:presenceInfo xmlns:p15="http://schemas.microsoft.com/office/powerpoint/2012/main" userId="Kampman, Ell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9D7D7"/>
    <a:srgbClr val="FFCC00"/>
    <a:srgbClr val="CC6600"/>
    <a:srgbClr val="34B233"/>
    <a:srgbClr val="FFFFCC"/>
    <a:srgbClr val="FFCC66"/>
    <a:srgbClr val="CC00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952D95-8CDA-4F62-9102-9B1CDFAD07F7}" v="1211" dt="2021-06-07T08:43:36.926"/>
  </p1510:revLst>
</p1510:revInfo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3013" autoAdjust="0"/>
  </p:normalViewPr>
  <p:slideViewPr>
    <p:cSldViewPr snapToGrid="0" showGuides="1">
      <p:cViewPr varScale="1">
        <p:scale>
          <a:sx n="80" d="100"/>
          <a:sy n="80" d="100"/>
        </p:scale>
        <p:origin x="821" y="48"/>
      </p:cViewPr>
      <p:guideLst>
        <p:guide orient="horz" pos="1219"/>
        <p:guide orient="horz" pos="147"/>
        <p:guide orient="horz"/>
        <p:guide orient="horz" pos="3756"/>
        <p:guide pos="452"/>
        <p:guide pos="75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4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ags" Target="tags/tag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64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8DCAEF-1BAC-4089-8179-5E2D3448AB4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FF5FA5C-3319-4D84-AE33-E0E19006C090}">
      <dgm:prSet phldrT="[Text]"/>
      <dgm:spPr/>
      <dgm:t>
        <a:bodyPr/>
        <a:lstStyle/>
        <a:p>
          <a:r>
            <a:rPr lang="nl-NL" dirty="0"/>
            <a:t>Richtlijnen Goede Voeding?</a:t>
          </a:r>
        </a:p>
      </dgm:t>
    </dgm:pt>
    <dgm:pt modelId="{8C6B17C6-6F6B-4C7F-8A6B-95B151C060FB}" type="parTrans" cxnId="{2F214623-6CA7-4CF8-9261-344208BF7FC0}">
      <dgm:prSet/>
      <dgm:spPr/>
      <dgm:t>
        <a:bodyPr/>
        <a:lstStyle/>
        <a:p>
          <a:endParaRPr lang="nl-NL"/>
        </a:p>
      </dgm:t>
    </dgm:pt>
    <dgm:pt modelId="{461EB7B8-EF35-4BE2-B9E2-079F7BE2BC2E}" type="sibTrans" cxnId="{2F214623-6CA7-4CF8-9261-344208BF7FC0}">
      <dgm:prSet/>
      <dgm:spPr/>
      <dgm:t>
        <a:bodyPr/>
        <a:lstStyle/>
        <a:p>
          <a:endParaRPr lang="nl-NL"/>
        </a:p>
      </dgm:t>
    </dgm:pt>
    <dgm:pt modelId="{85558516-292A-458E-A355-9E7B09302AC8}">
      <dgm:prSet phldrT="[Text]"/>
      <dgm:spPr/>
      <dgm:t>
        <a:bodyPr/>
        <a:lstStyle/>
        <a:p>
          <a:r>
            <a:rPr lang="nl-NL" dirty="0"/>
            <a:t>Voedingsadvies</a:t>
          </a:r>
        </a:p>
      </dgm:t>
    </dgm:pt>
    <dgm:pt modelId="{43E00D6D-B716-4334-A59F-E0B77EABA584}" type="parTrans" cxnId="{D7EB519B-11D7-47F4-9AF5-7D0FCB0A74CF}">
      <dgm:prSet/>
      <dgm:spPr/>
      <dgm:t>
        <a:bodyPr/>
        <a:lstStyle/>
        <a:p>
          <a:endParaRPr lang="nl-NL"/>
        </a:p>
      </dgm:t>
    </dgm:pt>
    <dgm:pt modelId="{07868A86-C52A-4E92-A752-9611D3FC53EC}" type="sibTrans" cxnId="{D7EB519B-11D7-47F4-9AF5-7D0FCB0A74CF}">
      <dgm:prSet/>
      <dgm:spPr/>
      <dgm:t>
        <a:bodyPr/>
        <a:lstStyle/>
        <a:p>
          <a:endParaRPr lang="nl-NL"/>
        </a:p>
      </dgm:t>
    </dgm:pt>
    <dgm:pt modelId="{C5370A90-E5F1-4602-BBB6-FBC198B11D66}">
      <dgm:prSet phldrT="[Text]"/>
      <dgm:spPr/>
      <dgm:t>
        <a:bodyPr/>
        <a:lstStyle/>
        <a:p>
          <a:r>
            <a:rPr lang="nl-NL" dirty="0"/>
            <a:t>Supplement advies</a:t>
          </a:r>
        </a:p>
      </dgm:t>
    </dgm:pt>
    <dgm:pt modelId="{BF7F1364-573F-4390-B961-543F80762F89}" type="parTrans" cxnId="{096EA06F-9284-4030-A351-BAFB9C20BEF3}">
      <dgm:prSet/>
      <dgm:spPr/>
      <dgm:t>
        <a:bodyPr/>
        <a:lstStyle/>
        <a:p>
          <a:endParaRPr lang="nl-NL"/>
        </a:p>
      </dgm:t>
    </dgm:pt>
    <dgm:pt modelId="{A514DD6F-808B-402A-B777-10ECA81C755E}" type="sibTrans" cxnId="{096EA06F-9284-4030-A351-BAFB9C20BEF3}">
      <dgm:prSet/>
      <dgm:spPr/>
      <dgm:t>
        <a:bodyPr/>
        <a:lstStyle/>
        <a:p>
          <a:endParaRPr lang="nl-NL"/>
        </a:p>
      </dgm:t>
    </dgm:pt>
    <dgm:pt modelId="{0B6FF5A8-E6DB-4EBF-8BBF-96CA7D6F77EB}" type="pres">
      <dgm:prSet presAssocID="{478DCAEF-1BAC-4089-8179-5E2D3448AB46}" presName="CompostProcess" presStyleCnt="0">
        <dgm:presLayoutVars>
          <dgm:dir/>
          <dgm:resizeHandles val="exact"/>
        </dgm:presLayoutVars>
      </dgm:prSet>
      <dgm:spPr/>
    </dgm:pt>
    <dgm:pt modelId="{DD6E86BF-5513-4493-94E0-037628580F1C}" type="pres">
      <dgm:prSet presAssocID="{478DCAEF-1BAC-4089-8179-5E2D3448AB46}" presName="arrow" presStyleLbl="bgShp" presStyleIdx="0" presStyleCnt="1"/>
      <dgm:spPr/>
    </dgm:pt>
    <dgm:pt modelId="{784FBD54-BDE6-4117-A337-CEC4223D99C0}" type="pres">
      <dgm:prSet presAssocID="{478DCAEF-1BAC-4089-8179-5E2D3448AB46}" presName="linearProcess" presStyleCnt="0"/>
      <dgm:spPr/>
    </dgm:pt>
    <dgm:pt modelId="{9B4561E4-38DA-4337-92E4-4A708BB59C10}" type="pres">
      <dgm:prSet presAssocID="{DFF5FA5C-3319-4D84-AE33-E0E19006C090}" presName="textNode" presStyleLbl="node1" presStyleIdx="0" presStyleCnt="3">
        <dgm:presLayoutVars>
          <dgm:bulletEnabled val="1"/>
        </dgm:presLayoutVars>
      </dgm:prSet>
      <dgm:spPr/>
    </dgm:pt>
    <dgm:pt modelId="{3644EDD2-C694-422F-A3AE-E308B7879987}" type="pres">
      <dgm:prSet presAssocID="{461EB7B8-EF35-4BE2-B9E2-079F7BE2BC2E}" presName="sibTrans" presStyleCnt="0"/>
      <dgm:spPr/>
    </dgm:pt>
    <dgm:pt modelId="{7DE68DCD-E8BF-4F6F-98B5-882F1B079054}" type="pres">
      <dgm:prSet presAssocID="{85558516-292A-458E-A355-9E7B09302AC8}" presName="textNode" presStyleLbl="node1" presStyleIdx="1" presStyleCnt="3">
        <dgm:presLayoutVars>
          <dgm:bulletEnabled val="1"/>
        </dgm:presLayoutVars>
      </dgm:prSet>
      <dgm:spPr/>
    </dgm:pt>
    <dgm:pt modelId="{5DDCF23F-F35F-4CAF-8BE8-091837EA0BB8}" type="pres">
      <dgm:prSet presAssocID="{07868A86-C52A-4E92-A752-9611D3FC53EC}" presName="sibTrans" presStyleCnt="0"/>
      <dgm:spPr/>
    </dgm:pt>
    <dgm:pt modelId="{F61C0565-4E7D-42F9-8200-C8B149A66F70}" type="pres">
      <dgm:prSet presAssocID="{C5370A90-E5F1-4602-BBB6-FBC198B11D6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2F214623-6CA7-4CF8-9261-344208BF7FC0}" srcId="{478DCAEF-1BAC-4089-8179-5E2D3448AB46}" destId="{DFF5FA5C-3319-4D84-AE33-E0E19006C090}" srcOrd="0" destOrd="0" parTransId="{8C6B17C6-6F6B-4C7F-8A6B-95B151C060FB}" sibTransId="{461EB7B8-EF35-4BE2-B9E2-079F7BE2BC2E}"/>
    <dgm:cxn modelId="{2B59982E-1853-41F8-9BA1-2304838C3EBC}" type="presOf" srcId="{C5370A90-E5F1-4602-BBB6-FBC198B11D66}" destId="{F61C0565-4E7D-42F9-8200-C8B149A66F70}" srcOrd="0" destOrd="0" presId="urn:microsoft.com/office/officeart/2005/8/layout/hProcess9"/>
    <dgm:cxn modelId="{096EA06F-9284-4030-A351-BAFB9C20BEF3}" srcId="{478DCAEF-1BAC-4089-8179-5E2D3448AB46}" destId="{C5370A90-E5F1-4602-BBB6-FBC198B11D66}" srcOrd="2" destOrd="0" parTransId="{BF7F1364-573F-4390-B961-543F80762F89}" sibTransId="{A514DD6F-808B-402A-B777-10ECA81C755E}"/>
    <dgm:cxn modelId="{B6C2B385-E54A-4A3E-89E2-754B2C2A8156}" type="presOf" srcId="{478DCAEF-1BAC-4089-8179-5E2D3448AB46}" destId="{0B6FF5A8-E6DB-4EBF-8BBF-96CA7D6F77EB}" srcOrd="0" destOrd="0" presId="urn:microsoft.com/office/officeart/2005/8/layout/hProcess9"/>
    <dgm:cxn modelId="{D7EB519B-11D7-47F4-9AF5-7D0FCB0A74CF}" srcId="{478DCAEF-1BAC-4089-8179-5E2D3448AB46}" destId="{85558516-292A-458E-A355-9E7B09302AC8}" srcOrd="1" destOrd="0" parTransId="{43E00D6D-B716-4334-A59F-E0B77EABA584}" sibTransId="{07868A86-C52A-4E92-A752-9611D3FC53EC}"/>
    <dgm:cxn modelId="{AB4871B9-E22E-4147-A0BD-B1C3CD74C00D}" type="presOf" srcId="{DFF5FA5C-3319-4D84-AE33-E0E19006C090}" destId="{9B4561E4-38DA-4337-92E4-4A708BB59C10}" srcOrd="0" destOrd="0" presId="urn:microsoft.com/office/officeart/2005/8/layout/hProcess9"/>
    <dgm:cxn modelId="{19B9FBD4-E13D-4E93-AFD5-90266FD69835}" type="presOf" srcId="{85558516-292A-458E-A355-9E7B09302AC8}" destId="{7DE68DCD-E8BF-4F6F-98B5-882F1B079054}" srcOrd="0" destOrd="0" presId="urn:microsoft.com/office/officeart/2005/8/layout/hProcess9"/>
    <dgm:cxn modelId="{3276342C-46B3-4366-A165-AB41C02C2377}" type="presParOf" srcId="{0B6FF5A8-E6DB-4EBF-8BBF-96CA7D6F77EB}" destId="{DD6E86BF-5513-4493-94E0-037628580F1C}" srcOrd="0" destOrd="0" presId="urn:microsoft.com/office/officeart/2005/8/layout/hProcess9"/>
    <dgm:cxn modelId="{9EE56431-5B5D-4F02-9075-6B88583D47D0}" type="presParOf" srcId="{0B6FF5A8-E6DB-4EBF-8BBF-96CA7D6F77EB}" destId="{784FBD54-BDE6-4117-A337-CEC4223D99C0}" srcOrd="1" destOrd="0" presId="urn:microsoft.com/office/officeart/2005/8/layout/hProcess9"/>
    <dgm:cxn modelId="{C6277448-9284-452E-89EA-00761EE1F551}" type="presParOf" srcId="{784FBD54-BDE6-4117-A337-CEC4223D99C0}" destId="{9B4561E4-38DA-4337-92E4-4A708BB59C10}" srcOrd="0" destOrd="0" presId="urn:microsoft.com/office/officeart/2005/8/layout/hProcess9"/>
    <dgm:cxn modelId="{810B117A-E479-4FCF-A2AE-FDC5388C9243}" type="presParOf" srcId="{784FBD54-BDE6-4117-A337-CEC4223D99C0}" destId="{3644EDD2-C694-422F-A3AE-E308B7879987}" srcOrd="1" destOrd="0" presId="urn:microsoft.com/office/officeart/2005/8/layout/hProcess9"/>
    <dgm:cxn modelId="{61E11862-BB37-42E4-943B-DD279D933F03}" type="presParOf" srcId="{784FBD54-BDE6-4117-A337-CEC4223D99C0}" destId="{7DE68DCD-E8BF-4F6F-98B5-882F1B079054}" srcOrd="2" destOrd="0" presId="urn:microsoft.com/office/officeart/2005/8/layout/hProcess9"/>
    <dgm:cxn modelId="{56E31624-BC77-475F-BCD5-883DA427B7DE}" type="presParOf" srcId="{784FBD54-BDE6-4117-A337-CEC4223D99C0}" destId="{5DDCF23F-F35F-4CAF-8BE8-091837EA0BB8}" srcOrd="3" destOrd="0" presId="urn:microsoft.com/office/officeart/2005/8/layout/hProcess9"/>
    <dgm:cxn modelId="{A9D12319-B3C0-4602-9217-E88B40C433F0}" type="presParOf" srcId="{784FBD54-BDE6-4117-A337-CEC4223D99C0}" destId="{F61C0565-4E7D-42F9-8200-C8B149A66F7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E86BF-5513-4493-94E0-037628580F1C}">
      <dsp:nvSpPr>
        <dsp:cNvPr id="0" name=""/>
        <dsp:cNvSpPr/>
      </dsp:nvSpPr>
      <dsp:spPr>
        <a:xfrm>
          <a:off x="451484" y="0"/>
          <a:ext cx="5116829" cy="381831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561E4-38DA-4337-92E4-4A708BB59C10}">
      <dsp:nvSpPr>
        <dsp:cNvPr id="0" name=""/>
        <dsp:cNvSpPr/>
      </dsp:nvSpPr>
      <dsp:spPr>
        <a:xfrm>
          <a:off x="6466" y="1145495"/>
          <a:ext cx="1937622" cy="1527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Richtlijnen Goede Voeding?</a:t>
          </a:r>
        </a:p>
      </dsp:txBody>
      <dsp:txXfrm>
        <a:off x="81024" y="1220053"/>
        <a:ext cx="1788506" cy="1378211"/>
      </dsp:txXfrm>
    </dsp:sp>
    <dsp:sp modelId="{7DE68DCD-E8BF-4F6F-98B5-882F1B079054}">
      <dsp:nvSpPr>
        <dsp:cNvPr id="0" name=""/>
        <dsp:cNvSpPr/>
      </dsp:nvSpPr>
      <dsp:spPr>
        <a:xfrm>
          <a:off x="2041088" y="1145495"/>
          <a:ext cx="1937622" cy="1527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Voedingsadvies</a:t>
          </a:r>
        </a:p>
      </dsp:txBody>
      <dsp:txXfrm>
        <a:off x="2115646" y="1220053"/>
        <a:ext cx="1788506" cy="1378211"/>
      </dsp:txXfrm>
    </dsp:sp>
    <dsp:sp modelId="{F61C0565-4E7D-42F9-8200-C8B149A66F70}">
      <dsp:nvSpPr>
        <dsp:cNvPr id="0" name=""/>
        <dsp:cNvSpPr/>
      </dsp:nvSpPr>
      <dsp:spPr>
        <a:xfrm>
          <a:off x="4075709" y="1145495"/>
          <a:ext cx="1937622" cy="15273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kern="1200" dirty="0"/>
            <a:t>Supplement advies</a:t>
          </a:r>
        </a:p>
      </dsp:txBody>
      <dsp:txXfrm>
        <a:off x="4150267" y="1220053"/>
        <a:ext cx="1788506" cy="1378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88C68-99DC-4025-A239-8B456174184E}" type="datetimeFigureOut">
              <a:rPr lang="en-GB" smtClean="0"/>
              <a:t>17/06/2021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41C56-B27C-41FB-8A60-E6B654CA9F1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345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C0073-6B9E-43D1-9479-170CBCA4D2D3}" type="datetimeFigureOut">
              <a:rPr lang="en-GB" smtClean="0"/>
              <a:t>17/06/2021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4D319-B85D-4518-863F-F45494EC49D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14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5E4DB-F3EB-4489-A14B-07C322297AE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187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5E4DB-F3EB-4489-A14B-07C322297AED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4D319-B85D-4518-863F-F45494EC49D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42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4D319-B85D-4518-863F-F45494EC49D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66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C9DA8-6891-45EC-B869-C63BB9FA3B0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149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 dirty="0"/>
          </a:p>
        </p:txBody>
      </p:sp>
      <p:sp>
        <p:nvSpPr>
          <p:cNvPr id="83972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390900" y="9272588"/>
            <a:ext cx="2916238" cy="27781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 algn="l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 algn="l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 algn="l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 algn="l" defTabSz="919163">
              <a:spcBef>
                <a:spcPct val="30000"/>
              </a:spcBef>
              <a:defRPr sz="12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C6319E-5BC7-4D3A-BB6B-72275DBE1D2C}" type="slidenum">
              <a:rPr lang="nl-NL" altLang="en-US" smtClean="0">
                <a:latin typeface="Arial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nl-NL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00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5E4DB-F3EB-4489-A14B-07C322297AE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795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4D319-B85D-4518-863F-F45494EC49DE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300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4" y="230189"/>
            <a:ext cx="11257061" cy="79165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35344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8411757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6286207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4160656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647700" y="1616401"/>
            <a:ext cx="11262784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638178" y="2262387"/>
            <a:ext cx="11262783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17" y="230188"/>
            <a:ext cx="4368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200008" y="226800"/>
            <a:ext cx="672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403" y="1840012"/>
            <a:ext cx="43688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6825" y="1933314"/>
            <a:ext cx="3519547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557616" y="1933314"/>
            <a:ext cx="3519547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8398407" y="1933314"/>
            <a:ext cx="3519547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654051" y="4610101"/>
            <a:ext cx="3670300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4488227" y="4610101"/>
            <a:ext cx="3670300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8322403" y="4610101"/>
            <a:ext cx="3670300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654051" y="4985219"/>
            <a:ext cx="3670300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4487567" y="4985219"/>
            <a:ext cx="3670300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8322403" y="4985219"/>
            <a:ext cx="3670300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nl-NL" dirty="0"/>
              <a:t>Klik om de modelstijl</a:t>
            </a:r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5199" y="1929601"/>
            <a:ext cx="5472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6434881" y="1929600"/>
            <a:ext cx="5472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715200" y="1402557"/>
            <a:ext cx="112032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715200" y="233362"/>
            <a:ext cx="5348469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6436353" y="233363"/>
            <a:ext cx="5472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79165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583095" y="1752601"/>
            <a:ext cx="11469204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600" y="230187"/>
            <a:ext cx="11257061" cy="79165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717551" y="1933575"/>
            <a:ext cx="11197452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600" y="230188"/>
            <a:ext cx="4368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183599" y="224477"/>
            <a:ext cx="672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401" y="1835250"/>
            <a:ext cx="43688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79165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11361584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600" y="230188"/>
            <a:ext cx="4368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60401" y="1835250"/>
            <a:ext cx="43688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058818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121485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184151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0246817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183599" y="224477"/>
            <a:ext cx="672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86042" y="357188"/>
            <a:ext cx="10063012" cy="114300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79646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91477" y="1600202"/>
            <a:ext cx="10190923" cy="4525963"/>
          </a:xfrm>
        </p:spPr>
        <p:txBody>
          <a:bodyPr/>
          <a:lstStyle>
            <a:lvl1pPr>
              <a:buClr>
                <a:srgbClr val="651A7A"/>
              </a:buClr>
              <a:defRPr/>
            </a:lvl1pPr>
            <a:lvl2pPr>
              <a:buClr>
                <a:srgbClr val="651A7A"/>
              </a:buClr>
              <a:defRPr/>
            </a:lvl2pPr>
            <a:lvl3pPr>
              <a:buClr>
                <a:srgbClr val="651A7A"/>
              </a:buClr>
              <a:defRPr/>
            </a:lvl3pPr>
            <a:lvl4pPr>
              <a:buClr>
                <a:srgbClr val="651A7A"/>
              </a:buClr>
              <a:defRPr/>
            </a:lvl4pPr>
            <a:lvl5pPr>
              <a:buClr>
                <a:srgbClr val="651A7A"/>
              </a:buClr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2-12-2008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l-NL"/>
              <a:t>Nationaal AYA Platform www.aya4net.nl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4F8E86-BEDA-4964-A9D0-48B7E03D774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38825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E82B9-CC12-4C4C-956E-37BDDFCF546C}" type="datetimeFigureOut">
              <a:rPr lang="en-GB"/>
              <a:pPr>
                <a:defRPr/>
              </a:pPr>
              <a:t>17/06/2021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9469A-348F-415D-9CF6-33171578968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809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nl-NL" smtClean="0"/>
              <a:pPr algn="r">
                <a:lnSpc>
                  <a:spcPts val="1200"/>
                </a:lnSpc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8814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791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041B5-1634-4A4F-9DE9-07FE6AA19F14}" type="datetimeFigureOut">
              <a:rPr lang="en-GB"/>
              <a:pPr>
                <a:defRPr/>
              </a:pPr>
              <a:t>17/06/2021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618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618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DFB173-9910-46B8-945B-06E4DD01CEA2}" type="slidenum">
              <a:rPr lang="en-GB" altLang="nl-NL"/>
              <a:pPr>
                <a:defRPr/>
              </a:pPr>
              <a:t>‹nr.›</a:t>
            </a:fld>
            <a:endParaRPr lang="en-GB" altLang="nl-NL"/>
          </a:p>
        </p:txBody>
      </p:sp>
    </p:spTree>
    <p:extLst>
      <p:ext uri="{BB962C8B-B14F-4D97-AF65-F5344CB8AC3E}">
        <p14:creationId xmlns:p14="http://schemas.microsoft.com/office/powerpoint/2010/main" val="2063501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927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CC1CE-3313-40F4-8DF0-9B3E2F61CFA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7046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524" y="230189"/>
            <a:ext cx="11257061" cy="79165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35344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8411757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6286207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4160656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 bwMode="auto">
          <a:xfrm>
            <a:off x="647700" y="1616401"/>
            <a:ext cx="11262784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 bwMode="auto">
          <a:xfrm>
            <a:off x="638178" y="2262387"/>
            <a:ext cx="11262783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149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07435" y="1600200"/>
            <a:ext cx="10574965" cy="4997152"/>
          </a:xfrm>
        </p:spPr>
        <p:txBody>
          <a:bodyPr/>
          <a:lstStyle>
            <a:lvl2pPr>
              <a:buFont typeface="Arial" pitchFamily="34" charset="0"/>
              <a:buChar char="•"/>
              <a:defRPr/>
            </a:lvl2pPr>
            <a:lvl5pPr>
              <a:buFont typeface="Arial" pitchFamily="34" charset="0"/>
              <a:buChar char="–"/>
              <a:defRPr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56061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6391143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6434881" y="1929600"/>
            <a:ext cx="5472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6388100" y="1752601"/>
            <a:ext cx="552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561600" y="1835249"/>
            <a:ext cx="552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6388100" y="1933575"/>
            <a:ext cx="552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717552" y="1828800"/>
            <a:ext cx="11205633" cy="4133850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058818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35344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8411757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6286207" y="3307559"/>
            <a:ext cx="353060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4160656" y="3307559"/>
            <a:ext cx="353060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655523" y="230187"/>
            <a:ext cx="11257061" cy="791650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647700" y="1616401"/>
            <a:ext cx="11262784" cy="371475"/>
          </a:xfrm>
          <a:prstGeom prst="rect">
            <a:avLst/>
          </a:prstGeom>
          <a:noFill/>
          <a:ln>
            <a:noFill/>
          </a:ln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35002" y="2262387"/>
            <a:ext cx="11262783" cy="371475"/>
          </a:xfrm>
          <a:prstGeom prst="rect">
            <a:avLst/>
          </a:prstGeom>
          <a:noFill/>
          <a:ln>
            <a:noFill/>
          </a:ln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Auteursnaam</a:t>
            </a: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121485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184151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10246817" y="6126566"/>
            <a:ext cx="1664143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/>
              <a:t>Klik op het pictogram als u een logo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55523" y="230189"/>
            <a:ext cx="11257061" cy="791650"/>
          </a:xfrm>
          <a:prstGeom prst="rect">
            <a:avLst/>
          </a:prstGeom>
          <a:blipFill dpi="0" rotWithShape="1"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l-NL" dirty="0"/>
              <a:t>Klik om de stijl te bewerken</a:t>
            </a:r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561600" y="1843200"/>
            <a:ext cx="11361584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4"/>
            <a:endParaRPr lang="nl-NL" dirty="0"/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332317" y="3929064"/>
            <a:ext cx="10454216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  <p:sldLayoutId id="2147483680" r:id="rId21"/>
    <p:sldLayoutId id="2147483681" r:id="rId22"/>
    <p:sldLayoutId id="2147483682" r:id="rId23"/>
    <p:sldLayoutId id="2147483683" r:id="rId24"/>
    <p:sldLayoutId id="2147483687" r:id="rId25"/>
    <p:sldLayoutId id="2147483688" r:id="rId26"/>
  </p:sldLayoutIdLst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_AG_GR_k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99163"/>
            <a:ext cx="1219411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transition/>
  <p:txStyles>
    <p:titleStyle>
      <a:lvl1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News Gothic" pitchFamily="34" charset="0"/>
        </a:defRPr>
      </a:lvl2pPr>
      <a:lvl3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News Gothic" pitchFamily="34" charset="0"/>
        </a:defRPr>
      </a:lvl3pPr>
      <a:lvl4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News Gothic" pitchFamily="34" charset="0"/>
        </a:defRPr>
      </a:lvl4pPr>
      <a:lvl5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News Gothic" pitchFamily="34" charset="0"/>
        </a:defRPr>
      </a:lvl5pPr>
      <a:lvl6pPr marL="457200" algn="l" rtl="0" fontAlgn="base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News Gothic" pitchFamily="34" charset="0"/>
        </a:defRPr>
      </a:lvl6pPr>
      <a:lvl7pPr marL="914400" algn="l" rtl="0" fontAlgn="base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News Gothic" pitchFamily="34" charset="0"/>
        </a:defRPr>
      </a:lvl7pPr>
      <a:lvl8pPr marL="1371600" algn="l" rtl="0" fontAlgn="base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News Gothic" pitchFamily="34" charset="0"/>
        </a:defRPr>
      </a:lvl8pPr>
      <a:lvl9pPr marL="1828800" algn="l" rtl="0" fontAlgn="base">
        <a:lnSpc>
          <a:spcPct val="12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News Gothic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buClr>
          <a:schemeClr val="hlink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20000"/>
        </a:spcAft>
        <a:buClr>
          <a:srgbClr val="80BA64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2000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2000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1D396">
            <a:alpha val="8117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007533" y="274638"/>
            <a:ext cx="10574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007533" y="1600200"/>
            <a:ext cx="10574867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54831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crf.org/cancer_research/cup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google.nl/url?sa=i&amp;rct=j&amp;q=&amp;esrc=s&amp;source=images&amp;cd=&amp;cad=rja&amp;uact=8&amp;ved=0ahUKEwjLuaPg96PJAhXDPg8KHbkSB_gQjRwIBw&amp;url=http://www.funx.nl/news/omg/25770-dit-moet-je-voortaan-niet-eten&amp;bvm=bv.108194040,d.ZWU&amp;psig=AFQjCNFjnkT7z0cRljBuE5UzgfRsJR4LNQ&amp;ust=1448278401755435" TargetMode="Externa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jpeg"/><Relationship Id="rId18" Type="http://schemas.openxmlformats.org/officeDocument/2006/relationships/image" Target="../media/image139.jpeg"/><Relationship Id="rId26" Type="http://schemas.openxmlformats.org/officeDocument/2006/relationships/image" Target="../media/image147.png"/><Relationship Id="rId3" Type="http://schemas.openxmlformats.org/officeDocument/2006/relationships/image" Target="../media/image125.jpeg"/><Relationship Id="rId21" Type="http://schemas.openxmlformats.org/officeDocument/2006/relationships/image" Target="../media/image142.jpeg"/><Relationship Id="rId7" Type="http://schemas.openxmlformats.org/officeDocument/2006/relationships/image" Target="../media/image129.jpeg"/><Relationship Id="rId12" Type="http://schemas.openxmlformats.org/officeDocument/2006/relationships/image" Target="../media/image133.jpeg"/><Relationship Id="rId17" Type="http://schemas.openxmlformats.org/officeDocument/2006/relationships/image" Target="../media/image138.jpeg"/><Relationship Id="rId25" Type="http://schemas.openxmlformats.org/officeDocument/2006/relationships/image" Target="../media/image14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7.jpeg"/><Relationship Id="rId20" Type="http://schemas.openxmlformats.org/officeDocument/2006/relationships/image" Target="../media/image141.jpeg"/><Relationship Id="rId29" Type="http://schemas.openxmlformats.org/officeDocument/2006/relationships/image" Target="../media/image15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8.jpeg"/><Relationship Id="rId11" Type="http://schemas.openxmlformats.org/officeDocument/2006/relationships/image" Target="../media/image132.jpeg"/><Relationship Id="rId24" Type="http://schemas.openxmlformats.org/officeDocument/2006/relationships/image" Target="../media/image145.jpeg"/><Relationship Id="rId5" Type="http://schemas.openxmlformats.org/officeDocument/2006/relationships/image" Target="../media/image127.jpeg"/><Relationship Id="rId15" Type="http://schemas.openxmlformats.org/officeDocument/2006/relationships/image" Target="../media/image136.png"/><Relationship Id="rId23" Type="http://schemas.openxmlformats.org/officeDocument/2006/relationships/image" Target="../media/image144.jpeg"/><Relationship Id="rId28" Type="http://schemas.openxmlformats.org/officeDocument/2006/relationships/image" Target="../media/image149.jpeg"/><Relationship Id="rId10" Type="http://schemas.openxmlformats.org/officeDocument/2006/relationships/hyperlink" Target="https://www.google.nl/url?sa=i&amp;rct=j&amp;q=&amp;esrc=s&amp;source=images&amp;cd=&amp;cad=rja&amp;uact=8&amp;ved=0CAcQjRw&amp;url=https://nl.linkedin.com/pub/maaike-van-den-berg/2a/49/6b9&amp;ei=QuooVduIH8n1OKfkgJAL&amp;bvm=bv.90491159,d.ZWU&amp;psig=AFQjCNHx6urjSfi8XnF64DD9Glj_aIcWCg&amp;ust=1428831174497282" TargetMode="External"/><Relationship Id="rId19" Type="http://schemas.openxmlformats.org/officeDocument/2006/relationships/image" Target="../media/image140.jpeg"/><Relationship Id="rId4" Type="http://schemas.openxmlformats.org/officeDocument/2006/relationships/image" Target="../media/image126.jpeg"/><Relationship Id="rId9" Type="http://schemas.openxmlformats.org/officeDocument/2006/relationships/image" Target="../media/image131.png"/><Relationship Id="rId14" Type="http://schemas.openxmlformats.org/officeDocument/2006/relationships/image" Target="../media/image135.jpeg"/><Relationship Id="rId22" Type="http://schemas.openxmlformats.org/officeDocument/2006/relationships/image" Target="../media/image143.jpeg"/><Relationship Id="rId27" Type="http://schemas.openxmlformats.org/officeDocument/2006/relationships/image" Target="../media/image148.png"/><Relationship Id="rId30" Type="http://schemas.openxmlformats.org/officeDocument/2006/relationships/image" Target="../media/image1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uact=8&amp;docid=UDUal_9yc8rHGM&amp;tbnid=uPgmaLbzn7O20M:&amp;ved=0CAUQjRw&amp;url=http://www.icklepicklemagic.com/store/index.php?route=product/product&amp;product_id=74&amp;ei=YvIOVMjTAoSlPbCHgMgI&amp;psig=AFQjCNFpyzHqijRQ1fMVHaAkFWAkf0A7ew&amp;ust=1410350332236570" TargetMode="External"/><Relationship Id="rId3" Type="http://schemas.openxmlformats.org/officeDocument/2006/relationships/hyperlink" Target="http://www.google.nl/url?sa=i&amp;rct=j&amp;q=&amp;esrc=s&amp;frm=1&amp;source=images&amp;cd=&amp;cad=rja&amp;uact=8&amp;docid=b5g5_FC5AL4HYM&amp;tbnid=Tm-W5CrnxyE0TM:&amp;ved=0CAUQjRw&amp;url=http://hasloo.com/freecliparts/?p=1003&amp;ei=rfYOVKPyKsfGOdf_gagF&amp;psig=AFQjCNHaEfLtMmFAiwMWlRQVFa33cT02mA&amp;ust=1410353098839987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lamoller.com/blood-samples-creativity/blood-sample/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32.wmf"/><Relationship Id="rId10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438912" y="219076"/>
            <a:ext cx="11283696" cy="120032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3600" dirty="0">
                <a:latin typeface="+mj-lt"/>
              </a:rPr>
              <a:t>Voeding en </a:t>
            </a:r>
            <a:r>
              <a:rPr lang="en-GB" sz="3600" dirty="0" err="1">
                <a:latin typeface="+mj-lt"/>
              </a:rPr>
              <a:t>beweging</a:t>
            </a:r>
            <a:r>
              <a:rPr lang="en-GB" sz="3600" dirty="0">
                <a:latin typeface="+mj-lt"/>
              </a:rPr>
              <a:t> </a:t>
            </a:r>
            <a:br>
              <a:rPr lang="en-GB" sz="3600" dirty="0">
                <a:latin typeface="+mj-lt"/>
              </a:rPr>
            </a:br>
            <a:r>
              <a:rPr lang="en-GB" sz="3600" dirty="0" err="1">
                <a:latin typeface="+mj-lt"/>
              </a:rPr>
              <a:t>tijdens</a:t>
            </a:r>
            <a:r>
              <a:rPr lang="en-GB" sz="3600" dirty="0">
                <a:latin typeface="+mj-lt"/>
              </a:rPr>
              <a:t> en na </a:t>
            </a:r>
            <a:r>
              <a:rPr lang="en-GB" sz="3600" dirty="0" err="1">
                <a:latin typeface="+mj-lt"/>
              </a:rPr>
              <a:t>behandeling</a:t>
            </a:r>
            <a:r>
              <a:rPr lang="en-GB" sz="3600" dirty="0">
                <a:latin typeface="+mj-lt"/>
              </a:rPr>
              <a:t> voor kanker</a:t>
            </a:r>
            <a:endParaRPr lang="nl-NL" sz="3600" dirty="0">
              <a:latin typeface="+mj-l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0756" y="3267967"/>
            <a:ext cx="2647950" cy="2598760"/>
          </a:xfrm>
          <a:ln>
            <a:solidFill>
              <a:schemeClr val="accent1"/>
            </a:solidFill>
          </a:ln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553" y="3153924"/>
            <a:ext cx="2806209" cy="2777656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07" y="3267967"/>
            <a:ext cx="2531993" cy="2622545"/>
          </a:xfrm>
        </p:spPr>
      </p:pic>
      <p:sp>
        <p:nvSpPr>
          <p:cNvPr id="2" name="TextBox 1"/>
          <p:cNvSpPr txBox="1"/>
          <p:nvPr/>
        </p:nvSpPr>
        <p:spPr>
          <a:xfrm>
            <a:off x="2127115" y="1655260"/>
            <a:ext cx="79377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Verdana" pitchFamily="34" charset="0"/>
              </a:rPr>
              <a:t>Prof. dr. ir. Ellen Kampman</a:t>
            </a:r>
          </a:p>
          <a:p>
            <a:pPr algn="ctr"/>
            <a:r>
              <a:rPr lang="nl-NL" sz="2400" dirty="0">
                <a:latin typeface="Verdana" pitchFamily="34" charset="0"/>
              </a:rPr>
              <a:t>Oncologische nazorg</a:t>
            </a:r>
          </a:p>
          <a:p>
            <a:pPr algn="ctr"/>
            <a:r>
              <a:rPr lang="nl-NL" sz="2400" dirty="0">
                <a:latin typeface="Verdana" pitchFamily="34" charset="0"/>
              </a:rPr>
              <a:t>Eerstelijns Samenwerking Veenendaal 8 juni 2021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275096B-1131-4DBF-8D99-CD9E06C7E5A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5451" y="3185793"/>
            <a:ext cx="2647950" cy="2647950"/>
          </a:xfrm>
        </p:spPr>
      </p:pic>
    </p:spTree>
    <p:extLst>
      <p:ext uri="{BB962C8B-B14F-4D97-AF65-F5344CB8AC3E}">
        <p14:creationId xmlns:p14="http://schemas.microsoft.com/office/powerpoint/2010/main" val="330493996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74904" y="168276"/>
            <a:ext cx="11411711" cy="796973"/>
          </a:xfrm>
        </p:spPr>
        <p:txBody>
          <a:bodyPr/>
          <a:lstStyle/>
          <a:p>
            <a:r>
              <a:rPr lang="en-GB" altLang="en-US" sz="3200" dirty="0" err="1">
                <a:ea typeface="Verdana" panose="020B0604030504040204" pitchFamily="34" charset="0"/>
                <a:cs typeface="Verdana" panose="020B0604030504040204" pitchFamily="34" charset="0"/>
              </a:rPr>
              <a:t>Een</a:t>
            </a:r>
            <a:r>
              <a:rPr lang="en-GB" alt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 (type) studie is nooit </a:t>
            </a:r>
            <a:r>
              <a:rPr lang="en-GB" altLang="en-US" sz="3200" dirty="0" err="1">
                <a:ea typeface="Verdana" panose="020B0604030504040204" pitchFamily="34" charset="0"/>
                <a:cs typeface="Verdana" panose="020B0604030504040204" pitchFamily="34" charset="0"/>
              </a:rPr>
              <a:t>genoeg</a:t>
            </a:r>
            <a:r>
              <a:rPr lang="en-GB" alt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909" y="1027650"/>
            <a:ext cx="5447523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04" y="3841749"/>
            <a:ext cx="5646484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1389" y="3974250"/>
            <a:ext cx="5554220" cy="2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04" y="1027650"/>
            <a:ext cx="5646484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F4033-C302-4207-B1A2-203A0DB8B0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299" y="1274883"/>
            <a:ext cx="7143750" cy="5118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E0F56E-E5BE-4DF9-ABED-041297D06C43}"/>
              </a:ext>
            </a:extLst>
          </p:cNvPr>
          <p:cNvSpPr txBox="1"/>
          <p:nvPr/>
        </p:nvSpPr>
        <p:spPr>
          <a:xfrm>
            <a:off x="5231629" y="4721983"/>
            <a:ext cx="240501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nl-NL" sz="2400" dirty="0">
                <a:latin typeface="Verdana" pitchFamily="34" charset="0"/>
              </a:rPr>
              <a:t>Meta-analyses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507147-5C8A-4473-8B3C-F3435B7477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826" y="3057525"/>
            <a:ext cx="1190625" cy="59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8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84632" y="254666"/>
            <a:ext cx="10899648" cy="1041466"/>
          </a:xfrm>
        </p:spPr>
        <p:txBody>
          <a:bodyPr/>
          <a:lstStyle/>
          <a:p>
            <a:pPr algn="ctr"/>
            <a:r>
              <a:rPr lang="en-GB" altLang="en-US" sz="3200" dirty="0" err="1">
                <a:solidFill>
                  <a:schemeClr val="tx1"/>
                </a:solidFill>
              </a:rPr>
              <a:t>Feit</a:t>
            </a:r>
            <a:r>
              <a:rPr lang="en-GB" altLang="en-US" sz="3200" dirty="0">
                <a:solidFill>
                  <a:schemeClr val="tx1"/>
                </a:solidFill>
              </a:rPr>
              <a:t>: </a:t>
            </a:r>
            <a:r>
              <a:rPr lang="en-GB" altLang="en-US" sz="3200" dirty="0" err="1">
                <a:solidFill>
                  <a:schemeClr val="tx1"/>
                </a:solidFill>
              </a:rPr>
              <a:t>gezonde</a:t>
            </a:r>
            <a:r>
              <a:rPr lang="en-GB" altLang="en-US" sz="3200" dirty="0">
                <a:solidFill>
                  <a:schemeClr val="tx1"/>
                </a:solidFill>
              </a:rPr>
              <a:t> </a:t>
            </a:r>
            <a:r>
              <a:rPr lang="en-GB" altLang="en-US" sz="3200" dirty="0" err="1">
                <a:solidFill>
                  <a:schemeClr val="tx1"/>
                </a:solidFill>
              </a:rPr>
              <a:t>voeding</a:t>
            </a:r>
            <a:r>
              <a:rPr lang="en-GB" altLang="en-US" sz="3200" dirty="0">
                <a:solidFill>
                  <a:schemeClr val="tx1"/>
                </a:solidFill>
              </a:rPr>
              <a:t> </a:t>
            </a:r>
            <a:r>
              <a:rPr lang="en-GB" altLang="en-US" sz="3200" dirty="0" err="1">
                <a:solidFill>
                  <a:schemeClr val="tx1"/>
                </a:solidFill>
              </a:rPr>
              <a:t>verlaagt</a:t>
            </a:r>
            <a:r>
              <a:rPr lang="en-GB" altLang="en-US" sz="3200" dirty="0">
                <a:solidFill>
                  <a:schemeClr val="tx1"/>
                </a:solidFill>
              </a:rPr>
              <a:t> het </a:t>
            </a:r>
            <a:r>
              <a:rPr lang="en-GB" altLang="en-US" sz="3200" dirty="0" err="1">
                <a:solidFill>
                  <a:schemeClr val="tx1"/>
                </a:solidFill>
              </a:rPr>
              <a:t>risico</a:t>
            </a:r>
            <a:r>
              <a:rPr lang="en-GB" altLang="en-US" sz="3200" dirty="0">
                <a:solidFill>
                  <a:schemeClr val="tx1"/>
                </a:solidFill>
              </a:rPr>
              <a:t> </a:t>
            </a:r>
            <a:br>
              <a:rPr lang="en-GB" altLang="en-US" sz="3200" dirty="0">
                <a:solidFill>
                  <a:schemeClr val="tx1"/>
                </a:solidFill>
              </a:rPr>
            </a:br>
            <a:r>
              <a:rPr lang="en-GB" altLang="en-US" sz="3200" dirty="0">
                <a:solidFill>
                  <a:schemeClr val="tx1"/>
                </a:solidFill>
              </a:rPr>
              <a:t>op </a:t>
            </a:r>
            <a:r>
              <a:rPr lang="en-GB" altLang="en-US" sz="3200" dirty="0" err="1">
                <a:solidFill>
                  <a:schemeClr val="tx1"/>
                </a:solidFill>
              </a:rPr>
              <a:t>sterfte</a:t>
            </a:r>
            <a:r>
              <a:rPr lang="en-GB" altLang="en-US" sz="3200" dirty="0">
                <a:solidFill>
                  <a:schemeClr val="tx1"/>
                </a:solidFill>
              </a:rPr>
              <a:t> na kanker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928" y="1424355"/>
            <a:ext cx="10817352" cy="524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566928" y="1380494"/>
            <a:ext cx="10817352" cy="1125629"/>
          </a:xfrm>
          <a:prstGeom prst="rect">
            <a:avLst/>
          </a:prstGeom>
          <a:solidFill>
            <a:schemeClr val="tx1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Verdana" pitchFamily="34" charset="0"/>
              </a:rPr>
              <a:t>117 </a:t>
            </a:r>
            <a:r>
              <a:rPr lang="en-GB" altLang="en-US" dirty="0" err="1">
                <a:solidFill>
                  <a:schemeClr val="bg1"/>
                </a:solidFill>
                <a:latin typeface="Verdana" pitchFamily="34" charset="0"/>
              </a:rPr>
              <a:t>prospectieve</a:t>
            </a:r>
            <a:r>
              <a:rPr lang="en-GB" altLang="en-US" dirty="0">
                <a:solidFill>
                  <a:schemeClr val="bg1"/>
                </a:solidFill>
                <a:latin typeface="Verdana" pitchFamily="34" charset="0"/>
              </a:rPr>
              <a:t> cohort studies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Verdana" pitchFamily="34" charset="0"/>
              </a:rPr>
              <a:t>~210.000 </a:t>
            </a:r>
            <a:r>
              <a:rPr lang="en-GB" altLang="en-US" dirty="0" err="1">
                <a:solidFill>
                  <a:schemeClr val="bg1"/>
                </a:solidFill>
                <a:latin typeface="Verdana" pitchFamily="34" charset="0"/>
              </a:rPr>
              <a:t>mensen</a:t>
            </a:r>
            <a:r>
              <a:rPr lang="en-GB" altLang="en-US" dirty="0">
                <a:solidFill>
                  <a:schemeClr val="bg1"/>
                </a:solidFill>
                <a:latin typeface="Verdana" pitchFamily="34" charset="0"/>
              </a:rPr>
              <a:t> die kanker </a:t>
            </a:r>
            <a:r>
              <a:rPr lang="en-GB" altLang="en-US" dirty="0" err="1">
                <a:solidFill>
                  <a:schemeClr val="bg1"/>
                </a:solidFill>
                <a:latin typeface="Verdana" pitchFamily="34" charset="0"/>
              </a:rPr>
              <a:t>hebben</a:t>
            </a:r>
            <a:r>
              <a:rPr lang="en-GB" altLang="en-US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altLang="en-US" dirty="0" err="1">
                <a:solidFill>
                  <a:schemeClr val="bg1"/>
                </a:solidFill>
                <a:latin typeface="Verdana" pitchFamily="34" charset="0"/>
              </a:rPr>
              <a:t>gehad</a:t>
            </a:r>
            <a:endParaRPr lang="en-GB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982610"/>
            <a:ext cx="4542871" cy="346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6400800" y="3099816"/>
            <a:ext cx="3977640" cy="30815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6611112" y="3182112"/>
            <a:ext cx="3621024" cy="29148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450" y="2863397"/>
            <a:ext cx="4596383" cy="358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45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275844" y="409354"/>
            <a:ext cx="11640312" cy="69158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3200" dirty="0" err="1">
                <a:solidFill>
                  <a:srgbClr val="00517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Leefstijl</a:t>
            </a:r>
            <a:r>
              <a:rPr lang="en-GB" altLang="en-US" sz="3200" dirty="0">
                <a:solidFill>
                  <a:srgbClr val="00517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en-US" sz="3200" dirty="0" err="1">
                <a:solidFill>
                  <a:srgbClr val="00517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adviezen</a:t>
            </a:r>
            <a:r>
              <a:rPr lang="en-GB" altLang="en-US" sz="3200" dirty="0">
                <a:solidFill>
                  <a:srgbClr val="00517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na diagnose American Cancer Society 2012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864" y="1600200"/>
            <a:ext cx="8029575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728" y="1231899"/>
            <a:ext cx="9509760" cy="554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3484" y="2311985"/>
            <a:ext cx="7716463" cy="3970318"/>
          </a:xfrm>
          <a:prstGeom prst="rect">
            <a:avLst/>
          </a:prstGeom>
          <a:solidFill>
            <a:srgbClr val="004C7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  <p:txBody>
          <a:bodyPr>
            <a:spAutoFit/>
          </a:bodyPr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err="1">
                <a:solidFill>
                  <a:schemeClr val="bg1"/>
                </a:solidFill>
                <a:latin typeface="+mn-lt"/>
              </a:rPr>
              <a:t>Verkrijg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en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behoud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een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gezond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lichaamsgewicht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chemeClr val="bg1"/>
              </a:solidFill>
              <a:latin typeface="+mn-lt"/>
            </a:endParaRP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err="1">
                <a:solidFill>
                  <a:schemeClr val="bg1"/>
                </a:solidFill>
                <a:latin typeface="+mn-lt"/>
              </a:rPr>
              <a:t>Beweeg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regelmatig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zsm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na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diagnose, 150 min per week,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inclusief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tenminste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2x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krachttraining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chemeClr val="bg1"/>
              </a:solidFill>
              <a:latin typeface="+mn-lt"/>
            </a:endParaRP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 err="1">
                <a:solidFill>
                  <a:schemeClr val="bg1"/>
                </a:solidFill>
                <a:latin typeface="+mn-lt"/>
              </a:rPr>
              <a:t>Volg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de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richtlijnen</a:t>
            </a:r>
            <a:r>
              <a:rPr lang="en-GB" sz="2800" dirty="0">
                <a:solidFill>
                  <a:schemeClr val="bg1"/>
                </a:solidFill>
                <a:latin typeface="+mn-lt"/>
              </a:rPr>
              <a:t> voor </a:t>
            </a:r>
            <a:r>
              <a:rPr lang="en-GB" sz="2800" dirty="0" err="1">
                <a:solidFill>
                  <a:schemeClr val="bg1"/>
                </a:solidFill>
                <a:latin typeface="+mn-lt"/>
              </a:rPr>
              <a:t>kankerpreventie</a:t>
            </a:r>
            <a:endParaRPr lang="en-GB" sz="2800" dirty="0">
              <a:solidFill>
                <a:schemeClr val="bg1"/>
              </a:solidFill>
              <a:latin typeface="+mn-lt"/>
            </a:endParaRP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924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66344" y="230189"/>
            <a:ext cx="11164824" cy="620203"/>
          </a:xfrm>
        </p:spPr>
        <p:txBody>
          <a:bodyPr/>
          <a:lstStyle/>
          <a:p>
            <a:r>
              <a:rPr lang="nl-NL" altLang="nl-NL" sz="3600" dirty="0"/>
              <a:t>Kanker preventie richtlijnen</a:t>
            </a:r>
          </a:p>
        </p:txBody>
      </p:sp>
      <p:pic>
        <p:nvPicPr>
          <p:cNvPr id="471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837" y="1114923"/>
            <a:ext cx="8442325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484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1">
            <a:extLst>
              <a:ext uri="{FF2B5EF4-FFF2-40B4-BE49-F238E27FC236}">
                <a16:creationId xmlns:a16="http://schemas.microsoft.com/office/drawing/2014/main" id="{B8285B6D-5A64-4589-B594-6E16D615CE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21" y="1077678"/>
            <a:ext cx="4192015" cy="571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2">
            <a:extLst>
              <a:ext uri="{FF2B5EF4-FFF2-40B4-BE49-F238E27FC236}">
                <a16:creationId xmlns:a16="http://schemas.microsoft.com/office/drawing/2014/main" id="{9C0C6EB8-AB4E-418F-A7C8-6F2E16DA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508" y="1378734"/>
            <a:ext cx="6036308" cy="54476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rgbClr val="004C7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15.000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observationele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studies  	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kankerrisico</a:t>
            </a: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17 </a:t>
            </a:r>
            <a:r>
              <a:rPr lang="en-US" alt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soorten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kanker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dier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en in vitro studies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vertaling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richtlijnen</a:t>
            </a: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constant update </a:t>
            </a:r>
          </a:p>
          <a:p>
            <a:pPr>
              <a:spcBef>
                <a:spcPct val="50000"/>
              </a:spcBef>
            </a:pP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http://www.wcrf.org/</a:t>
            </a: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6562" name="Picture 2">
            <a:extLst>
              <a:ext uri="{FF2B5EF4-FFF2-40B4-BE49-F238E27FC236}">
                <a16:creationId xmlns:a16="http://schemas.microsoft.com/office/drawing/2014/main" id="{8BB8FD5A-A6C8-4BF8-936E-26C75BD5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5924" y="4870704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73AAB-FBC5-4EE7-96BC-DA88A1CD9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9" y="230189"/>
            <a:ext cx="11482816" cy="791650"/>
          </a:xfrm>
        </p:spPr>
        <p:txBody>
          <a:bodyPr/>
          <a:lstStyle/>
          <a:p>
            <a:r>
              <a:rPr lang="nl-NL" dirty="0"/>
              <a:t>Systematisch literatuur onderzoek en meta-analyse</a:t>
            </a:r>
          </a:p>
        </p:txBody>
      </p:sp>
    </p:spTree>
    <p:extLst>
      <p:ext uri="{BB962C8B-B14F-4D97-AF65-F5344CB8AC3E}">
        <p14:creationId xmlns:p14="http://schemas.microsoft.com/office/powerpoint/2010/main" val="399527727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0B057-7A1D-4A3E-BA82-5EAABBCFC6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251" y="1387308"/>
            <a:ext cx="4889416" cy="4883319"/>
          </a:xfrm>
          <a:prstGeom prst="rect">
            <a:avLst/>
          </a:prstGeo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8343" y="1311006"/>
            <a:ext cx="4886325" cy="48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A82974-0685-4E45-B64F-4CBD61B2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79" y="83140"/>
            <a:ext cx="11338560" cy="7394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3200" dirty="0"/>
              <a:t>Wie blijft in beeld?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86179" y="1125140"/>
            <a:ext cx="10369296" cy="5557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457200" indent="-457200" algn="l">
              <a:spcBef>
                <a:spcPct val="20000"/>
              </a:spcBef>
              <a:defRPr sz="3200">
                <a:solidFill>
                  <a:srgbClr val="004C78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Normaal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gewicht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: BMI &lt; 25,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weinig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vet op de buik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Beweeg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30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minuten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per dag of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meer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(5x/week)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Vlees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: minder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dan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5x per week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varkens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/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rundvlees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(incl.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vleeswaren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Fruit: 2x per dag of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meer</a:t>
            </a:r>
            <a:endParaRPr lang="en-GB" altLang="en-US" sz="2400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Groenten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: 2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groentenlepels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per dag of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meer</a:t>
            </a:r>
            <a:endParaRPr lang="en-GB" altLang="en-US" sz="2400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Alcohol: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geen</a:t>
            </a:r>
            <a:endParaRPr lang="en-GB" altLang="en-US" sz="2400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Voedingssupplementen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om kanker te </a:t>
            </a:r>
            <a:r>
              <a:rPr lang="en-GB" altLang="en-US" sz="2400" dirty="0" err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voorkomen</a:t>
            </a:r>
            <a:r>
              <a:rPr lang="en-GB" altLang="en-US" sz="2400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: nee</a:t>
            </a:r>
          </a:p>
        </p:txBody>
      </p:sp>
      <p:pic>
        <p:nvPicPr>
          <p:cNvPr id="5122" name="Picture 2" descr="Handen Plaatjes en Animatie GIFs » Animaatjes.nl">
            <a:extLst>
              <a:ext uri="{FF2B5EF4-FFF2-40B4-BE49-F238E27FC236}">
                <a16:creationId xmlns:a16="http://schemas.microsoft.com/office/drawing/2014/main" id="{09133BA3-39E7-4D6B-93B3-0C383383EC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6940" y="2921909"/>
            <a:ext cx="2862262" cy="28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C1D65-0999-4116-9B6D-BEF09E63832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2" y="1242906"/>
            <a:ext cx="1159828" cy="543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159" y="220663"/>
            <a:ext cx="10907486" cy="791650"/>
          </a:xfrm>
        </p:spPr>
        <p:txBody>
          <a:bodyPr/>
          <a:lstStyle/>
          <a:p>
            <a:r>
              <a:rPr lang="en-GB" sz="3200" dirty="0" err="1">
                <a:solidFill>
                  <a:schemeClr val="tx1"/>
                </a:solidFill>
              </a:rPr>
              <a:t>Richtlijnen</a:t>
            </a:r>
            <a:r>
              <a:rPr lang="en-GB" sz="3200" dirty="0">
                <a:solidFill>
                  <a:schemeClr val="tx1"/>
                </a:solidFill>
              </a:rPr>
              <a:t> Goede Voeding 2015</a:t>
            </a:r>
          </a:p>
        </p:txBody>
      </p:sp>
      <p:pic>
        <p:nvPicPr>
          <p:cNvPr id="97282" name="Picture 2" descr="http://www.funx.nl/images/voedingsadvies-do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45" y="1207763"/>
            <a:ext cx="10907486" cy="542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231" y="1809389"/>
            <a:ext cx="5706884" cy="419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1168F56-9DCA-4D18-9A28-0A1156F84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3462" y="1989695"/>
            <a:ext cx="3573568" cy="366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66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365760" y="188914"/>
            <a:ext cx="11384280" cy="840125"/>
          </a:xfrm>
        </p:spPr>
        <p:txBody>
          <a:bodyPr/>
          <a:lstStyle/>
          <a:p>
            <a:r>
              <a:rPr lang="en-GB" altLang="en-US" sz="3600">
                <a:ea typeface="Verdana" panose="020B0604030504040204" pitchFamily="34" charset="0"/>
                <a:cs typeface="Verdana" panose="020B0604030504040204" pitchFamily="34" charset="0"/>
              </a:rPr>
              <a:t>Wie volgt de richtlijnen?</a:t>
            </a: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856" y="1268414"/>
            <a:ext cx="5367528" cy="53578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68" y="1268414"/>
            <a:ext cx="4453128" cy="5357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5E678-FFDA-4233-9CD3-09285DB8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28378-012C-4527-BF64-D0DAFAE6E6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3" y="0"/>
            <a:ext cx="12138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84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30188"/>
            <a:ext cx="11347704" cy="791650"/>
          </a:xfrm>
        </p:spPr>
        <p:txBody>
          <a:bodyPr/>
          <a:lstStyle/>
          <a:p>
            <a:r>
              <a:rPr lang="nl-NL" dirty="0"/>
              <a:t>Fruitconsumptie VCP 2012-2014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8351" y="1134812"/>
            <a:ext cx="7586513" cy="4974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201992"/>
            <a:ext cx="1124350" cy="5107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776" y="6199108"/>
            <a:ext cx="5766240" cy="6870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E761E9-4681-45CC-BCC4-80BC84686E14}"/>
              </a:ext>
            </a:extLst>
          </p:cNvPr>
          <p:cNvSpPr txBox="1"/>
          <p:nvPr/>
        </p:nvSpPr>
        <p:spPr>
          <a:xfrm>
            <a:off x="429768" y="5925312"/>
            <a:ext cx="4105656" cy="9326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endParaRPr lang="nl-NL" sz="1400" dirty="0" err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4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669BD-0B11-41A1-B497-6A9E17FE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1" y="230189"/>
            <a:ext cx="11506184" cy="791650"/>
          </a:xfrm>
        </p:spPr>
        <p:txBody>
          <a:bodyPr/>
          <a:lstStyle/>
          <a:p>
            <a:r>
              <a:rPr lang="en-GB" dirty="0"/>
              <a:t>Voeding en kanker: Wat is nu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feit</a:t>
            </a:r>
            <a:r>
              <a:rPr lang="en-GB" dirty="0"/>
              <a:t> en wat 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fabel</a:t>
            </a:r>
            <a:r>
              <a:rPr lang="en-GB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2236E-7204-4EEB-8A7C-FAE911EE6D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53" y="1193044"/>
            <a:ext cx="4572000" cy="3957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723CA-B682-4B8A-9877-43D2EFDB0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3777" y="3009616"/>
            <a:ext cx="3779520" cy="3728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02ADDD-0C79-42DE-9B5A-E08EF873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589" y="3009616"/>
            <a:ext cx="5799105" cy="3403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7A269-4AED-432E-B624-66F6E003EE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947" y="1921600"/>
            <a:ext cx="3596638" cy="30148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85EFA73-F19E-41C6-BEA2-9A7B97DB5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2432" y="1193043"/>
            <a:ext cx="3516446" cy="54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D7D879D-BC33-4FC8-B1B7-34523E340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6887" y="1193042"/>
            <a:ext cx="3673458" cy="54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8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BA5741-C436-4375-96B7-1329707E99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96" y="540058"/>
            <a:ext cx="11760007" cy="53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99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09600" y="338491"/>
            <a:ext cx="10972800" cy="786329"/>
          </a:xfrm>
        </p:spPr>
        <p:txBody>
          <a:bodyPr/>
          <a:lstStyle/>
          <a:p>
            <a:r>
              <a:rPr lang="en-GB" altLang="en-US" sz="2800" dirty="0"/>
              <a:t> </a:t>
            </a:r>
            <a:r>
              <a:rPr lang="en-GB" altLang="en-US" sz="2800" dirty="0" err="1"/>
              <a:t>Gezond</a:t>
            </a:r>
            <a:r>
              <a:rPr lang="en-GB" altLang="en-US" sz="2800" dirty="0"/>
              <a:t> </a:t>
            </a:r>
            <a:r>
              <a:rPr lang="en-GB" altLang="en-US" sz="2800" dirty="0" err="1"/>
              <a:t>leven</a:t>
            </a:r>
            <a:r>
              <a:rPr lang="en-GB" altLang="en-US" sz="2800" dirty="0"/>
              <a:t> is </a:t>
            </a:r>
            <a:r>
              <a:rPr lang="en-GB" altLang="en-US" sz="2800" dirty="0" err="1"/>
              <a:t>niet</a:t>
            </a:r>
            <a:r>
              <a:rPr lang="en-GB" altLang="en-US" sz="2800" dirty="0"/>
              <a:t> </a:t>
            </a:r>
            <a:r>
              <a:rPr lang="en-GB" altLang="en-US" sz="2800" dirty="0" err="1"/>
              <a:t>gemakkelijk</a:t>
            </a:r>
            <a:endParaRPr lang="en-GB" altLang="en-US" sz="2800" dirty="0"/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8419" y="1199229"/>
            <a:ext cx="7667625" cy="502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7A5473-249D-4399-851C-97C8493D46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953" y="1199229"/>
            <a:ext cx="8249891" cy="502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5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"/>
          <p:cNvSpPr>
            <a:spLocks noGrp="1"/>
          </p:cNvSpPr>
          <p:nvPr>
            <p:ph type="title"/>
          </p:nvPr>
        </p:nvSpPr>
        <p:spPr>
          <a:xfrm>
            <a:off x="402337" y="230189"/>
            <a:ext cx="11510248" cy="791650"/>
          </a:xfrm>
        </p:spPr>
        <p:txBody>
          <a:bodyPr/>
          <a:lstStyle/>
          <a:p>
            <a:r>
              <a:rPr lang="nl-NL" altLang="nl-NL" dirty="0"/>
              <a:t>Niet houden aan de richtlijnen, dan maar supplementen...?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232" y="1320972"/>
            <a:ext cx="8273535" cy="457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4F5932-0F6D-4B8B-9B57-E431D02BF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1864" y="1240788"/>
            <a:ext cx="6848272" cy="47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osi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3807" y="1220403"/>
            <a:ext cx="8964385" cy="51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180160" y="1916906"/>
            <a:ext cx="1835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defRPr sz="3200">
                <a:solidFill>
                  <a:srgbClr val="004C78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altLang="en-US" sz="1800" dirty="0">
              <a:solidFill>
                <a:schemeClr val="tx1"/>
              </a:solidFill>
              <a:latin typeface="Arial Unicode MS" pitchFamily="34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187" y="332465"/>
            <a:ext cx="11283042" cy="673375"/>
          </a:xfrm>
        </p:spPr>
        <p:txBody>
          <a:bodyPr/>
          <a:lstStyle/>
          <a:p>
            <a:r>
              <a:rPr lang="en-GB" sz="3600" dirty="0" err="1"/>
              <a:t>Overal</a:t>
            </a:r>
            <a:r>
              <a:rPr lang="en-GB" sz="3600" dirty="0"/>
              <a:t> </a:t>
            </a:r>
            <a:r>
              <a:rPr lang="en-GB" sz="3600" dirty="0" err="1"/>
              <a:t>waar</a:t>
            </a:r>
            <a:r>
              <a:rPr lang="en-GB" sz="3600" dirty="0"/>
              <a:t> ‘te’ voor </a:t>
            </a:r>
            <a:r>
              <a:rPr lang="en-GB" sz="3600" dirty="0" err="1"/>
              <a:t>staat</a:t>
            </a:r>
            <a:r>
              <a:rPr lang="en-GB" sz="3600" dirty="0"/>
              <a:t>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3336" y="3348019"/>
            <a:ext cx="162474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2400" dirty="0">
                <a:latin typeface="Verdana" pitchFamily="34" charset="0"/>
              </a:rPr>
              <a:t>Te weinig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83456" y="3348019"/>
            <a:ext cx="126297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2400" dirty="0">
                <a:latin typeface="Verdana" pitchFamily="34" charset="0"/>
              </a:rPr>
              <a:t>Te veel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840" y="1839525"/>
            <a:ext cx="3736009" cy="144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9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"/>
          <p:cNvSpPr>
            <a:spLocks noGrp="1"/>
          </p:cNvSpPr>
          <p:nvPr>
            <p:ph type="title"/>
          </p:nvPr>
        </p:nvSpPr>
        <p:spPr>
          <a:xfrm>
            <a:off x="335483" y="266765"/>
            <a:ext cx="11140237" cy="574483"/>
          </a:xfrm>
        </p:spPr>
        <p:txBody>
          <a:bodyPr/>
          <a:lstStyle/>
          <a:p>
            <a:r>
              <a:rPr lang="nl-NL" altLang="nl-NL" dirty="0"/>
              <a:t>Niet houden aan de richtlijnen, dan maar supplementen?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24" y="1044205"/>
            <a:ext cx="11055096" cy="554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84A69-2C41-46B1-ADA4-5C1D9E083FD2}"/>
              </a:ext>
            </a:extLst>
          </p:cNvPr>
          <p:cNvSpPr txBox="1"/>
          <p:nvPr/>
        </p:nvSpPr>
        <p:spPr>
          <a:xfrm>
            <a:off x="1905269" y="1474136"/>
            <a:ext cx="8381462" cy="954107"/>
          </a:xfrm>
          <a:prstGeom prst="rect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nl-NL" sz="2800" dirty="0">
                <a:latin typeface="Verdana" pitchFamily="34" charset="0"/>
              </a:rPr>
              <a:t>Alleen bij tekorten </a:t>
            </a:r>
          </a:p>
          <a:p>
            <a:pPr algn="ctr"/>
            <a:r>
              <a:rPr lang="nl-NL" sz="2800" dirty="0">
                <a:latin typeface="Verdana" pitchFamily="34" charset="0"/>
              </a:rPr>
              <a:t>en alleen in overleg met de behandelend arts</a:t>
            </a:r>
          </a:p>
        </p:txBody>
      </p:sp>
      <p:pic>
        <p:nvPicPr>
          <p:cNvPr id="2052" name="Picture 4" descr="Waarschuwing algemeen - Signland">
            <a:extLst>
              <a:ext uri="{FF2B5EF4-FFF2-40B4-BE49-F238E27FC236}">
                <a16:creationId xmlns:a16="http://schemas.microsoft.com/office/drawing/2014/main" id="{B1CE19CA-C5FB-41AD-AE85-8104A8416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5824" y="2858174"/>
            <a:ext cx="2995604" cy="25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65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7" name="Title 1"/>
          <p:cNvSpPr>
            <a:spLocks noGrp="1"/>
          </p:cNvSpPr>
          <p:nvPr>
            <p:ph type="title"/>
          </p:nvPr>
        </p:nvSpPr>
        <p:spPr>
          <a:xfrm>
            <a:off x="640080" y="230188"/>
            <a:ext cx="10936224" cy="792162"/>
          </a:xfrm>
        </p:spPr>
        <p:txBody>
          <a:bodyPr>
            <a:normAutofit fontScale="90000"/>
          </a:bodyPr>
          <a:lstStyle/>
          <a:p>
            <a:r>
              <a:rPr lang="en-GB" altLang="en-US" sz="3600" dirty="0" err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Tekorten</a:t>
            </a:r>
            <a:r>
              <a:rPr lang="en-GB" altLang="en-US" sz="36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? </a:t>
            </a:r>
            <a:r>
              <a:rPr lang="en-GB" altLang="en-US" sz="3600" dirty="0" err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NutriProfiel</a:t>
            </a:r>
            <a:r>
              <a:rPr lang="en-GB" altLang="en-US" sz="36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in </a:t>
            </a:r>
            <a:r>
              <a:rPr lang="en-GB" altLang="en-US" sz="3600" dirty="0" err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deze</a:t>
            </a:r>
            <a:r>
              <a:rPr lang="en-GB" altLang="en-US" sz="3600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GB" altLang="en-US" sz="3600" dirty="0" err="1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regio</a:t>
            </a:r>
            <a:endParaRPr lang="en-GB" altLang="en-US" sz="3600" dirty="0">
              <a:solidFill>
                <a:schemeClr val="tx1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187" y="1713897"/>
            <a:ext cx="4872037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914768" y="5651881"/>
            <a:ext cx="4486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r>
              <a:rPr lang="nl-NL" altLang="en-US" dirty="0">
                <a:solidFill>
                  <a:srgbClr val="004C7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https://www.nutriprofiel.nl/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9345" y="230188"/>
            <a:ext cx="1790319" cy="179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34D1D0B-F45E-4819-806F-9DEC93D402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2419523"/>
              </p:ext>
            </p:extLst>
          </p:nvPr>
        </p:nvGraphicFramePr>
        <p:xfrm>
          <a:off x="6096000" y="1658938"/>
          <a:ext cx="6019799" cy="3818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13507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333376"/>
            <a:ext cx="11164824" cy="5937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32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Tekorten</a:t>
            </a:r>
            <a:r>
              <a:rPr lang="en-GB" sz="32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aan</a:t>
            </a:r>
            <a:r>
              <a:rPr lang="en-GB" sz="32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voedingsstoffen</a:t>
            </a:r>
            <a:r>
              <a:rPr lang="en-GB" sz="32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32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vitamine</a:t>
            </a:r>
            <a:r>
              <a:rPr lang="en-GB" sz="32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D</a:t>
            </a: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9155" y="1164443"/>
            <a:ext cx="4554736" cy="347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33" r="23708"/>
          <a:stretch>
            <a:fillRect/>
          </a:stretch>
        </p:blipFill>
        <p:spPr bwMode="auto">
          <a:xfrm>
            <a:off x="6412181" y="1164443"/>
            <a:ext cx="4955159" cy="349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719A31-75BE-4072-95CA-D0773A920FE2}"/>
              </a:ext>
            </a:extLst>
          </p:cNvPr>
          <p:cNvSpPr txBox="1"/>
          <p:nvPr/>
        </p:nvSpPr>
        <p:spPr>
          <a:xfrm>
            <a:off x="1637689" y="5192668"/>
            <a:ext cx="9729651" cy="523220"/>
          </a:xfrm>
          <a:prstGeom prst="rect">
            <a:avLst/>
          </a:prstGeom>
          <a:solidFill>
            <a:srgbClr val="C9D7D7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Verdana" pitchFamily="34" charset="0"/>
              </a:rPr>
              <a:t>Aanbeveling van de Gezondheidsraad: 10-20 µg/dag</a:t>
            </a:r>
          </a:p>
        </p:txBody>
      </p:sp>
    </p:spTree>
    <p:extLst>
      <p:ext uri="{BB962C8B-B14F-4D97-AF65-F5344CB8AC3E}">
        <p14:creationId xmlns:p14="http://schemas.microsoft.com/office/powerpoint/2010/main" val="1124883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30188"/>
            <a:ext cx="11201400" cy="703667"/>
          </a:xfrm>
        </p:spPr>
        <p:txBody>
          <a:bodyPr/>
          <a:lstStyle/>
          <a:p>
            <a:r>
              <a:rPr lang="en-GB" dirty="0"/>
              <a:t>Voeding </a:t>
            </a:r>
            <a:r>
              <a:rPr lang="en-GB" dirty="0" err="1"/>
              <a:t>tijdens</a:t>
            </a:r>
            <a:r>
              <a:rPr lang="en-GB" dirty="0"/>
              <a:t> </a:t>
            </a:r>
            <a:r>
              <a:rPr lang="en-GB" dirty="0" err="1"/>
              <a:t>therapie</a:t>
            </a:r>
            <a:r>
              <a:rPr lang="en-GB" dirty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55" y="1185149"/>
            <a:ext cx="4170025" cy="2511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1850" y="2673535"/>
            <a:ext cx="13927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Verdana" pitchFamily="34" charset="0"/>
              </a:rPr>
              <a:t>Vasten</a:t>
            </a:r>
            <a:r>
              <a:rPr lang="en-GB" sz="2400" dirty="0">
                <a:latin typeface="Verdana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5675" y="1097600"/>
            <a:ext cx="4660085" cy="3774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748" y="3860230"/>
            <a:ext cx="2904832" cy="228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238" y="2677297"/>
            <a:ext cx="2689983" cy="346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51C68-24C8-476C-9E3E-3D1BE37D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230190"/>
            <a:ext cx="11183112" cy="1169636"/>
          </a:xfrm>
        </p:spPr>
        <p:txBody>
          <a:bodyPr/>
          <a:lstStyle/>
          <a:p>
            <a:pPr algn="ctr"/>
            <a:r>
              <a:rPr lang="en-GB" dirty="0" err="1"/>
              <a:t>Feit</a:t>
            </a:r>
            <a:r>
              <a:rPr lang="en-GB" dirty="0"/>
              <a:t> of </a:t>
            </a:r>
            <a:r>
              <a:rPr lang="en-GB" dirty="0" err="1"/>
              <a:t>fabel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 </a:t>
            </a:r>
            <a:r>
              <a:rPr lang="en-GB" dirty="0" err="1"/>
              <a:t>ketogene</a:t>
            </a:r>
            <a:r>
              <a:rPr lang="en-GB" dirty="0"/>
              <a:t> </a:t>
            </a:r>
            <a:r>
              <a:rPr lang="en-GB" dirty="0" err="1"/>
              <a:t>dieet</a:t>
            </a:r>
            <a:r>
              <a:rPr lang="en-GB" dirty="0"/>
              <a:t> is </a:t>
            </a:r>
            <a:r>
              <a:rPr lang="en-GB" dirty="0" err="1"/>
              <a:t>gunstig</a:t>
            </a:r>
            <a:r>
              <a:rPr lang="en-GB" dirty="0"/>
              <a:t> bij kanker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A8C49-5995-44D5-BEDF-B6DFA5148A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280" y="1840573"/>
            <a:ext cx="8220305" cy="4313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769B0E-710C-4273-BBC1-4F65A07F75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858" y="2291300"/>
            <a:ext cx="1284843" cy="24050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ABB771-CEEC-451E-8D3B-1101232DF3DA}"/>
              </a:ext>
            </a:extLst>
          </p:cNvPr>
          <p:cNvSpPr/>
          <p:nvPr/>
        </p:nvSpPr>
        <p:spPr>
          <a:xfrm>
            <a:off x="384048" y="1775732"/>
            <a:ext cx="11265408" cy="16532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500" dirty="0" err="1"/>
              <a:t>Feit</a:t>
            </a:r>
            <a:endParaRPr lang="en-GB" sz="45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700D7F-49DA-45FC-9164-B54FBB33F683}"/>
              </a:ext>
            </a:extLst>
          </p:cNvPr>
          <p:cNvSpPr/>
          <p:nvPr/>
        </p:nvSpPr>
        <p:spPr>
          <a:xfrm>
            <a:off x="384048" y="3804907"/>
            <a:ext cx="11329415" cy="16532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500" dirty="0" err="1"/>
              <a:t>Fabel</a:t>
            </a:r>
            <a:endParaRPr lang="en-GB" sz="4500" dirty="0"/>
          </a:p>
        </p:txBody>
      </p:sp>
    </p:spTree>
    <p:extLst>
      <p:ext uri="{BB962C8B-B14F-4D97-AF65-F5344CB8AC3E}">
        <p14:creationId xmlns:p14="http://schemas.microsoft.com/office/powerpoint/2010/main" val="127457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351041"/>
            <a:ext cx="11183112" cy="791650"/>
          </a:xfrm>
        </p:spPr>
        <p:txBody>
          <a:bodyPr/>
          <a:lstStyle/>
          <a:p>
            <a:r>
              <a:rPr lang="en-GB" dirty="0" err="1"/>
              <a:t>Ketogeen</a:t>
            </a:r>
            <a:r>
              <a:rPr lang="en-GB" dirty="0"/>
              <a:t> </a:t>
            </a:r>
            <a:r>
              <a:rPr lang="en-GB" dirty="0" err="1"/>
              <a:t>dieet</a:t>
            </a:r>
            <a:r>
              <a:rPr lang="en-GB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1209184"/>
            <a:ext cx="11247120" cy="56467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231" y="2516920"/>
            <a:ext cx="738553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+mj-lt"/>
              </a:rPr>
              <a:t>11 studies met 102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deelnemers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(34–87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jaar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)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39303" y="3957644"/>
            <a:ext cx="7682522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  <a:latin typeface="+mj-lt"/>
              </a:rPr>
              <a:t>Geen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hard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bewijs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  <a:latin typeface="+mj-lt"/>
              </a:rPr>
              <a:t>Kwaliteit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studies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niet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hoog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genoeg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bg1"/>
                </a:solidFill>
                <a:latin typeface="+mj-lt"/>
              </a:rPr>
              <a:t>Deelnemers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houden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zich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niet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aan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 het </a:t>
            </a:r>
            <a:r>
              <a:rPr lang="en-GB" sz="2400" dirty="0" err="1">
                <a:solidFill>
                  <a:schemeClr val="bg1"/>
                </a:solidFill>
                <a:latin typeface="+mj-lt"/>
              </a:rPr>
              <a:t>dieet</a:t>
            </a:r>
            <a:endParaRPr lang="en-GB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228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787" y="1166044"/>
            <a:ext cx="1948481" cy="3105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77" y="4114222"/>
            <a:ext cx="2438401" cy="2438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872" y="1330993"/>
            <a:ext cx="21336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666" y="3246675"/>
            <a:ext cx="2068648" cy="2738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793" y="1166044"/>
            <a:ext cx="2407308" cy="3393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515" y="1312971"/>
            <a:ext cx="1990972" cy="3099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458" y="3429000"/>
            <a:ext cx="1780455" cy="28380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2212" y="3768447"/>
            <a:ext cx="1714500" cy="2628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40F6C-7694-430F-B289-A9625F33B0F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367" y="2690774"/>
            <a:ext cx="1896020" cy="276782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BC917D7-9899-40D0-92D4-5FA218690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69633"/>
            <a:ext cx="11000232" cy="717920"/>
          </a:xfrm>
        </p:spPr>
        <p:txBody>
          <a:bodyPr/>
          <a:lstStyle/>
          <a:p>
            <a:r>
              <a:rPr lang="nl-NL" sz="4000" dirty="0"/>
              <a:t>Voeding en kanker ‘</a:t>
            </a:r>
            <a:r>
              <a:rPr lang="nl-NL" sz="4000" dirty="0" err="1"/>
              <a:t>superbooks</a:t>
            </a:r>
            <a:r>
              <a:rPr lang="nl-NL" sz="4000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803344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216" y="230188"/>
            <a:ext cx="11173968" cy="791650"/>
          </a:xfrm>
        </p:spPr>
        <p:txBody>
          <a:bodyPr/>
          <a:lstStyle/>
          <a:p>
            <a:r>
              <a:rPr lang="en-GB" dirty="0" err="1"/>
              <a:t>Kankerverwekkende</a:t>
            </a:r>
            <a:r>
              <a:rPr lang="en-GB" dirty="0"/>
              <a:t> </a:t>
            </a:r>
            <a:r>
              <a:rPr lang="en-GB" dirty="0" err="1"/>
              <a:t>stoffen</a:t>
            </a:r>
            <a:r>
              <a:rPr lang="en-GB" dirty="0"/>
              <a:t> in </a:t>
            </a:r>
            <a:r>
              <a:rPr lang="en-GB" dirty="0" err="1"/>
              <a:t>onze</a:t>
            </a:r>
            <a:r>
              <a:rPr lang="en-GB" dirty="0"/>
              <a:t> </a:t>
            </a:r>
            <a:r>
              <a:rPr lang="en-GB" dirty="0" err="1"/>
              <a:t>voeding</a:t>
            </a:r>
            <a:r>
              <a:rPr lang="en-GB" dirty="0"/>
              <a:t>? 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539" y="1375313"/>
            <a:ext cx="2967036" cy="20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2650" y="3767139"/>
            <a:ext cx="2717471" cy="205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538" y="3767138"/>
            <a:ext cx="2967037" cy="20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349" y="3767138"/>
            <a:ext cx="3335078" cy="214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2652" y="1375313"/>
            <a:ext cx="2717470" cy="202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kleurstoffen Archives | Gezondheid en Voeding">
            <a:extLst>
              <a:ext uri="{FF2B5EF4-FFF2-40B4-BE49-F238E27FC236}">
                <a16:creationId xmlns:a16="http://schemas.microsoft.com/office/drawing/2014/main" id="{1C6D925B-DDD6-47FF-B686-167F8185F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1074" y="1408036"/>
            <a:ext cx="3151628" cy="202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2" name="Picture 8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1634" y="1395179"/>
            <a:ext cx="6001131" cy="455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82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1700A-4390-4AB2-9C4C-093606AFC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12" y="285137"/>
            <a:ext cx="9656064" cy="5538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5E0BF5-DAE6-49F5-8B02-4044B68E4D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665880"/>
            <a:ext cx="9314686" cy="16581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93B164-1430-4422-9299-65F67ED9370E}"/>
              </a:ext>
            </a:extLst>
          </p:cNvPr>
          <p:cNvSpPr/>
          <p:nvPr/>
        </p:nvSpPr>
        <p:spPr>
          <a:xfrm>
            <a:off x="1524002" y="3538852"/>
            <a:ext cx="9314686" cy="165326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500" dirty="0" err="1"/>
              <a:t>Fabel</a:t>
            </a:r>
            <a:endParaRPr lang="en-GB" sz="4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9B5E9B-8D7D-454A-A5CB-A6D0BCB700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287" y="1384983"/>
            <a:ext cx="7809426" cy="429805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FCCFCE-14AB-44F2-8B13-73EB99E48498}"/>
              </a:ext>
            </a:extLst>
          </p:cNvPr>
          <p:cNvCxnSpPr/>
          <p:nvPr/>
        </p:nvCxnSpPr>
        <p:spPr>
          <a:xfrm>
            <a:off x="7863840" y="438912"/>
            <a:ext cx="1335024" cy="530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31D282-4A4A-463C-9420-FEE691FD9401}"/>
              </a:ext>
            </a:extLst>
          </p:cNvPr>
          <p:cNvCxnSpPr>
            <a:cxnSpLocks/>
          </p:cNvCxnSpPr>
          <p:nvPr/>
        </p:nvCxnSpPr>
        <p:spPr>
          <a:xfrm flipH="1">
            <a:off x="8119872" y="438912"/>
            <a:ext cx="758952" cy="5955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777678D-11FC-4E75-83AB-5469BB940FF5}"/>
              </a:ext>
            </a:extLst>
          </p:cNvPr>
          <p:cNvSpPr txBox="1"/>
          <p:nvPr/>
        </p:nvSpPr>
        <p:spPr>
          <a:xfrm>
            <a:off x="9454896" y="1034464"/>
            <a:ext cx="1239442" cy="371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4000" dirty="0">
                <a:solidFill>
                  <a:srgbClr val="FF0000"/>
                </a:solidFill>
                <a:latin typeface="Verdana" pitchFamily="34" charset="0"/>
              </a:rPr>
              <a:t>12!!</a:t>
            </a:r>
          </a:p>
        </p:txBody>
      </p:sp>
    </p:spTree>
    <p:extLst>
      <p:ext uri="{BB962C8B-B14F-4D97-AF65-F5344CB8AC3E}">
        <p14:creationId xmlns:p14="http://schemas.microsoft.com/office/powerpoint/2010/main" val="6806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EEB6C-6086-48D8-99EB-AD1C0808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30191"/>
            <a:ext cx="11274552" cy="1123121"/>
          </a:xfrm>
        </p:spPr>
        <p:txBody>
          <a:bodyPr/>
          <a:lstStyle/>
          <a:p>
            <a:pPr algn="ctr"/>
            <a:r>
              <a:rPr lang="nl-NL" dirty="0"/>
              <a:t>Lichaamssamenstelling belangrijk </a:t>
            </a:r>
            <a:br>
              <a:rPr lang="nl-NL" dirty="0"/>
            </a:br>
            <a:r>
              <a:rPr lang="nl-NL" dirty="0"/>
              <a:t>ook tijdens en na therapie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0D598-1DC0-488E-9231-9B54630ADB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171" y="1661577"/>
            <a:ext cx="5189829" cy="4212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16460-C673-4A31-AD58-CAA67EB06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04" y="1661577"/>
            <a:ext cx="4030439" cy="42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659892" y="314874"/>
            <a:ext cx="10872216" cy="1069425"/>
          </a:xfrm>
        </p:spPr>
        <p:txBody>
          <a:bodyPr/>
          <a:lstStyle/>
          <a:p>
            <a:pPr algn="ctr" eaLnBrk="1" hangingPunct="1"/>
            <a:r>
              <a:rPr lang="en-GB" altLang="en-US" sz="3200" dirty="0" err="1">
                <a:ea typeface="Verdana" panose="020B0604030504040204" pitchFamily="34" charset="0"/>
                <a:cs typeface="Verdana" panose="020B0604030504040204" pitchFamily="34" charset="0"/>
              </a:rPr>
              <a:t>Afname</a:t>
            </a:r>
            <a:r>
              <a:rPr lang="en-GB" alt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 van </a:t>
            </a:r>
            <a:r>
              <a:rPr lang="en-GB" altLang="en-US" sz="3200" dirty="0" err="1">
                <a:ea typeface="Verdana" panose="020B0604030504040204" pitchFamily="34" charset="0"/>
                <a:cs typeface="Verdana" panose="020B0604030504040204" pitchFamily="34" charset="0"/>
              </a:rPr>
              <a:t>spiermassa</a:t>
            </a:r>
            <a:r>
              <a:rPr lang="en-GB" alt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 door </a:t>
            </a:r>
            <a:br>
              <a:rPr lang="en-GB" altLang="en-US" sz="32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altLang="en-US" sz="3200" dirty="0" err="1">
                <a:ea typeface="Verdana" panose="020B0604030504040204" pitchFamily="34" charset="0"/>
                <a:cs typeface="Verdana" panose="020B0604030504040204" pitchFamily="34" charset="0"/>
              </a:rPr>
              <a:t>ziekte</a:t>
            </a:r>
            <a:r>
              <a:rPr lang="en-GB" alt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en-GB" altLang="en-US" sz="3200" dirty="0" err="1">
                <a:ea typeface="Verdana" panose="020B0604030504040204" pitchFamily="34" charset="0"/>
                <a:cs typeface="Verdana" panose="020B0604030504040204" pitchFamily="34" charset="0"/>
              </a:rPr>
              <a:t>behandeling</a:t>
            </a:r>
            <a:endParaRPr lang="en-GB" altLang="en-US" sz="32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163" y="1743076"/>
            <a:ext cx="5688012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1226" y="1712914"/>
            <a:ext cx="2303463" cy="9366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Inflammatie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5024438" y="1697039"/>
            <a:ext cx="2305050" cy="9366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Metabole </a:t>
            </a:r>
            <a:r>
              <a:rPr lang="en-GB" dirty="0" err="1"/>
              <a:t>ontregeling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732713" y="1697039"/>
            <a:ext cx="2303462" cy="9366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Eiwitafbraak</a:t>
            </a:r>
            <a:endParaRPr lang="en-GB" dirty="0"/>
          </a:p>
        </p:txBody>
      </p:sp>
      <p:sp>
        <p:nvSpPr>
          <p:cNvPr id="7" name="Right Arrow 6"/>
          <p:cNvSpPr/>
          <p:nvPr/>
        </p:nvSpPr>
        <p:spPr>
          <a:xfrm>
            <a:off x="5519739" y="3284539"/>
            <a:ext cx="720725" cy="64928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833689" y="5062538"/>
            <a:ext cx="6683375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/>
              <a:t>Verlies</a:t>
            </a:r>
            <a:r>
              <a:rPr lang="en-GB" dirty="0"/>
              <a:t> van </a:t>
            </a:r>
            <a:r>
              <a:rPr lang="en-GB" dirty="0" err="1"/>
              <a:t>spiermassa</a:t>
            </a:r>
            <a:r>
              <a:rPr lang="en-GB" dirty="0"/>
              <a:t>/</a:t>
            </a:r>
            <a:r>
              <a:rPr lang="en-GB" dirty="0" err="1"/>
              <a:t>spierkracht</a:t>
            </a:r>
            <a:r>
              <a:rPr lang="en-GB" dirty="0"/>
              <a:t> </a:t>
            </a:r>
            <a:r>
              <a:rPr lang="en-GB" dirty="0" err="1"/>
              <a:t>bij</a:t>
            </a:r>
            <a:r>
              <a:rPr lang="en-GB" dirty="0"/>
              <a:t> </a:t>
            </a:r>
            <a:r>
              <a:rPr lang="en-GB" dirty="0" err="1"/>
              <a:t>gelijkblijvende</a:t>
            </a:r>
            <a:r>
              <a:rPr lang="en-GB" dirty="0"/>
              <a:t> of </a:t>
            </a:r>
            <a:r>
              <a:rPr lang="en-GB" dirty="0" err="1"/>
              <a:t>toename</a:t>
            </a:r>
            <a:r>
              <a:rPr lang="en-GB" dirty="0"/>
              <a:t> van </a:t>
            </a:r>
            <a:r>
              <a:rPr lang="en-GB" dirty="0" err="1"/>
              <a:t>vetmassa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023478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668" y="1628775"/>
            <a:ext cx="39798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968" y="1628775"/>
            <a:ext cx="400526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1" name="Group 11"/>
          <p:cNvGrpSpPr>
            <a:grpSpLocks/>
          </p:cNvGrpSpPr>
          <p:nvPr/>
        </p:nvGrpSpPr>
        <p:grpSpPr bwMode="auto">
          <a:xfrm>
            <a:off x="3503613" y="4818062"/>
            <a:ext cx="3158724" cy="1200329"/>
            <a:chOff x="2843808" y="4606724"/>
            <a:chExt cx="2562707" cy="1337850"/>
          </a:xfrm>
        </p:grpSpPr>
        <p:sp>
          <p:nvSpPr>
            <p:cNvPr id="7" name="TextBox 6"/>
            <p:cNvSpPr txBox="1"/>
            <p:nvPr/>
          </p:nvSpPr>
          <p:spPr>
            <a:xfrm>
              <a:off x="3565063" y="4606724"/>
              <a:ext cx="1841452" cy="13378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→ </a:t>
              </a:r>
              <a:r>
                <a:rPr lang="en-GB" dirty="0" err="1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Spier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  <a:p>
              <a:pPr eaLnBrk="1" hangingPunct="1">
                <a:defRPr/>
              </a:pPr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→ Vet in de </a:t>
              </a:r>
              <a:r>
                <a:rPr lang="en-GB" dirty="0" err="1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spier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  <a:p>
              <a:pPr eaLnBrk="1" hangingPunct="1">
                <a:defRPr/>
              </a:pPr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→ </a:t>
              </a:r>
              <a:r>
                <a:rPr lang="en-GB" dirty="0" err="1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Onderhuids</a:t>
              </a:r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 vet</a:t>
              </a:r>
            </a:p>
            <a:p>
              <a:pPr eaLnBrk="1" hangingPunct="1">
                <a:defRPr/>
              </a:pPr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→ </a:t>
              </a:r>
              <a:r>
                <a:rPr lang="en-GB" dirty="0" err="1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Visceraal</a:t>
              </a:r>
              <a:r>
                <a:rPr lang="en-GB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 vet</a:t>
              </a:r>
            </a:p>
          </p:txBody>
        </p:sp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2843808" y="4868592"/>
              <a:ext cx="721255" cy="7254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9" name="Rectangle 8"/>
            <p:cNvSpPr>
              <a:spLocks noChangeAspect="1"/>
            </p:cNvSpPr>
            <p:nvPr/>
          </p:nvSpPr>
          <p:spPr>
            <a:xfrm>
              <a:off x="2843808" y="5130460"/>
              <a:ext cx="721255" cy="70775"/>
            </a:xfrm>
            <a:prstGeom prst="rect">
              <a:avLst/>
            </a:prstGeom>
            <a:solidFill>
              <a:srgbClr val="3FDE00"/>
            </a:solidFill>
            <a:ln>
              <a:solidFill>
                <a:srgbClr val="3F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2865703" y="5410022"/>
              <a:ext cx="719968" cy="70775"/>
            </a:xfrm>
            <a:prstGeom prst="rect">
              <a:avLst/>
            </a:prstGeom>
            <a:solidFill>
              <a:srgbClr val="15E5FB"/>
            </a:solidFill>
            <a:ln>
              <a:solidFill>
                <a:srgbClr val="15E5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2843808" y="5673659"/>
              <a:ext cx="721255" cy="7254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426" y="1635125"/>
            <a:ext cx="367982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295276"/>
            <a:ext cx="10643615" cy="790575"/>
          </a:xfrm>
        </p:spPr>
        <p:txBody>
          <a:bodyPr/>
          <a:lstStyle/>
          <a:p>
            <a:pPr>
              <a:defRPr/>
            </a:pPr>
            <a:r>
              <a:rPr lang="nl-NL" dirty="0">
                <a:solidFill>
                  <a:schemeClr val="tx1"/>
                </a:solidFill>
              </a:rPr>
              <a:t>Afname </a:t>
            </a:r>
            <a:r>
              <a:rPr lang="nl-NL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spier</a:t>
            </a:r>
            <a:r>
              <a:rPr lang="nl-NL" dirty="0">
                <a:solidFill>
                  <a:schemeClr val="tx1"/>
                </a:solidFill>
              </a:rPr>
              <a:t>, toename vet tijdens en na behandeling</a:t>
            </a:r>
          </a:p>
        </p:txBody>
      </p:sp>
    </p:spTree>
    <p:extLst>
      <p:ext uri="{BB962C8B-B14F-4D97-AF65-F5344CB8AC3E}">
        <p14:creationId xmlns:p14="http://schemas.microsoft.com/office/powerpoint/2010/main" val="172065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230188"/>
            <a:ext cx="10844784" cy="791650"/>
          </a:xfrm>
        </p:spPr>
        <p:txBody>
          <a:bodyPr/>
          <a:lstStyle/>
          <a:p>
            <a:r>
              <a:rPr lang="en-GB" dirty="0" err="1"/>
              <a:t>Eiwitrijk</a:t>
            </a:r>
            <a:r>
              <a:rPr lang="en-GB" dirty="0"/>
              <a:t> maar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energierijk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642" y="1281815"/>
            <a:ext cx="8267347" cy="4756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F2F22-36C2-4FD0-8A5A-DD4F4A4A4F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300" y="1281814"/>
            <a:ext cx="8649191" cy="4756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6216" y="3518155"/>
            <a:ext cx="5420266" cy="58477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3200" dirty="0"/>
              <a:t>&gt; 50% </a:t>
            </a:r>
            <a:r>
              <a:rPr lang="en-GB" sz="3200" dirty="0" err="1"/>
              <a:t>overgewicht</a:t>
            </a:r>
            <a:r>
              <a:rPr lang="en-GB" sz="3200" dirty="0"/>
              <a:t> </a:t>
            </a:r>
            <a:r>
              <a:rPr lang="en-GB" sz="3200" dirty="0" err="1"/>
              <a:t>bij</a:t>
            </a:r>
            <a:r>
              <a:rPr lang="en-GB" sz="3200" dirty="0"/>
              <a:t> diagnose</a:t>
            </a:r>
            <a:endParaRPr lang="en-GB" sz="3200" dirty="0">
              <a:latin typeface="Verdana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F1330-2AEF-452D-9B80-68B92D59DA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566" y="1936106"/>
            <a:ext cx="4237087" cy="31640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A91EB-A6AD-4EE0-B9B4-409E9055E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798" y="4448940"/>
            <a:ext cx="2762250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06CD73-CE75-4B7F-890A-6F726A282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8048" y="5136433"/>
            <a:ext cx="26955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9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4"/>
          <p:cNvSpPr>
            <a:spLocks noGrp="1"/>
          </p:cNvSpPr>
          <p:nvPr>
            <p:ph type="title"/>
          </p:nvPr>
        </p:nvSpPr>
        <p:spPr>
          <a:xfrm>
            <a:off x="676657" y="260351"/>
            <a:ext cx="9684958" cy="5937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NL" alt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takes </a:t>
            </a:r>
            <a:r>
              <a:rPr lang="nl-NL" altLang="en-US" sz="3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two</a:t>
            </a:r>
            <a:r>
              <a:rPr lang="nl-NL" alt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en-US" sz="3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</a:t>
            </a:r>
            <a:r>
              <a:rPr lang="nl-NL" altLang="en-US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tango</a:t>
            </a:r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8062" y="1536193"/>
            <a:ext cx="5376862" cy="4416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Box 2"/>
          <p:cNvSpPr txBox="1">
            <a:spLocks noChangeArrowheads="1"/>
          </p:cNvSpPr>
          <p:nvPr/>
        </p:nvSpPr>
        <p:spPr bwMode="auto">
          <a:xfrm>
            <a:off x="777240" y="2706689"/>
            <a:ext cx="35112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3200" dirty="0" err="1">
                <a:latin typeface="Verdana" panose="020B0604030504040204" pitchFamily="34" charset="0"/>
              </a:rPr>
              <a:t>Gezonde</a:t>
            </a:r>
            <a:r>
              <a:rPr lang="en-GB" altLang="en-US" sz="3200" dirty="0">
                <a:latin typeface="Verdana" panose="020B0604030504040204" pitchFamily="34" charset="0"/>
              </a:rPr>
              <a:t> </a:t>
            </a:r>
            <a:r>
              <a:rPr lang="en-GB" altLang="en-US" sz="3200" dirty="0" err="1">
                <a:latin typeface="Verdana" panose="020B0604030504040204" pitchFamily="34" charset="0"/>
              </a:rPr>
              <a:t>voeding</a:t>
            </a:r>
            <a:endParaRPr lang="en-GB" altLang="en-US" sz="3200" dirty="0">
              <a:latin typeface="Verdana" panose="020B0604030504040204" pitchFamily="34" charset="0"/>
            </a:endParaRPr>
          </a:p>
        </p:txBody>
      </p:sp>
      <p:sp>
        <p:nvSpPr>
          <p:cNvPr id="66565" name="TextBox 3"/>
          <p:cNvSpPr txBox="1">
            <a:spLocks noChangeArrowheads="1"/>
          </p:cNvSpPr>
          <p:nvPr/>
        </p:nvSpPr>
        <p:spPr bwMode="auto">
          <a:xfrm>
            <a:off x="7558661" y="1960719"/>
            <a:ext cx="372503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rgbClr val="004C78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Voldoende</a:t>
            </a:r>
            <a:r>
              <a:rPr lang="en-GB" altLang="en-US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&amp; </a:t>
            </a:r>
            <a:r>
              <a:rPr lang="en-GB" altLang="en-US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goede</a:t>
            </a:r>
            <a:r>
              <a:rPr lang="en-GB" altLang="en-US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beweging</a:t>
            </a:r>
            <a:endParaRPr lang="en-GB" altLang="en-US" dirty="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520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9D307-A7A0-4DA4-96DD-0BFF5B618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791650"/>
          </a:xfrm>
        </p:spPr>
        <p:txBody>
          <a:bodyPr/>
          <a:lstStyle/>
          <a:p>
            <a:r>
              <a:rPr lang="nl-NL" dirty="0"/>
              <a:t>Na curatieve behandeling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87855-D80E-4536-A8AC-77A3FDFB49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44" y="1238209"/>
            <a:ext cx="5844209" cy="53896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2A13D-59E6-4AFC-ADC1-FADBCBF0EAC1}"/>
              </a:ext>
            </a:extLst>
          </p:cNvPr>
          <p:cNvSpPr txBox="1"/>
          <p:nvPr/>
        </p:nvSpPr>
        <p:spPr>
          <a:xfrm>
            <a:off x="7119256" y="1287195"/>
            <a:ext cx="39025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sz="2400" dirty="0">
              <a:latin typeface="Verdana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E3881-A967-46DB-B893-9BCB82941EC1}"/>
              </a:ext>
            </a:extLst>
          </p:cNvPr>
          <p:cNvSpPr txBox="1"/>
          <p:nvPr/>
        </p:nvSpPr>
        <p:spPr>
          <a:xfrm>
            <a:off x="7119256" y="1785153"/>
            <a:ext cx="4285787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Verdana" pitchFamily="34" charset="0"/>
              </a:rPr>
              <a:t>én hogere kans op diabetes</a:t>
            </a:r>
          </a:p>
          <a:p>
            <a:endParaRPr lang="nl-NL" sz="2400" dirty="0">
              <a:latin typeface="Verdana" pitchFamily="34" charset="0"/>
            </a:endParaRPr>
          </a:p>
          <a:p>
            <a:endParaRPr lang="nl-NL" sz="2400" dirty="0">
              <a:latin typeface="Verdana" pitchFamily="34" charset="0"/>
            </a:endParaRPr>
          </a:p>
          <a:p>
            <a:r>
              <a:rPr lang="nl-NL" sz="2400" dirty="0">
                <a:latin typeface="Verdana" pitchFamily="34" charset="0"/>
              </a:rPr>
              <a:t>én ongunstige verandering in spier &amp; vetmassa</a:t>
            </a:r>
          </a:p>
          <a:p>
            <a:endParaRPr lang="nl-NL" sz="2400" dirty="0">
              <a:latin typeface="Verdana" pitchFamily="34" charset="0"/>
            </a:endParaRPr>
          </a:p>
          <a:p>
            <a:endParaRPr lang="nl-NL" sz="2400" dirty="0">
              <a:latin typeface="Verdana" pitchFamily="34" charset="0"/>
            </a:endParaRPr>
          </a:p>
          <a:p>
            <a:r>
              <a:rPr lang="nl-NL" sz="2400" dirty="0">
                <a:latin typeface="Verdana" pitchFamily="34" charset="0"/>
              </a:rPr>
              <a:t>én allerlei mentale en fysieke klachten</a:t>
            </a:r>
          </a:p>
          <a:p>
            <a:endParaRPr lang="nl-NL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" y="1054212"/>
            <a:ext cx="11256264" cy="5125363"/>
          </a:xfrm>
          <a:prstGeom prst="rect">
            <a:avLst/>
          </a:prstGeom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512064" y="293297"/>
            <a:ext cx="11183112" cy="593725"/>
          </a:xfrm>
        </p:spPr>
        <p:txBody>
          <a:bodyPr>
            <a:noAutofit/>
          </a:bodyPr>
          <a:lstStyle/>
          <a:p>
            <a:r>
              <a:rPr lang="en-GB" altLang="en-US" sz="3200" dirty="0" err="1">
                <a:solidFill>
                  <a:schemeClr val="bg2"/>
                </a:solidFill>
              </a:rPr>
              <a:t>Klachten</a:t>
            </a:r>
            <a:r>
              <a:rPr lang="en-GB" altLang="en-US" sz="3200" dirty="0">
                <a:solidFill>
                  <a:schemeClr val="bg2"/>
                </a:solidFill>
              </a:rPr>
              <a:t> na kanker</a:t>
            </a:r>
          </a:p>
        </p:txBody>
      </p: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774325" y="1535906"/>
            <a:ext cx="4591050" cy="3786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dirty="0">
                <a:solidFill>
                  <a:srgbClr val="651A7A"/>
                </a:solidFill>
                <a:latin typeface="Verdana" panose="020B0604030504040204" pitchFamily="34" charset="0"/>
              </a:rPr>
              <a:t>Moe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dirty="0" err="1">
                <a:solidFill>
                  <a:srgbClr val="651A7A"/>
                </a:solidFill>
                <a:latin typeface="Verdana" panose="020B0604030504040204" pitchFamily="34" charset="0"/>
              </a:rPr>
              <a:t>Concentratieproblemen</a:t>
            </a:r>
            <a:endParaRPr lang="en-GB" altLang="en-US" dirty="0">
              <a:solidFill>
                <a:srgbClr val="651A7A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dirty="0" err="1">
                <a:solidFill>
                  <a:srgbClr val="651A7A"/>
                </a:solidFill>
                <a:latin typeface="Verdana" panose="020B0604030504040204" pitchFamily="34" charset="0"/>
              </a:rPr>
              <a:t>Pijn</a:t>
            </a:r>
            <a:endParaRPr lang="en-GB" altLang="en-US" dirty="0">
              <a:solidFill>
                <a:srgbClr val="651A7A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dirty="0" err="1">
                <a:solidFill>
                  <a:srgbClr val="651A7A"/>
                </a:solidFill>
                <a:latin typeface="Verdana" panose="020B0604030504040204" pitchFamily="34" charset="0"/>
              </a:rPr>
              <a:t>Depressiviteit</a:t>
            </a:r>
            <a:endParaRPr lang="en-GB" altLang="en-US" dirty="0">
              <a:solidFill>
                <a:srgbClr val="651A7A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dirty="0">
                <a:solidFill>
                  <a:srgbClr val="651A7A"/>
                </a:solidFill>
                <a:latin typeface="Verdana" panose="020B0604030504040204" pitchFamily="34" charset="0"/>
              </a:rPr>
              <a:t>Stress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dirty="0">
                <a:solidFill>
                  <a:srgbClr val="651A7A"/>
                </a:solidFill>
                <a:latin typeface="Verdana" panose="020B0604030504040204" pitchFamily="34" charset="0"/>
              </a:rPr>
              <a:t>Angst</a:t>
            </a: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dirty="0" err="1">
                <a:solidFill>
                  <a:srgbClr val="651A7A"/>
                </a:solidFill>
                <a:latin typeface="Verdana" panose="020B0604030504040204" pitchFamily="34" charset="0"/>
              </a:rPr>
              <a:t>Slecht</a:t>
            </a:r>
            <a:r>
              <a:rPr lang="en-GB" altLang="en-US" dirty="0">
                <a:solidFill>
                  <a:srgbClr val="651A7A"/>
                </a:solidFill>
                <a:latin typeface="Verdana" panose="020B0604030504040204" pitchFamily="34" charset="0"/>
              </a:rPr>
              <a:t> </a:t>
            </a:r>
            <a:r>
              <a:rPr lang="en-GB" altLang="en-US" dirty="0" err="1">
                <a:solidFill>
                  <a:srgbClr val="651A7A"/>
                </a:solidFill>
                <a:latin typeface="Verdana" panose="020B0604030504040204" pitchFamily="34" charset="0"/>
              </a:rPr>
              <a:t>slapen</a:t>
            </a:r>
            <a:endParaRPr lang="en-GB" altLang="en-US" dirty="0">
              <a:solidFill>
                <a:srgbClr val="651A7A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dirty="0" err="1">
                <a:solidFill>
                  <a:srgbClr val="651A7A"/>
                </a:solidFill>
                <a:latin typeface="Verdana" panose="020B0604030504040204" pitchFamily="34" charset="0"/>
              </a:rPr>
              <a:t>Geen</a:t>
            </a:r>
            <a:r>
              <a:rPr lang="en-GB" altLang="en-US" dirty="0">
                <a:solidFill>
                  <a:srgbClr val="651A7A"/>
                </a:solidFill>
                <a:latin typeface="Verdana" panose="020B0604030504040204" pitchFamily="34" charset="0"/>
              </a:rPr>
              <a:t> zin om te </a:t>
            </a:r>
            <a:r>
              <a:rPr lang="en-GB" altLang="en-US" dirty="0" err="1">
                <a:solidFill>
                  <a:srgbClr val="651A7A"/>
                </a:solidFill>
                <a:latin typeface="Verdana" panose="020B0604030504040204" pitchFamily="34" charset="0"/>
              </a:rPr>
              <a:t>eten</a:t>
            </a:r>
            <a:endParaRPr lang="en-GB" altLang="en-US" dirty="0">
              <a:solidFill>
                <a:srgbClr val="651A7A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dirty="0" err="1">
                <a:solidFill>
                  <a:srgbClr val="651A7A"/>
                </a:solidFill>
                <a:latin typeface="Verdana" panose="020B0604030504040204" pitchFamily="34" charset="0"/>
              </a:rPr>
              <a:t>Krachtverlies</a:t>
            </a:r>
            <a:endParaRPr lang="en-GB" altLang="en-US" dirty="0">
              <a:solidFill>
                <a:srgbClr val="651A7A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</a:pPr>
            <a:r>
              <a:rPr lang="en-GB" altLang="en-US" dirty="0" err="1">
                <a:solidFill>
                  <a:srgbClr val="651A7A"/>
                </a:solidFill>
                <a:latin typeface="Verdana" panose="020B0604030504040204" pitchFamily="34" charset="0"/>
              </a:rPr>
              <a:t>Afvallen</a:t>
            </a:r>
            <a:r>
              <a:rPr lang="en-GB" altLang="en-US" dirty="0">
                <a:solidFill>
                  <a:srgbClr val="651A7A"/>
                </a:solidFill>
                <a:latin typeface="Verdana" panose="020B0604030504040204" pitchFamily="34" charset="0"/>
              </a:rPr>
              <a:t> of </a:t>
            </a:r>
            <a:r>
              <a:rPr lang="en-GB" altLang="en-US" dirty="0" err="1">
                <a:solidFill>
                  <a:srgbClr val="651A7A"/>
                </a:solidFill>
                <a:latin typeface="Verdana" panose="020B0604030504040204" pitchFamily="34" charset="0"/>
              </a:rPr>
              <a:t>aankomen</a:t>
            </a:r>
            <a:endParaRPr lang="en-GB" altLang="en-US" dirty="0">
              <a:solidFill>
                <a:srgbClr val="651A7A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01790" y="2194561"/>
            <a:ext cx="4453890" cy="2388552"/>
          </a:xfrm>
          <a:prstGeom prst="rect">
            <a:avLst/>
          </a:prstGeom>
          <a:solidFill>
            <a:schemeClr val="bg2"/>
          </a:solidFill>
          <a:ln w="3810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 err="1">
                <a:solidFill>
                  <a:schemeClr val="bg1"/>
                </a:solidFill>
                <a:latin typeface="Verdana" panose="020B0604030504040204" pitchFamily="34" charset="0"/>
              </a:rPr>
              <a:t>ongezondere</a:t>
            </a:r>
            <a:r>
              <a:rPr lang="en-GB" altLang="en-US" dirty="0">
                <a:solidFill>
                  <a:schemeClr val="bg1"/>
                </a:solidFill>
                <a:latin typeface="Verdana" panose="020B0604030504040204" pitchFamily="34" charset="0"/>
              </a:rPr>
              <a:t> </a:t>
            </a:r>
            <a:r>
              <a:rPr lang="en-GB" altLang="en-US" dirty="0" err="1">
                <a:solidFill>
                  <a:schemeClr val="bg1"/>
                </a:solidFill>
                <a:latin typeface="Verdana" panose="020B0604030504040204" pitchFamily="34" charset="0"/>
              </a:rPr>
              <a:t>voedingsgewoonten</a:t>
            </a:r>
            <a:endParaRPr lang="en-GB" altLang="en-US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Verdana" panose="020B0604030504040204" pitchFamily="34" charset="0"/>
              </a:rPr>
              <a:t> &amp;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Verdana" panose="020B0604030504040204" pitchFamily="34" charset="0"/>
              </a:rPr>
              <a:t>minder </a:t>
            </a:r>
            <a:r>
              <a:rPr lang="en-GB" altLang="en-US" dirty="0" err="1">
                <a:solidFill>
                  <a:schemeClr val="bg1"/>
                </a:solidFill>
                <a:latin typeface="Verdana" panose="020B0604030504040204" pitchFamily="34" charset="0"/>
              </a:rPr>
              <a:t>beweging</a:t>
            </a:r>
            <a:endParaRPr lang="en-GB" altLang="en-US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469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855CF-95CE-471B-8F84-2037D5B5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174701"/>
            <a:ext cx="11503152" cy="1050988"/>
          </a:xfrm>
        </p:spPr>
        <p:txBody>
          <a:bodyPr>
            <a:noAutofit/>
          </a:bodyPr>
          <a:lstStyle/>
          <a:p>
            <a:pPr algn="ctr"/>
            <a:r>
              <a:rPr lang="nl-NL" sz="3200" dirty="0">
                <a:solidFill>
                  <a:schemeClr val="tx1"/>
                </a:solidFill>
              </a:rPr>
              <a:t>In de regio: leefstijlinterventie tegen vermoeidheid </a:t>
            </a:r>
            <a:br>
              <a:rPr lang="nl-NL" sz="3200" dirty="0">
                <a:solidFill>
                  <a:schemeClr val="tx1"/>
                </a:solidFill>
              </a:rPr>
            </a:br>
            <a:r>
              <a:rPr lang="nl-NL" sz="3200" dirty="0">
                <a:solidFill>
                  <a:schemeClr val="tx1"/>
                </a:solidFill>
              </a:rPr>
              <a:t>na colorectaal kanker: </a:t>
            </a:r>
            <a:r>
              <a:rPr lang="nl-NL" sz="3200" dirty="0" err="1">
                <a:solidFill>
                  <a:schemeClr val="tx1"/>
                </a:solidFill>
              </a:rPr>
              <a:t>SoFiT</a:t>
            </a:r>
            <a:endParaRPr lang="nl-NL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8C883-26CA-4615-A511-F104CA9FC4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40" b="-2"/>
          <a:stretch/>
        </p:blipFill>
        <p:spPr>
          <a:xfrm>
            <a:off x="8985504" y="1689097"/>
            <a:ext cx="2706624" cy="1175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8958E-B1A2-41B8-BA7A-23F442BFC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04" y="1478578"/>
            <a:ext cx="3399671" cy="4606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E52052-1E1F-4B80-BF25-F3F295BD99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73" y="3117146"/>
            <a:ext cx="4141151" cy="35661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EA681D-2C1E-4B2A-B06F-A00BE1458C23}"/>
              </a:ext>
            </a:extLst>
          </p:cNvPr>
          <p:cNvSpPr/>
          <p:nvPr/>
        </p:nvSpPr>
        <p:spPr>
          <a:xfrm>
            <a:off x="469392" y="6085003"/>
            <a:ext cx="4669536" cy="772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079AE-4138-4282-9D90-A0C5846FC563}"/>
              </a:ext>
            </a:extLst>
          </p:cNvPr>
          <p:cNvSpPr txBox="1"/>
          <p:nvPr/>
        </p:nvSpPr>
        <p:spPr>
          <a:xfrm>
            <a:off x="347472" y="1478578"/>
            <a:ext cx="8092440" cy="526297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1 op de 3 ernstig vermoeid na colorectaal kanker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COLON studie: minder vermoeidheid bij gezonder eten, meer bewegen en minder vet in de spier </a:t>
            </a:r>
            <a:r>
              <a:rPr lang="nl-NL" sz="1600" dirty="0">
                <a:latin typeface="Verdana" pitchFamily="34" charset="0"/>
              </a:rPr>
              <a:t>(van Baar H et al. J Cancer </a:t>
            </a:r>
            <a:r>
              <a:rPr lang="nl-NL" sz="1600" dirty="0" err="1">
                <a:latin typeface="Verdana" pitchFamily="34" charset="0"/>
              </a:rPr>
              <a:t>Surviv</a:t>
            </a:r>
            <a:r>
              <a:rPr lang="nl-NL" sz="1600" dirty="0">
                <a:latin typeface="Verdana" pitchFamily="34" charset="0"/>
              </a:rPr>
              <a:t>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SOFIT: gerandomiseerde, gecontroleerde interventie na operatie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6 maanden gepersonaliseerde coaching op richtlijnen voor kankerpreventie , gedragsverandering centraal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Vet in de spier, fitheid, </a:t>
            </a:r>
            <a:r>
              <a:rPr lang="nl-NL" sz="2400" dirty="0" err="1">
                <a:latin typeface="Verdana" pitchFamily="34" charset="0"/>
              </a:rPr>
              <a:t>etc</a:t>
            </a:r>
            <a:r>
              <a:rPr lang="nl-NL" sz="2400" dirty="0">
                <a:latin typeface="Verdana" pitchFamily="34" charset="0"/>
              </a:rPr>
              <a:t> thuis gemeten</a:t>
            </a:r>
          </a:p>
        </p:txBody>
      </p:sp>
    </p:spTree>
    <p:extLst>
      <p:ext uri="{BB962C8B-B14F-4D97-AF65-F5344CB8AC3E}">
        <p14:creationId xmlns:p14="http://schemas.microsoft.com/office/powerpoint/2010/main" val="11438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30188"/>
            <a:ext cx="11045952" cy="791650"/>
          </a:xfrm>
        </p:spPr>
        <p:txBody>
          <a:bodyPr/>
          <a:lstStyle/>
          <a:p>
            <a:r>
              <a:rPr lang="en-GB" dirty="0"/>
              <a:t>De </a:t>
            </a:r>
            <a:r>
              <a:rPr lang="en-GB" dirty="0" err="1"/>
              <a:t>vragen</a:t>
            </a:r>
            <a:r>
              <a:rPr lang="en-GB" dirty="0"/>
              <a:t> op voedingenkankerinfo.nl</a:t>
            </a:r>
          </a:p>
        </p:txBody>
      </p:sp>
      <p:pic>
        <p:nvPicPr>
          <p:cNvPr id="3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887" y="1857375"/>
            <a:ext cx="459036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6960" y="1510082"/>
            <a:ext cx="5853901" cy="415498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Verdana" pitchFamily="34" charset="0"/>
              </a:rPr>
              <a:t>Kankerstoffen</a:t>
            </a:r>
            <a:r>
              <a:rPr lang="en-GB" sz="2400" dirty="0">
                <a:latin typeface="Verdana" pitchFamily="34" charset="0"/>
              </a:rPr>
              <a:t> in </a:t>
            </a:r>
            <a:r>
              <a:rPr lang="en-GB" sz="2400" dirty="0" err="1">
                <a:latin typeface="Verdana" pitchFamily="34" charset="0"/>
              </a:rPr>
              <a:t>onze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voeding</a:t>
            </a:r>
            <a:r>
              <a:rPr lang="en-GB" sz="2400" dirty="0">
                <a:latin typeface="Verdana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Verdana" pitchFamily="34" charset="0"/>
              </a:rPr>
              <a:t>Kan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ik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beter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geen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suiker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eten</a:t>
            </a:r>
            <a:r>
              <a:rPr lang="en-GB" sz="2400" dirty="0">
                <a:latin typeface="Verdana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Verdana" pitchFamily="34" charset="0"/>
              </a:rPr>
              <a:t>Is </a:t>
            </a:r>
            <a:r>
              <a:rPr lang="en-GB" sz="2400" dirty="0" err="1">
                <a:latin typeface="Verdana" pitchFamily="34" charset="0"/>
              </a:rPr>
              <a:t>zuivel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gevaarlijk</a:t>
            </a:r>
            <a:r>
              <a:rPr lang="en-GB" sz="2400" dirty="0">
                <a:latin typeface="Verdana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Verdana" pitchFamily="34" charset="0"/>
              </a:rPr>
              <a:t>Kan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ik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sojaproducten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gebruiken</a:t>
            </a:r>
            <a:r>
              <a:rPr lang="en-GB" sz="2400" dirty="0">
                <a:latin typeface="Verdana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Verdana" pitchFamily="34" charset="0"/>
              </a:rPr>
              <a:t>Beter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voedingssupplementen</a:t>
            </a:r>
            <a:r>
              <a:rPr lang="en-GB" sz="2400" dirty="0">
                <a:latin typeface="Verdana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Verdana" pitchFamily="34" charset="0"/>
              </a:rPr>
              <a:t>Helpt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geelwortel</a:t>
            </a:r>
            <a:r>
              <a:rPr lang="en-GB" sz="2400" dirty="0">
                <a:latin typeface="Verdana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Verdana" pitchFamily="34" charset="0"/>
              </a:rPr>
              <a:t>Helpt</a:t>
            </a:r>
            <a:r>
              <a:rPr lang="en-GB" sz="2400" dirty="0">
                <a:latin typeface="Verdana" pitchFamily="34" charset="0"/>
              </a:rPr>
              <a:t> het </a:t>
            </a:r>
            <a:r>
              <a:rPr lang="en-GB" sz="2400" dirty="0" err="1">
                <a:latin typeface="Verdana" pitchFamily="34" charset="0"/>
              </a:rPr>
              <a:t>Moerman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dieet</a:t>
            </a:r>
            <a:r>
              <a:rPr lang="en-GB" sz="2400" dirty="0">
                <a:latin typeface="Verdana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Verdana" pitchFamily="34" charset="0"/>
              </a:rPr>
              <a:t>Kunnen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abrikozen-pitten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helpen</a:t>
            </a:r>
            <a:r>
              <a:rPr lang="en-GB" sz="2400" dirty="0">
                <a:latin typeface="Verdana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Verdana" pitchFamily="34" charset="0"/>
              </a:rPr>
              <a:t>Zijn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biologische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producten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beter</a:t>
            </a:r>
            <a:r>
              <a:rPr lang="en-GB" sz="2400" dirty="0">
                <a:latin typeface="Verdana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Verdana" pitchFamily="34" charset="0"/>
              </a:rPr>
              <a:t>Is </a:t>
            </a:r>
            <a:r>
              <a:rPr lang="en-GB" sz="2400" dirty="0" err="1">
                <a:latin typeface="Verdana" pitchFamily="34" charset="0"/>
              </a:rPr>
              <a:t>wietolie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goed</a:t>
            </a:r>
            <a:r>
              <a:rPr lang="en-GB" sz="2400" dirty="0">
                <a:latin typeface="Verdana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Verdana" pitchFamily="34" charset="0"/>
              </a:rPr>
              <a:t>Wat </a:t>
            </a:r>
            <a:r>
              <a:rPr lang="en-GB" sz="2400" dirty="0" err="1">
                <a:latin typeface="Verdana" pitchFamily="34" charset="0"/>
              </a:rPr>
              <a:t>helpt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bij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diarree</a:t>
            </a:r>
            <a:r>
              <a:rPr lang="en-GB" sz="2400" dirty="0">
                <a:latin typeface="Verdana" pitchFamily="34" charset="0"/>
              </a:rPr>
              <a:t> of </a:t>
            </a:r>
            <a:r>
              <a:rPr lang="en-GB" sz="2400" dirty="0" err="1">
                <a:latin typeface="Verdana" pitchFamily="34" charset="0"/>
              </a:rPr>
              <a:t>obstipatie</a:t>
            </a:r>
            <a:r>
              <a:rPr lang="en-GB" sz="2400" dirty="0">
                <a:latin typeface="Verdan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532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9773-BB46-4BAA-A58F-F755296A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5" y="230189"/>
            <a:ext cx="11513750" cy="791650"/>
          </a:xfrm>
        </p:spPr>
        <p:txBody>
          <a:bodyPr/>
          <a:lstStyle/>
          <a:p>
            <a:r>
              <a:rPr lang="nl-NL" dirty="0"/>
              <a:t>Kijk naar de persoon: op maat bewegen en gezond eten..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A2DA9-9867-489E-BF35-1580334FC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23" y="1410431"/>
            <a:ext cx="3769520" cy="4194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EA3F6-A403-4A34-B0B0-30D3BF8B0D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21" y="1410431"/>
            <a:ext cx="6316056" cy="419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99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A057EE-2D97-468A-9908-B88021F2E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23" y="230189"/>
            <a:ext cx="11257061" cy="723122"/>
          </a:xfrm>
        </p:spPr>
        <p:txBody>
          <a:bodyPr/>
          <a:lstStyle/>
          <a:p>
            <a:r>
              <a:rPr lang="nl-NL" dirty="0"/>
              <a:t>In de regio: Toon Tuin Ede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7ECF72-B3CE-430C-B5B1-F8AD81E9F4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920" y="1015601"/>
            <a:ext cx="5749046" cy="5735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DA539D-6D5E-45F8-91EC-7EA31EBEAA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987" y="230189"/>
            <a:ext cx="5375597" cy="373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FE3D78-310F-4E2A-8E59-63CD90BCA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510" y="4094736"/>
            <a:ext cx="2533074" cy="2533074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55B147D-CB48-4917-BEC4-7E1745850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6492" y="4094735"/>
            <a:ext cx="2533075" cy="253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549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667512" y="265113"/>
            <a:ext cx="11356848" cy="5461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nl-NL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Ondervoeding</a:t>
            </a:r>
            <a:r>
              <a:rPr lang="en-US" altLang="nl-NL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altLang="nl-NL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lagere</a:t>
            </a:r>
            <a:r>
              <a:rPr lang="en-US" altLang="nl-NL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nl-NL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respons</a:t>
            </a:r>
            <a:r>
              <a:rPr lang="en-US" altLang="nl-NL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op </a:t>
            </a:r>
            <a:r>
              <a:rPr lang="en-US" altLang="nl-NL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therapie</a:t>
            </a:r>
            <a:r>
              <a:rPr lang="en-US" altLang="nl-NL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nl-NL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lagere</a:t>
            </a:r>
            <a:r>
              <a:rPr lang="en-US" altLang="nl-NL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nl-NL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overleving</a:t>
            </a:r>
            <a:endParaRPr lang="nl-NL" altLang="nl-NL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19" name="Tijdelijke aanduiding voor inhoud 2"/>
          <p:cNvSpPr>
            <a:spLocks noGrp="1"/>
          </p:cNvSpPr>
          <p:nvPr>
            <p:ph idx="1"/>
          </p:nvPr>
        </p:nvSpPr>
        <p:spPr>
          <a:xfrm>
            <a:off x="823103" y="1324010"/>
            <a:ext cx="5778500" cy="3106737"/>
          </a:xfrm>
        </p:spPr>
        <p:txBody>
          <a:bodyPr/>
          <a:lstStyle/>
          <a:p>
            <a:pPr>
              <a:defRPr/>
            </a:pPr>
            <a:r>
              <a:rPr lang="nl-NL" altLang="nl-NL" dirty="0">
                <a:solidFill>
                  <a:schemeClr val="tx1"/>
                </a:solidFill>
              </a:rPr>
              <a:t>Gevorderd stadium</a:t>
            </a:r>
            <a:endParaRPr lang="en-US" altLang="nl-NL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nl-NL" altLang="nl-NL" dirty="0">
                <a:solidFill>
                  <a:schemeClr val="tx1"/>
                </a:solidFill>
              </a:rPr>
              <a:t>Specifieke tumoren:</a:t>
            </a:r>
          </a:p>
          <a:p>
            <a:pPr lvl="1">
              <a:defRPr/>
            </a:pPr>
            <a:r>
              <a:rPr lang="nl-NL" altLang="nl-NL" dirty="0">
                <a:solidFill>
                  <a:schemeClr val="tx1"/>
                </a:solidFill>
              </a:rPr>
              <a:t>Pancreas</a:t>
            </a:r>
          </a:p>
          <a:p>
            <a:pPr lvl="1">
              <a:defRPr/>
            </a:pPr>
            <a:r>
              <a:rPr lang="nl-NL" altLang="nl-NL" dirty="0">
                <a:solidFill>
                  <a:schemeClr val="tx1"/>
                </a:solidFill>
              </a:rPr>
              <a:t>Maag</a:t>
            </a:r>
          </a:p>
          <a:p>
            <a:pPr lvl="1">
              <a:defRPr/>
            </a:pPr>
            <a:r>
              <a:rPr lang="nl-NL" altLang="nl-NL" dirty="0">
                <a:solidFill>
                  <a:schemeClr val="tx1"/>
                </a:solidFill>
              </a:rPr>
              <a:t>Slokdarm</a:t>
            </a:r>
          </a:p>
          <a:p>
            <a:pPr lvl="1">
              <a:defRPr/>
            </a:pPr>
            <a:r>
              <a:rPr lang="nl-NL" altLang="nl-NL" dirty="0">
                <a:solidFill>
                  <a:schemeClr val="tx1"/>
                </a:solidFill>
              </a:rPr>
              <a:t>Ovarium</a:t>
            </a:r>
          </a:p>
          <a:p>
            <a:pPr lvl="1">
              <a:defRPr/>
            </a:pPr>
            <a:r>
              <a:rPr lang="nl-NL" altLang="nl-NL" dirty="0">
                <a:solidFill>
                  <a:schemeClr val="tx1"/>
                </a:solidFill>
              </a:rPr>
              <a:t>Long</a:t>
            </a:r>
          </a:p>
          <a:p>
            <a:pPr lvl="1">
              <a:defRPr/>
            </a:pPr>
            <a:r>
              <a:rPr lang="nl-NL" altLang="nl-NL" dirty="0">
                <a:solidFill>
                  <a:schemeClr val="tx1"/>
                </a:solidFill>
              </a:rPr>
              <a:t>Lever</a:t>
            </a:r>
          </a:p>
          <a:p>
            <a:pPr lvl="1">
              <a:defRPr/>
            </a:pPr>
            <a:r>
              <a:rPr lang="nl-NL" altLang="nl-NL" dirty="0">
                <a:solidFill>
                  <a:schemeClr val="tx1"/>
                </a:solidFill>
              </a:rPr>
              <a:t>Hoofd-hals </a:t>
            </a:r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524" y="1371601"/>
            <a:ext cx="6391598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FB066C-40A3-49D1-B4C1-41400AB47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180" y="1987420"/>
            <a:ext cx="4698524" cy="26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9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3" y="230188"/>
            <a:ext cx="11217728" cy="1141412"/>
          </a:xfrm>
        </p:spPr>
        <p:txBody>
          <a:bodyPr/>
          <a:lstStyle/>
          <a:p>
            <a:pPr algn="ctr"/>
            <a:r>
              <a:rPr lang="en-GB" sz="3200" dirty="0" err="1"/>
              <a:t>Bij</a:t>
            </a:r>
            <a:r>
              <a:rPr lang="en-GB" sz="3200" dirty="0"/>
              <a:t> </a:t>
            </a:r>
            <a:r>
              <a:rPr lang="en-GB" sz="3200" dirty="0" err="1"/>
              <a:t>afvallen</a:t>
            </a:r>
            <a:r>
              <a:rPr lang="en-GB" sz="3200" dirty="0"/>
              <a:t> of </a:t>
            </a:r>
            <a:r>
              <a:rPr lang="en-GB" sz="3200" dirty="0" err="1"/>
              <a:t>aankomen</a:t>
            </a:r>
            <a:r>
              <a:rPr lang="en-GB" sz="3200" dirty="0"/>
              <a:t>: </a:t>
            </a:r>
            <a:br>
              <a:rPr lang="en-GB" sz="3200" dirty="0"/>
            </a:br>
            <a:r>
              <a:rPr lang="en-GB" sz="3200" dirty="0" err="1"/>
              <a:t>raadpleeg</a:t>
            </a:r>
            <a:r>
              <a:rPr lang="en-GB" sz="3200" dirty="0"/>
              <a:t> </a:t>
            </a:r>
            <a:r>
              <a:rPr lang="en-GB" sz="3200" dirty="0" err="1"/>
              <a:t>een</a:t>
            </a:r>
            <a:r>
              <a:rPr lang="en-GB" sz="3200" dirty="0"/>
              <a:t> </a:t>
            </a:r>
            <a:r>
              <a:rPr lang="en-GB" sz="3200" dirty="0" err="1"/>
              <a:t>diëtist</a:t>
            </a:r>
            <a:endParaRPr lang="en-GB" sz="32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782" y="1624504"/>
            <a:ext cx="5066483" cy="386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0779" y="1671637"/>
            <a:ext cx="5599439" cy="376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64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D7B87-BC6B-499A-B5CE-19E2D613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7" y="230189"/>
            <a:ext cx="11258015" cy="626125"/>
          </a:xfrm>
        </p:spPr>
        <p:txBody>
          <a:bodyPr/>
          <a:lstStyle/>
          <a:p>
            <a:r>
              <a:rPr lang="en-GB" dirty="0" err="1"/>
              <a:t>Eerste</a:t>
            </a:r>
            <a:r>
              <a:rPr lang="en-GB" dirty="0"/>
              <a:t> </a:t>
            </a:r>
            <a:r>
              <a:rPr lang="en-GB" dirty="0" err="1"/>
              <a:t>lijn</a:t>
            </a:r>
            <a:r>
              <a:rPr lang="en-GB" dirty="0"/>
              <a:t> </a:t>
            </a:r>
            <a:r>
              <a:rPr lang="en-GB" dirty="0" err="1"/>
              <a:t>heeft</a:t>
            </a:r>
            <a:r>
              <a:rPr lang="en-GB" dirty="0"/>
              <a:t> centrale </a:t>
            </a:r>
            <a:r>
              <a:rPr lang="en-GB" dirty="0" err="1"/>
              <a:t>rol</a:t>
            </a:r>
            <a:r>
              <a:rPr lang="en-GB" dirty="0"/>
              <a:t> bij </a:t>
            </a:r>
            <a:r>
              <a:rPr lang="en-GB" dirty="0" err="1"/>
              <a:t>gezond</a:t>
            </a:r>
            <a:r>
              <a:rPr lang="en-GB" dirty="0"/>
              <a:t> eten en </a:t>
            </a:r>
            <a:r>
              <a:rPr lang="en-GB" dirty="0" err="1"/>
              <a:t>bewegen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719AB-B4D3-47E6-AC08-BA27828C3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3" y="1058043"/>
            <a:ext cx="11194685" cy="5102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8F681-3599-45DB-AC99-C7F61E1E72C6}"/>
              </a:ext>
            </a:extLst>
          </p:cNvPr>
          <p:cNvSpPr txBox="1"/>
          <p:nvPr/>
        </p:nvSpPr>
        <p:spPr>
          <a:xfrm>
            <a:off x="530971" y="1162542"/>
            <a:ext cx="5565029" cy="4893647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Hoe doe je het zelf?</a:t>
            </a:r>
          </a:p>
          <a:p>
            <a:endParaRPr lang="nl-NL" sz="2400" dirty="0"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Veranderen is niet eenvoudig</a:t>
            </a:r>
          </a:p>
          <a:p>
            <a:endParaRPr lang="nl-NL" sz="2400" dirty="0"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Passend bij de persoon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Omgeving meenemen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Simpele boodschap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Kleine stapjes, niet alles tegelijk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>
              <a:latin typeface="Verdan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Kracht van het herhalen</a:t>
            </a:r>
          </a:p>
        </p:txBody>
      </p:sp>
    </p:spTree>
    <p:extLst>
      <p:ext uri="{BB962C8B-B14F-4D97-AF65-F5344CB8AC3E}">
        <p14:creationId xmlns:p14="http://schemas.microsoft.com/office/powerpoint/2010/main" val="358881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13807-6CB7-4730-9BE2-6F04E27B9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de regio: Regio Deal Food Valley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14835-8FC4-461E-BA22-EC95088698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19" y="1410510"/>
            <a:ext cx="7683281" cy="4036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9E35A-4ED8-40A5-A252-DA3284EB7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889" y="1293780"/>
            <a:ext cx="5348591" cy="534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52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9A7D9-6540-430F-AC92-1AF74AED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230189"/>
            <a:ext cx="11558021" cy="791650"/>
          </a:xfrm>
        </p:spPr>
        <p:txBody>
          <a:bodyPr/>
          <a:lstStyle/>
          <a:p>
            <a:r>
              <a:rPr lang="nl-NL" dirty="0" err="1"/>
              <a:t>XtraFit</a:t>
            </a:r>
            <a:r>
              <a:rPr lang="nl-NL" dirty="0"/>
              <a:t> evaluatie binnen Regio Deal Food Valley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46602-DF56-47E0-8402-40D123C8EA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47" y="1335610"/>
            <a:ext cx="5890326" cy="4189445"/>
          </a:xfrm>
          <a:prstGeom prst="rect">
            <a:avLst/>
          </a:prstGeom>
          <a:ln w="38100">
            <a:solidFill>
              <a:schemeClr val="accent3">
                <a:lumMod val="1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0B46D3-F16F-4157-8979-23FC3FE5C2A8}"/>
              </a:ext>
            </a:extLst>
          </p:cNvPr>
          <p:cNvSpPr txBox="1"/>
          <p:nvPr/>
        </p:nvSpPr>
        <p:spPr>
          <a:xfrm>
            <a:off x="6338542" y="1040713"/>
            <a:ext cx="5574042" cy="50036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Darmlevercentrum, Ziekenhuis Gelderse Vallei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Voor en na operatie colorectaal kanker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Persoonlijk advies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Begeleiding fysiotherapeut &amp; diëtist tijdens behandeling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Na behandeling naar gespecialiseerd netwerk 1</a:t>
            </a:r>
            <a:r>
              <a:rPr lang="nl-NL" sz="2400" baseline="30000" dirty="0">
                <a:latin typeface="Verdana" pitchFamily="34" charset="0"/>
              </a:rPr>
              <a:t>e</a:t>
            </a:r>
            <a:r>
              <a:rPr lang="nl-NL" sz="2400" dirty="0">
                <a:latin typeface="Verdana" pitchFamily="34" charset="0"/>
              </a:rPr>
              <a:t> lijn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0FEB0B-9A0F-4637-8983-44AEC073910C}"/>
              </a:ext>
            </a:extLst>
          </p:cNvPr>
          <p:cNvSpPr/>
          <p:nvPr/>
        </p:nvSpPr>
        <p:spPr>
          <a:xfrm>
            <a:off x="650452" y="5259644"/>
            <a:ext cx="2295144" cy="7113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Mirjam </a:t>
            </a:r>
            <a:r>
              <a:rPr lang="nl-NL" dirty="0" err="1">
                <a:solidFill>
                  <a:schemeClr val="tx1"/>
                </a:solidFill>
              </a:rPr>
              <a:t>Holverda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9C8081-4761-4A28-8E58-C812781D6AA6}"/>
              </a:ext>
            </a:extLst>
          </p:cNvPr>
          <p:cNvSpPr/>
          <p:nvPr/>
        </p:nvSpPr>
        <p:spPr>
          <a:xfrm>
            <a:off x="3188410" y="5259644"/>
            <a:ext cx="2743200" cy="7113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Linda van de Worp-Kalter</a:t>
            </a:r>
          </a:p>
        </p:txBody>
      </p:sp>
    </p:spTree>
    <p:extLst>
      <p:ext uri="{BB962C8B-B14F-4D97-AF65-F5344CB8AC3E}">
        <p14:creationId xmlns:p14="http://schemas.microsoft.com/office/powerpoint/2010/main" val="27924969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329184" y="112377"/>
            <a:ext cx="11558015" cy="791650"/>
          </a:xfrm>
        </p:spPr>
        <p:txBody>
          <a:bodyPr/>
          <a:lstStyle/>
          <a:p>
            <a:r>
              <a:rPr lang="en-GB" altLang="en-US" dirty="0"/>
              <a:t>Maak het </a:t>
            </a:r>
            <a:r>
              <a:rPr lang="en-GB" altLang="en-US" dirty="0" err="1"/>
              <a:t>bespreekbaar</a:t>
            </a:r>
            <a:r>
              <a:rPr lang="en-GB" altLang="en-US" dirty="0"/>
              <a:t>!</a:t>
            </a:r>
          </a:p>
        </p:txBody>
      </p:sp>
      <p:pic>
        <p:nvPicPr>
          <p:cNvPr id="37891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131" y="1016509"/>
            <a:ext cx="79423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6096001" y="5989724"/>
            <a:ext cx="38168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51A7A"/>
              </a:buClr>
              <a:buSzPct val="18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>
                <a:latin typeface="Verdana" pitchFamily="34" charset="0"/>
              </a:rPr>
              <a:t>Voedingenkankerinfo.nl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dirty="0">
                <a:latin typeface="Verdana" pitchFamily="34" charset="0"/>
              </a:rPr>
              <a:t>Ook voor professionals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3"/>
          <a:stretch/>
        </p:blipFill>
        <p:spPr bwMode="auto">
          <a:xfrm>
            <a:off x="4586259" y="1467203"/>
            <a:ext cx="6551134" cy="34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Brochures | Wereld Kanker Onderzoek Fonds">
            <a:extLst>
              <a:ext uri="{FF2B5EF4-FFF2-40B4-BE49-F238E27FC236}">
                <a16:creationId xmlns:a16="http://schemas.microsoft.com/office/drawing/2014/main" id="{9979FE8E-96A9-4041-8C39-F16322C7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84" y="1147163"/>
            <a:ext cx="1989085" cy="283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4DE34E-87C1-4746-8824-0EE81D8D3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137" y="3154221"/>
            <a:ext cx="2172930" cy="28355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6318E4-7107-4996-8C6A-4F3832D0CA91}"/>
              </a:ext>
            </a:extLst>
          </p:cNvPr>
          <p:cNvSpPr txBox="1"/>
          <p:nvPr/>
        </p:nvSpPr>
        <p:spPr>
          <a:xfrm>
            <a:off x="438912" y="6272784"/>
            <a:ext cx="4553712" cy="5479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endParaRPr lang="nl-NL" sz="1400" dirty="0" err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63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655516" y="230188"/>
            <a:ext cx="11245035" cy="810672"/>
          </a:xfrm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nl-NL" altLang="nl-NL" kern="1200" dirty="0">
                <a:latin typeface="Verdana" pitchFamily="34" charset="0"/>
                <a:ea typeface="+mj-ea"/>
                <a:cs typeface="+mj-cs"/>
              </a:rPr>
              <a:t>Massive online open courses (</a:t>
            </a:r>
            <a:r>
              <a:rPr lang="nl-NL" altLang="nl-NL" kern="1200" dirty="0" err="1">
                <a:latin typeface="Verdana" pitchFamily="34" charset="0"/>
                <a:ea typeface="+mj-ea"/>
                <a:cs typeface="+mj-cs"/>
              </a:rPr>
              <a:t>MOOCs</a:t>
            </a:r>
            <a:r>
              <a:rPr lang="nl-NL" altLang="nl-NL" kern="1200" dirty="0">
                <a:latin typeface="Verdana" pitchFamily="34" charset="0"/>
                <a:ea typeface="+mj-ea"/>
                <a:cs typeface="+mj-cs"/>
              </a:rPr>
              <a:t>)</a:t>
            </a:r>
          </a:p>
        </p:txBody>
      </p:sp>
      <p:pic>
        <p:nvPicPr>
          <p:cNvPr id="9218" name="Picture 2" descr="Is cancer partly preventable through a healthy diet? | MOOC Nutrition and  Cancer - YouTube">
            <a:extLst>
              <a:ext uri="{FF2B5EF4-FFF2-40B4-BE49-F238E27FC236}">
                <a16:creationId xmlns:a16="http://schemas.microsoft.com/office/drawing/2014/main" id="{03A9EAA1-FEC5-4E8E-B914-D76D03300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62411" y="1556426"/>
            <a:ext cx="5333589" cy="400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19E988-85A4-41F9-B4F9-3AFEE1F79EFB}"/>
              </a:ext>
            </a:extLst>
          </p:cNvPr>
          <p:cNvSpPr/>
          <p:nvPr/>
        </p:nvSpPr>
        <p:spPr bwMode="auto">
          <a:xfrm>
            <a:off x="6643990" y="2131842"/>
            <a:ext cx="5428035" cy="4122638"/>
          </a:xfrm>
          <a:prstGeom prst="rect">
            <a:avLst/>
          </a:prstGeom>
          <a:noFill/>
          <a:ln>
            <a:noFill/>
          </a:ln>
        </p:spPr>
        <p:txBody>
          <a:bodyPr vert="horz" wrap="square" lIns="3600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ts val="2500"/>
              </a:lnSpc>
              <a:spcBef>
                <a:spcPts val="1200"/>
              </a:spcBef>
              <a:buClr>
                <a:schemeClr val="bg2"/>
              </a:buClr>
              <a:buSzPct val="140000"/>
            </a:pPr>
            <a:r>
              <a:rPr lang="nl-NL" sz="2200" kern="1200" dirty="0">
                <a:latin typeface="Verdana" pitchFamily="34" charset="0"/>
                <a:ea typeface="+mn-ea"/>
                <a:cs typeface="+mn-cs"/>
              </a:rPr>
              <a:t>https://www.mooc-list.com/course/nutrition-and-cancer-edx</a:t>
            </a:r>
          </a:p>
        </p:txBody>
      </p:sp>
    </p:spTree>
    <p:extLst>
      <p:ext uri="{BB962C8B-B14F-4D97-AF65-F5344CB8AC3E}">
        <p14:creationId xmlns:p14="http://schemas.microsoft.com/office/powerpoint/2010/main" val="3123119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ederee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62" y="-93662"/>
            <a:ext cx="9144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brorir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5876" y="5099248"/>
            <a:ext cx="1368425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539" y="5145089"/>
            <a:ext cx="13684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7" y="-52936"/>
            <a:ext cx="1302810" cy="183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2440" y="1675219"/>
            <a:ext cx="1461005" cy="1802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08490" y="-56358"/>
            <a:ext cx="1580449" cy="178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4" name="Picture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36"/>
          <a:stretch>
            <a:fillRect/>
          </a:stretch>
        </p:blipFill>
        <p:spPr bwMode="auto">
          <a:xfrm>
            <a:off x="10541585" y="5099051"/>
            <a:ext cx="1542867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3" descr="https://encrypted-tbn0.gstatic.com/images?q=tbn:ANd9GcSHoQ1ZZl3XYWtdRJ_tW7Pqm1GHbMfoc3M648DwTkCNvLZWNXLU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10"/>
          <a:stretch>
            <a:fillRect/>
          </a:stretch>
        </p:blipFill>
        <p:spPr bwMode="auto">
          <a:xfrm>
            <a:off x="7934301" y="5099051"/>
            <a:ext cx="1513971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2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3193" y="1650698"/>
            <a:ext cx="1389385" cy="180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3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77423" y="5111751"/>
            <a:ext cx="1344485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5680" y="4767"/>
            <a:ext cx="1302811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0482" y="1703456"/>
            <a:ext cx="1461422" cy="175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096" y="3425467"/>
            <a:ext cx="1510908" cy="1700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524" y="3439881"/>
            <a:ext cx="1316171" cy="1770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8262" y="3432817"/>
            <a:ext cx="1459737" cy="1638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A6E1D-3B24-40A7-9F72-A9B4EC5C8C6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460" y="-56358"/>
            <a:ext cx="1300450" cy="1738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640B14-9870-4F43-A9DB-0B1E809463D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689" y="-79377"/>
            <a:ext cx="1555177" cy="17669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04E10EB-97C8-4448-B887-DDF64F08ED8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974" y="5126165"/>
            <a:ext cx="1364289" cy="17954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4FFFCEA-0327-476D-91BF-C810424B60B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80"/>
          <a:stretch/>
        </p:blipFill>
        <p:spPr>
          <a:xfrm>
            <a:off x="1384116" y="5099051"/>
            <a:ext cx="1505065" cy="1767231"/>
          </a:xfrm>
          <a:prstGeom prst="rect">
            <a:avLst/>
          </a:prstGeom>
        </p:spPr>
      </p:pic>
      <p:pic>
        <p:nvPicPr>
          <p:cNvPr id="7170" name="Picture 2" descr="2 &quot;Fokko M&quot; profiles | LinkedIn">
            <a:extLst>
              <a:ext uri="{FF2B5EF4-FFF2-40B4-BE49-F238E27FC236}">
                <a16:creationId xmlns:a16="http://schemas.microsoft.com/office/drawing/2014/main" id="{F28C6E71-73E4-4467-93B9-0FF307A7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1376" y="-99875"/>
            <a:ext cx="1348453" cy="18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ans Vasen - Leiden University">
            <a:extLst>
              <a:ext uri="{FF2B5EF4-FFF2-40B4-BE49-F238E27FC236}">
                <a16:creationId xmlns:a16="http://schemas.microsoft.com/office/drawing/2014/main" id="{D02C238A-22B4-4F40-84DE-48CDED2D7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4262" y="3386908"/>
            <a:ext cx="1293708" cy="174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of. dr. H.C. (Hendriek) Boshuizen | RIVM">
            <a:extLst>
              <a:ext uri="{FF2B5EF4-FFF2-40B4-BE49-F238E27FC236}">
                <a16:creationId xmlns:a16="http://schemas.microsoft.com/office/drawing/2014/main" id="{877C99A1-E4A5-4703-8640-790EB110F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2967" y="3411834"/>
            <a:ext cx="1384345" cy="174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Zelfverrijking bij Kankerfonds?, stichting wereld kanker onderzoek fonds">
            <a:extLst>
              <a:ext uri="{FF2B5EF4-FFF2-40B4-BE49-F238E27FC236}">
                <a16:creationId xmlns:a16="http://schemas.microsoft.com/office/drawing/2014/main" id="{4671A99F-F249-4421-936B-72924878D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664" y="3439881"/>
            <a:ext cx="4112240" cy="171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Stichting Alliantie Voeding in de Zorg">
            <a:extLst>
              <a:ext uri="{FF2B5EF4-FFF2-40B4-BE49-F238E27FC236}">
                <a16:creationId xmlns:a16="http://schemas.microsoft.com/office/drawing/2014/main" id="{A5080415-62CD-4093-9549-0F70BB133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5705" y="5126165"/>
            <a:ext cx="2497168" cy="17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Laura Winkens — Research@WUR">
            <a:extLst>
              <a:ext uri="{FF2B5EF4-FFF2-40B4-BE49-F238E27FC236}">
                <a16:creationId xmlns:a16="http://schemas.microsoft.com/office/drawing/2014/main" id="{A58E88AF-287A-43DA-9B7F-7231B79F4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689" y="3411833"/>
            <a:ext cx="1320656" cy="166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BB3DC4-7B96-499F-B83A-2D26B50F22AF}"/>
              </a:ext>
            </a:extLst>
          </p:cNvPr>
          <p:cNvSpPr txBox="1"/>
          <p:nvPr/>
        </p:nvSpPr>
        <p:spPr>
          <a:xfrm>
            <a:off x="3900143" y="1523450"/>
            <a:ext cx="2855654" cy="193899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nl-NL" sz="2000" dirty="0" err="1">
                <a:latin typeface="Verdana" pitchFamily="34" charset="0"/>
              </a:rPr>
              <a:t>SoFit</a:t>
            </a:r>
            <a:r>
              <a:rPr lang="nl-NL" sz="2000" dirty="0">
                <a:latin typeface="Verdana" pitchFamily="34" charset="0"/>
              </a:rPr>
              <a:t> team:</a:t>
            </a:r>
          </a:p>
          <a:p>
            <a:r>
              <a:rPr lang="nl-NL" sz="2000" dirty="0">
                <a:latin typeface="Verdana" pitchFamily="34" charset="0"/>
              </a:rPr>
              <a:t>Dr. Renate Winkels</a:t>
            </a:r>
          </a:p>
          <a:p>
            <a:r>
              <a:rPr lang="nl-NL" sz="2000" dirty="0">
                <a:latin typeface="Verdana" pitchFamily="34" charset="0"/>
              </a:rPr>
              <a:t>Ir. Koen Manusama</a:t>
            </a:r>
          </a:p>
          <a:p>
            <a:r>
              <a:rPr lang="nl-NL" sz="2000" dirty="0">
                <a:latin typeface="Verdana" pitchFamily="34" charset="0"/>
              </a:rPr>
              <a:t>Ir. Judith Ten Have</a:t>
            </a:r>
          </a:p>
          <a:p>
            <a:r>
              <a:rPr lang="nl-NL" sz="2000" dirty="0">
                <a:latin typeface="Verdana" pitchFamily="34" charset="0"/>
              </a:rPr>
              <a:t>Dr. Laura Winkens</a:t>
            </a:r>
          </a:p>
          <a:p>
            <a:r>
              <a:rPr lang="nl-NL" sz="2000" dirty="0">
                <a:latin typeface="Verdana" pitchFamily="34" charset="0"/>
              </a:rPr>
              <a:t>en ir. Harm van Baar</a:t>
            </a:r>
          </a:p>
        </p:txBody>
      </p:sp>
      <p:pic>
        <p:nvPicPr>
          <p:cNvPr id="7186" name="Picture 18" descr="Over de experts van Voeding en Kanker info">
            <a:extLst>
              <a:ext uri="{FF2B5EF4-FFF2-40B4-BE49-F238E27FC236}">
                <a16:creationId xmlns:a16="http://schemas.microsoft.com/office/drawing/2014/main" id="{3AE6E79A-3553-4F02-8574-1976B86F9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34179" y="1689152"/>
            <a:ext cx="1482486" cy="176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Onderzoeksteam | EnCoRe-Studie">
            <a:extLst>
              <a:ext uri="{FF2B5EF4-FFF2-40B4-BE49-F238E27FC236}">
                <a16:creationId xmlns:a16="http://schemas.microsoft.com/office/drawing/2014/main" id="{5D51DEE5-0C02-48AE-B679-872490543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1896" y="1636660"/>
            <a:ext cx="1342366" cy="18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6C6228E-E839-403C-BEA5-A19B9E8BEE1F}"/>
              </a:ext>
            </a:extLst>
          </p:cNvPr>
          <p:cNvSpPr/>
          <p:nvPr/>
        </p:nvSpPr>
        <p:spPr>
          <a:xfrm>
            <a:off x="6625509" y="1586129"/>
            <a:ext cx="1393925" cy="18069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53E8D00-7DF2-41C7-B681-AD60795B9125}"/>
              </a:ext>
            </a:extLst>
          </p:cNvPr>
          <p:cNvSpPr/>
          <p:nvPr/>
        </p:nvSpPr>
        <p:spPr>
          <a:xfrm>
            <a:off x="2635453" y="1620616"/>
            <a:ext cx="1321320" cy="16134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0E539E8-B421-45B1-84E6-C375A24A1322}"/>
              </a:ext>
            </a:extLst>
          </p:cNvPr>
          <p:cNvSpPr/>
          <p:nvPr/>
        </p:nvSpPr>
        <p:spPr>
          <a:xfrm>
            <a:off x="3929504" y="-45866"/>
            <a:ext cx="2948591" cy="15984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DA08B18-D359-4145-9A76-9FCF425CD562}"/>
              </a:ext>
            </a:extLst>
          </p:cNvPr>
          <p:cNvSpPr/>
          <p:nvPr/>
        </p:nvSpPr>
        <p:spPr>
          <a:xfrm>
            <a:off x="5162523" y="3439881"/>
            <a:ext cx="1544556" cy="16491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80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D7E88-FCE5-4AAE-AF00-243366F9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30189"/>
            <a:ext cx="10981944" cy="1150555"/>
          </a:xfrm>
        </p:spPr>
        <p:txBody>
          <a:bodyPr/>
          <a:lstStyle/>
          <a:p>
            <a:pPr algn="ctr"/>
            <a:r>
              <a:rPr lang="nl-NL" dirty="0"/>
              <a:t>Focus presentatie </a:t>
            </a:r>
            <a:br>
              <a:rPr lang="nl-NL" dirty="0"/>
            </a:br>
            <a:r>
              <a:rPr lang="nl-NL" dirty="0"/>
              <a:t>Voeding en beweging tijdens en na behandeling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3E0D5A-DB48-47C7-9E0A-F4D6119AD7F9}"/>
              </a:ext>
            </a:extLst>
          </p:cNvPr>
          <p:cNvSpPr txBox="1"/>
          <p:nvPr/>
        </p:nvSpPr>
        <p:spPr>
          <a:xfrm>
            <a:off x="900074" y="2035188"/>
            <a:ext cx="10548214" cy="3895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Wat is wetenschappelijk bewezen? </a:t>
            </a:r>
          </a:p>
          <a:p>
            <a:pPr>
              <a:lnSpc>
                <a:spcPct val="150000"/>
              </a:lnSpc>
            </a:pPr>
            <a:endParaRPr lang="nl-NL" sz="2400" dirty="0">
              <a:latin typeface="Verdana" pitchFamily="34" charset="0"/>
            </a:endParaRPr>
          </a:p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Wat doen we aan onderzoek in deze regio? </a:t>
            </a:r>
          </a:p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latin typeface="Verdana" pitchFamily="34" charset="0"/>
            </a:endParaRPr>
          </a:p>
          <a:p>
            <a:pPr marL="273050" indent="-2730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itchFamily="34" charset="0"/>
              </a:rPr>
              <a:t>Wat kunnen we in de eerste lijn doen om prognose en kwaliteit van leven te verbeteren?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76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91C746-2163-4DE4-BC95-EBA676C92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630" y="1865376"/>
            <a:ext cx="4791547" cy="3781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7E5E2-FBF1-42BF-8025-0EACC66DEB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82" y="1865376"/>
            <a:ext cx="5178233" cy="3781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9A092-B457-46F8-8259-39DC1E1AB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24" y="290701"/>
            <a:ext cx="11257061" cy="1099187"/>
          </a:xfrm>
        </p:spPr>
        <p:txBody>
          <a:bodyPr/>
          <a:lstStyle/>
          <a:p>
            <a:pPr algn="ctr"/>
            <a:r>
              <a:rPr lang="nl-NL" sz="3600" dirty="0"/>
              <a:t>De </a:t>
            </a:r>
            <a:r>
              <a:rPr lang="nl-NL" sz="3600" dirty="0" err="1"/>
              <a:t>kankerpatient</a:t>
            </a:r>
            <a:r>
              <a:rPr lang="nl-NL" sz="3600" dirty="0"/>
              <a:t> bestaat niet: </a:t>
            </a:r>
            <a:br>
              <a:rPr lang="nl-NL" dirty="0"/>
            </a:br>
            <a:r>
              <a:rPr lang="nl-NL" sz="3200" dirty="0">
                <a:latin typeface="+mj-lt"/>
              </a:rPr>
              <a:t>&gt;100 soorten kanker, stadia, therapie, prognose </a:t>
            </a:r>
            <a:r>
              <a:rPr lang="nl-NL" sz="32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28CAFA-887D-4425-9B68-D73C24B260B3}"/>
              </a:ext>
            </a:extLst>
          </p:cNvPr>
          <p:cNvSpPr txBox="1"/>
          <p:nvPr/>
        </p:nvSpPr>
        <p:spPr>
          <a:xfrm>
            <a:off x="851934" y="2039196"/>
            <a:ext cx="3759299" cy="329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2400" dirty="0">
                <a:solidFill>
                  <a:schemeClr val="bg1"/>
                </a:solidFill>
                <a:latin typeface="Verdana" pitchFamily="34" charset="0"/>
              </a:rPr>
              <a:t>Curatieve behandeling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036D4-FF89-4EDA-ADA3-BFBF61A8E643}"/>
              </a:ext>
            </a:extLst>
          </p:cNvPr>
          <p:cNvSpPr txBox="1"/>
          <p:nvPr/>
        </p:nvSpPr>
        <p:spPr>
          <a:xfrm>
            <a:off x="8742945" y="2121491"/>
            <a:ext cx="2597121" cy="329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2400" dirty="0">
                <a:solidFill>
                  <a:schemeClr val="bg1"/>
                </a:solidFill>
                <a:latin typeface="Verdana" pitchFamily="34" charset="0"/>
              </a:rPr>
              <a:t>Palliatief traject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03AA1-5F80-4520-AE20-3915B3D14775}"/>
              </a:ext>
            </a:extLst>
          </p:cNvPr>
          <p:cNvSpPr/>
          <p:nvPr/>
        </p:nvSpPr>
        <p:spPr>
          <a:xfrm>
            <a:off x="778782" y="5184948"/>
            <a:ext cx="10711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latin typeface="+mj-lt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5E64D2-DAC3-4212-8B84-58815C9E3E9F}"/>
              </a:ext>
            </a:extLst>
          </p:cNvPr>
          <p:cNvSpPr/>
          <p:nvPr/>
        </p:nvSpPr>
        <p:spPr>
          <a:xfrm>
            <a:off x="625044" y="1780890"/>
            <a:ext cx="5440476" cy="395020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090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68680" y="508753"/>
            <a:ext cx="10323576" cy="736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Wetenschappelijk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onderzoek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voeding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beweging</a:t>
            </a:r>
            <a:r>
              <a:rPr lang="en-US" dirty="0">
                <a:solidFill>
                  <a:schemeClr val="tx1"/>
                </a:solidFill>
              </a:rPr>
              <a:t> &amp; kanker</a:t>
            </a:r>
            <a:endParaRPr lang="nl-NL" dirty="0">
              <a:solidFill>
                <a:schemeClr val="tx1"/>
              </a:solidFill>
            </a:endParaRPr>
          </a:p>
        </p:txBody>
      </p:sp>
      <p:graphicFrame>
        <p:nvGraphicFramePr>
          <p:cNvPr id="11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5654522"/>
              </p:ext>
            </p:extLst>
          </p:nvPr>
        </p:nvGraphicFramePr>
        <p:xfrm>
          <a:off x="1714528" y="1489833"/>
          <a:ext cx="8762944" cy="4928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663336" imgH="4852837" progId="Excel.Chart.8">
                  <p:embed/>
                </p:oleObj>
              </mc:Choice>
              <mc:Fallback>
                <p:oleObj r:id="rId2" imgW="7663336" imgH="4852837" progId="Excel.Chart.8">
                  <p:embed/>
                  <p:pic>
                    <p:nvPicPr>
                      <p:cNvPr id="11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28" y="1489833"/>
                        <a:ext cx="8762944" cy="49286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>
          <a:xfrm>
            <a:off x="5220412" y="4816525"/>
            <a:ext cx="4578744" cy="1846769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00568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6EAD9-F08D-495F-B34C-EA216C5AC6D0}"/>
              </a:ext>
            </a:extLst>
          </p:cNvPr>
          <p:cNvSpPr txBox="1"/>
          <p:nvPr/>
        </p:nvSpPr>
        <p:spPr>
          <a:xfrm>
            <a:off x="1271016" y="6300216"/>
            <a:ext cx="3328416" cy="44805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endParaRPr lang="nl-NL" sz="1400" dirty="0" err="1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0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90144" y="213997"/>
            <a:ext cx="11411711" cy="796973"/>
          </a:xfrm>
        </p:spPr>
        <p:txBody>
          <a:bodyPr/>
          <a:lstStyle/>
          <a:p>
            <a:r>
              <a:rPr lang="en-GB" altLang="en-US" sz="3200" dirty="0" err="1">
                <a:ea typeface="Verdana" panose="020B0604030504040204" pitchFamily="34" charset="0"/>
                <a:cs typeface="Verdana" panose="020B0604030504040204" pitchFamily="34" charset="0"/>
              </a:rPr>
              <a:t>Wetenschappelijk</a:t>
            </a:r>
            <a:r>
              <a:rPr lang="en-GB" alt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en-US" sz="3200" dirty="0" err="1">
                <a:ea typeface="Verdana" panose="020B0604030504040204" pitchFamily="34" charset="0"/>
                <a:cs typeface="Verdana" panose="020B0604030504040204" pitchFamily="34" charset="0"/>
              </a:rPr>
              <a:t>onderzoek</a:t>
            </a:r>
            <a:r>
              <a:rPr lang="en-GB" alt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en-US" sz="3200" dirty="0" err="1">
                <a:ea typeface="Verdana" panose="020B0604030504040204" pitchFamily="34" charset="0"/>
                <a:cs typeface="Verdana" panose="020B0604030504040204" pitchFamily="34" charset="0"/>
              </a:rPr>
              <a:t>naar</a:t>
            </a:r>
            <a:r>
              <a:rPr lang="en-GB" altLang="en-US" sz="3200" dirty="0">
                <a:ea typeface="Verdana" panose="020B0604030504040204" pitchFamily="34" charset="0"/>
                <a:cs typeface="Verdana" panose="020B0604030504040204" pitchFamily="34" charset="0"/>
              </a:rPr>
              <a:t> Voeding en Kanker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7909" y="1027650"/>
            <a:ext cx="5447523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04" y="3841749"/>
            <a:ext cx="5646484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1389" y="3974250"/>
            <a:ext cx="5554220" cy="271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04" y="1027650"/>
            <a:ext cx="5646484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00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253852"/>
            <a:ext cx="11356848" cy="791650"/>
          </a:xfrm>
        </p:spPr>
        <p:txBody>
          <a:bodyPr/>
          <a:lstStyle/>
          <a:p>
            <a:r>
              <a:rPr lang="en-GB" dirty="0"/>
              <a:t>COLON: </a:t>
            </a:r>
            <a:r>
              <a:rPr lang="en-GB" dirty="0" err="1"/>
              <a:t>prospectieve</a:t>
            </a:r>
            <a:r>
              <a:rPr lang="en-GB" dirty="0"/>
              <a:t> studie bij </a:t>
            </a:r>
            <a:r>
              <a:rPr lang="en-GB" dirty="0" err="1"/>
              <a:t>darmkanker</a:t>
            </a:r>
            <a:r>
              <a:rPr lang="en-GB" dirty="0"/>
              <a:t> in de </a:t>
            </a:r>
            <a:r>
              <a:rPr lang="en-GB" dirty="0" err="1"/>
              <a:t>regio</a:t>
            </a:r>
            <a:endParaRPr lang="en-GB" dirty="0"/>
          </a:p>
        </p:txBody>
      </p:sp>
      <p:pic>
        <p:nvPicPr>
          <p:cNvPr id="8" name="Picture 2" descr="https://encrypted-tbn2.gstatic.com/images?q=tbn:ANd9GcS8FVl9yhLkznrTvyvgynJeEFwmf1__r4MXDoAPyzpEG9JpxKU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0443" y="4271473"/>
            <a:ext cx="850398" cy="7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523412" y="3807094"/>
            <a:ext cx="6535756" cy="716874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dirty="0">
                <a:solidFill>
                  <a:srgbClr val="005172"/>
                </a:solidFill>
              </a:rPr>
              <a:t>~ 2.500 </a:t>
            </a:r>
            <a:r>
              <a:rPr lang="en-GB" sz="2400" dirty="0" err="1">
                <a:solidFill>
                  <a:srgbClr val="005172"/>
                </a:solidFill>
              </a:rPr>
              <a:t>mensen</a:t>
            </a:r>
            <a:r>
              <a:rPr lang="en-GB" sz="2400" dirty="0">
                <a:solidFill>
                  <a:srgbClr val="005172"/>
                </a:solidFill>
              </a:rPr>
              <a:t> met </a:t>
            </a:r>
            <a:r>
              <a:rPr lang="en-GB" sz="2400" dirty="0" err="1">
                <a:solidFill>
                  <a:srgbClr val="005172"/>
                </a:solidFill>
              </a:rPr>
              <a:t>colorectaal</a:t>
            </a:r>
            <a:r>
              <a:rPr lang="en-GB" sz="2400" dirty="0">
                <a:solidFill>
                  <a:srgbClr val="005172"/>
                </a:solidFill>
              </a:rPr>
              <a:t> kanker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2400" dirty="0">
              <a:solidFill>
                <a:srgbClr val="005172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2400" dirty="0">
              <a:solidFill>
                <a:srgbClr val="005172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777240" y="3009832"/>
            <a:ext cx="10917936" cy="561976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  <a:t> diagnose                   		        2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jaar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  <a:t> 				5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jaar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</a:rPr>
              <a:t>   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47716" y="1909199"/>
            <a:ext cx="1116907" cy="1050446"/>
            <a:chOff x="1427955" y="4624653"/>
            <a:chExt cx="1116907" cy="1050446"/>
          </a:xfrm>
        </p:grpSpPr>
        <p:pic>
          <p:nvPicPr>
            <p:cNvPr id="35" name="Picture 5" descr="C:\Users\winke009\AppData\Local\Microsoft\Windows\Temporary Internet Files\Content.IE5\E2ZXYE2F\MC900295567[1].wmf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955" y="4624653"/>
              <a:ext cx="828250" cy="1047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www.olamoller.com/wp-content/uploads/Blood-sample.pn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6548" y="4721576"/>
              <a:ext cx="958314" cy="95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5245060" y="1916640"/>
            <a:ext cx="1116907" cy="1050446"/>
            <a:chOff x="1427955" y="4624653"/>
            <a:chExt cx="1116907" cy="1050446"/>
          </a:xfrm>
        </p:grpSpPr>
        <p:pic>
          <p:nvPicPr>
            <p:cNvPr id="31" name="Picture 5" descr="C:\Users\winke009\AppData\Local\Microsoft\Windows\Temporary Internet Files\Content.IE5\E2ZXYE2F\MC900295567[1].wmf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955" y="4624653"/>
              <a:ext cx="828250" cy="1047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www.olamoller.com/wp-content/uploads/Blood-sample.pn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6548" y="4721576"/>
              <a:ext cx="958314" cy="95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11850" y="1945584"/>
            <a:ext cx="1116907" cy="1050446"/>
            <a:chOff x="1427955" y="4624653"/>
            <a:chExt cx="1116907" cy="1050446"/>
          </a:xfrm>
        </p:grpSpPr>
        <p:pic>
          <p:nvPicPr>
            <p:cNvPr id="27" name="Picture 5" descr="C:\Users\winke009\AppData\Local\Microsoft\Windows\Temporary Internet Files\Content.IE5\E2ZXYE2F\MC900295567[1].wmf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955" y="4624653"/>
              <a:ext cx="828250" cy="1047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://www.olamoller.com/wp-content/uploads/Blood-sample.pn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6548" y="4721576"/>
              <a:ext cx="958314" cy="95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2" descr="https://encrypted-tbn2.gstatic.com/images?q=tbn:ANd9GcQvJISuQC6X4T9I6MmXz1g5FoyZYz3tYsWCVsy3Vv5b3auQrWWOHw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909" y="1172523"/>
            <a:ext cx="1169310" cy="116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s://encrypted-tbn2.gstatic.com/images?q=tbn:ANd9GcS8FVl9yhLkznrTvyvgynJeEFwmf1__r4MXDoAPyzpEG9JpxKUD">
            <a:hlinkClick r:id="rId3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" y="1332258"/>
            <a:ext cx="645986" cy="5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G:\Renate CT scans\Work-versions\1016589\sliceO_00.bmp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058" y="1343850"/>
            <a:ext cx="865246" cy="59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7508" y="3734210"/>
            <a:ext cx="1291488" cy="42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44970" y="4422285"/>
            <a:ext cx="3824126" cy="19389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effectiviteit therapie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kwaliteit van leven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co-</a:t>
            </a:r>
            <a:r>
              <a:rPr lang="nl-NL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morbiditeiten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recurrence</a:t>
            </a:r>
            <a:endParaRPr lang="nl-N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overleving</a:t>
            </a:r>
          </a:p>
        </p:txBody>
      </p:sp>
    </p:spTree>
    <p:extLst>
      <p:ext uri="{BB962C8B-B14F-4D97-AF65-F5344CB8AC3E}">
        <p14:creationId xmlns:p14="http://schemas.microsoft.com/office/powerpoint/2010/main" val="5014521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5"/>
  <p:tag name="CUSTOMGRIDBACKCOLOR" val="-2830136"/>
  <p:tag name="DISPLAYDEVICENUMBER" val="True"/>
  <p:tag name="POLLINGCYCLE" val="2"/>
  <p:tag name="ALLOWUSERFEEDBACK" val="False"/>
  <p:tag name="ADVANCEDSETTINGSVIEW" val="Tru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5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M:\My Documents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heme/theme1.xml><?xml version="1.0" encoding="utf-8"?>
<a:theme xmlns:a="http://schemas.openxmlformats.org/drawingml/2006/main" name="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/>
        </a:solidFill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AFSG beamer">
  <a:themeElements>
    <a:clrScheme name="1_AFSG beamer 1">
      <a:dk1>
        <a:srgbClr val="808080"/>
      </a:dk1>
      <a:lt1>
        <a:srgbClr val="FFFFFF"/>
      </a:lt1>
      <a:dk2>
        <a:srgbClr val="004C78"/>
      </a:dk2>
      <a:lt2>
        <a:srgbClr val="FFFFFF"/>
      </a:lt2>
      <a:accent1>
        <a:srgbClr val="80BA64"/>
      </a:accent1>
      <a:accent2>
        <a:srgbClr val="E75200"/>
      </a:accent2>
      <a:accent3>
        <a:srgbClr val="AAB2BE"/>
      </a:accent3>
      <a:accent4>
        <a:srgbClr val="DADADA"/>
      </a:accent4>
      <a:accent5>
        <a:srgbClr val="C0D9B8"/>
      </a:accent5>
      <a:accent6>
        <a:srgbClr val="D14900"/>
      </a:accent6>
      <a:hlink>
        <a:srgbClr val="EAB200"/>
      </a:hlink>
      <a:folHlink>
        <a:srgbClr val="B2B2B2"/>
      </a:folHlink>
    </a:clrScheme>
    <a:fontScheme name="1_AFSG beamer">
      <a:majorFont>
        <a:latin typeface="News Gothic"/>
        <a:ea typeface=""/>
        <a:cs typeface=""/>
      </a:majorFont>
      <a:minorFont>
        <a:latin typeface="News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95E85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ws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95E85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ews Gothic" pitchFamily="34" charset="0"/>
          </a:defRPr>
        </a:defPPr>
      </a:lstStyle>
    </a:lnDef>
  </a:objectDefaults>
  <a:extraClrSchemeLst>
    <a:extraClrScheme>
      <a:clrScheme name="1_AFSG beamer 1">
        <a:dk1>
          <a:srgbClr val="808080"/>
        </a:dk1>
        <a:lt1>
          <a:srgbClr val="FFFFFF"/>
        </a:lt1>
        <a:dk2>
          <a:srgbClr val="004C78"/>
        </a:dk2>
        <a:lt2>
          <a:srgbClr val="FFFFFF"/>
        </a:lt2>
        <a:accent1>
          <a:srgbClr val="80BA64"/>
        </a:accent1>
        <a:accent2>
          <a:srgbClr val="E75200"/>
        </a:accent2>
        <a:accent3>
          <a:srgbClr val="AAB2BE"/>
        </a:accent3>
        <a:accent4>
          <a:srgbClr val="DADADA"/>
        </a:accent4>
        <a:accent5>
          <a:srgbClr val="C0D9B8"/>
        </a:accent5>
        <a:accent6>
          <a:srgbClr val="D14900"/>
        </a:accent6>
        <a:hlink>
          <a:srgbClr val="EAB2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solidFill>
            <a:schemeClr val="accent3">
              <a:lumMod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69bef370-51b6-4993-b020-42262f228fc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C5A50CEA6CF44895E6219A0B8C4275" ma:contentTypeVersion="12" ma:contentTypeDescription="Een nieuw document maken." ma:contentTypeScope="" ma:versionID="3fbeff99de7ea45a194d48ae1735124f">
  <xsd:schema xmlns:xsd="http://www.w3.org/2001/XMLSchema" xmlns:xs="http://www.w3.org/2001/XMLSchema" xmlns:p="http://schemas.microsoft.com/office/2006/metadata/properties" xmlns:ns2="69bef370-51b6-4993-b020-42262f228fc3" xmlns:ns3="a91f954e-df01-48bf-89e6-e0e988bbb9a6" targetNamespace="http://schemas.microsoft.com/office/2006/metadata/properties" ma:root="true" ma:fieldsID="ef38baf8d3e638102d9964cb9ab7961e" ns2:_="" ns3:_="">
    <xsd:import namespace="69bef370-51b6-4993-b020-42262f228fc3"/>
    <xsd:import namespace="a91f954e-df01-48bf-89e6-e0e988bbb9a6"/>
    <xsd:element name="properties">
      <xsd:complexType>
        <xsd:sequence>
          <xsd:element name="documentManagement">
            <xsd:complexType>
              <xsd:all>
                <xsd:element ref="ns2:Datum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ef370-51b6-4993-b020-42262f228fc3" elementFormDefault="qualified">
    <xsd:import namespace="http://schemas.microsoft.com/office/2006/documentManagement/types"/>
    <xsd:import namespace="http://schemas.microsoft.com/office/infopath/2007/PartnerControls"/>
    <xsd:element name="Datum" ma:index="8" nillable="true" ma:displayName="Datum" ma:format="DateOnly" ma:internalName="Datum">
      <xsd:simpleType>
        <xsd:restriction base="dms:DateTime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1f954e-df01-48bf-89e6-e0e988bbb9a6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126FB6-FCB9-4AE0-B984-0C8906B51E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D8E07A-FCA2-45F1-8A1D-B1C9C50C6F08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a91f954e-df01-48bf-89e6-e0e988bbb9a6"/>
    <ds:schemaRef ds:uri="69bef370-51b6-4993-b020-42262f228fc3"/>
  </ds:schemaRefs>
</ds:datastoreItem>
</file>

<file path=customXml/itemProps3.xml><?xml version="1.0" encoding="utf-8"?>
<ds:datastoreItem xmlns:ds="http://schemas.openxmlformats.org/officeDocument/2006/customXml" ds:itemID="{9942AFEB-3573-4FC8-8928-3FB43D6A7D08}"/>
</file>

<file path=docProps/app.xml><?xml version="1.0" encoding="utf-8"?>
<Properties xmlns="http://schemas.openxmlformats.org/officeDocument/2006/extended-properties" xmlns:vt="http://schemas.openxmlformats.org/officeDocument/2006/docPropsVTypes">
  <TotalTime>4574</TotalTime>
  <Words>944</Words>
  <Application>Microsoft Office PowerPoint</Application>
  <PresentationFormat>Breedbeeld</PresentationFormat>
  <Paragraphs>203</Paragraphs>
  <Slides>49</Slides>
  <Notes>8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9" baseType="lpstr">
      <vt:lpstr>Arial</vt:lpstr>
      <vt:lpstr>Arial Unicode MS</vt:lpstr>
      <vt:lpstr>Calibri</vt:lpstr>
      <vt:lpstr>News Gothic</vt:lpstr>
      <vt:lpstr>Verdana</vt:lpstr>
      <vt:lpstr>Wingdings</vt:lpstr>
      <vt:lpstr>Wageningen UR</vt:lpstr>
      <vt:lpstr>1_AFSG beamer</vt:lpstr>
      <vt:lpstr>1_Office-thema</vt:lpstr>
      <vt:lpstr>Microsoft Excel Chart</vt:lpstr>
      <vt:lpstr>Voeding en beweging  tijdens en na behandeling voor kanker</vt:lpstr>
      <vt:lpstr>Voeding en kanker: Wat is nu een feit en wat is een fabel?</vt:lpstr>
      <vt:lpstr>Voeding en kanker ‘superbooks’</vt:lpstr>
      <vt:lpstr>De vragen op voedingenkankerinfo.nl</vt:lpstr>
      <vt:lpstr>Focus presentatie  Voeding en beweging tijdens en na behandeling</vt:lpstr>
      <vt:lpstr>De kankerpatient bestaat niet:  &gt;100 soorten kanker, stadia, therapie, prognose  </vt:lpstr>
      <vt:lpstr>Wetenschappelijk onderzoek naar voeding, beweging &amp; kanker</vt:lpstr>
      <vt:lpstr>Wetenschappelijk onderzoek naar Voeding en Kanker</vt:lpstr>
      <vt:lpstr>COLON: prospectieve studie bij darmkanker in de regio</vt:lpstr>
      <vt:lpstr>Een (type) studie is nooit genoeg!</vt:lpstr>
      <vt:lpstr>Feit: gezonde voeding verlaagt het risico  op sterfte na kanker</vt:lpstr>
      <vt:lpstr>Leefstijl adviezen na diagnose American Cancer Society 2012</vt:lpstr>
      <vt:lpstr>Kanker preventie richtlijnen</vt:lpstr>
      <vt:lpstr>Systematisch literatuur onderzoek en meta-analyse</vt:lpstr>
      <vt:lpstr>Wie blijft in beeld?</vt:lpstr>
      <vt:lpstr>Richtlijnen Goede Voeding 2015</vt:lpstr>
      <vt:lpstr>Wie volgt de richtlijnen?</vt:lpstr>
      <vt:lpstr>PowerPoint-presentatie</vt:lpstr>
      <vt:lpstr>Fruitconsumptie VCP 2012-2014</vt:lpstr>
      <vt:lpstr>PowerPoint-presentatie</vt:lpstr>
      <vt:lpstr> Gezond leven is niet gemakkelijk</vt:lpstr>
      <vt:lpstr>Niet houden aan de richtlijnen, dan maar supplementen...?</vt:lpstr>
      <vt:lpstr>Overal waar ‘te’ voor staat...</vt:lpstr>
      <vt:lpstr>Niet houden aan de richtlijnen, dan maar supplementen?</vt:lpstr>
      <vt:lpstr>Tekorten? NutriProfiel in deze regio</vt:lpstr>
      <vt:lpstr>Tekorten aan voedingsstoffen: vitamine D</vt:lpstr>
      <vt:lpstr>Voeding tijdens therapie?</vt:lpstr>
      <vt:lpstr>Feit of fabel:   ketogene dieet is gunstig bij kanker</vt:lpstr>
      <vt:lpstr>Ketogeen dieet?</vt:lpstr>
      <vt:lpstr>Kankerverwekkende stoffen in onze voeding? </vt:lpstr>
      <vt:lpstr>PowerPoint-presentatie</vt:lpstr>
      <vt:lpstr>Lichaamssamenstelling belangrijk  ook tijdens en na therapie</vt:lpstr>
      <vt:lpstr>Afname van spiermassa door  ziekte en behandeling</vt:lpstr>
      <vt:lpstr>Afname spier, toename vet tijdens en na behandeling</vt:lpstr>
      <vt:lpstr>Eiwitrijk maar niet energierijk</vt:lpstr>
      <vt:lpstr>It takes two to tango</vt:lpstr>
      <vt:lpstr>Na curatieve behandeling </vt:lpstr>
      <vt:lpstr>Klachten na kanker</vt:lpstr>
      <vt:lpstr>In de regio: leefstijlinterventie tegen vermoeidheid  na colorectaal kanker: SoFiT</vt:lpstr>
      <vt:lpstr>Kijk naar de persoon: op maat bewegen en gezond eten..</vt:lpstr>
      <vt:lpstr>In de regio: Toon Tuin Ede</vt:lpstr>
      <vt:lpstr>Ondervoeding: lagere respons op therapie, lagere overleving</vt:lpstr>
      <vt:lpstr>Bij afvallen of aankomen:  raadpleeg een diëtist</vt:lpstr>
      <vt:lpstr>Eerste lijn heeft centrale rol bij gezond eten en bewegen</vt:lpstr>
      <vt:lpstr>In de regio: Regio Deal Food Valley</vt:lpstr>
      <vt:lpstr>XtraFit evaluatie binnen Regio Deal Food Valley</vt:lpstr>
      <vt:lpstr>Maak het bespreekbaar!</vt:lpstr>
      <vt:lpstr>Massive online open courses (MOOCs)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Voeding en kanker: feiten en fabels</dc:title>
  <dc:creator>Kampman, Ellen</dc:creator>
  <cp:lastModifiedBy>Hans Ooms</cp:lastModifiedBy>
  <cp:revision>37</cp:revision>
  <dcterms:created xsi:type="dcterms:W3CDTF">2020-07-21T11:45:01Z</dcterms:created>
  <dcterms:modified xsi:type="dcterms:W3CDTF">2021-06-17T08:30:14Z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0x01010094C5A50CEA6CF44895E6219A0B8C4275</vt:lpwstr>
  </property>
</Properties>
</file>