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56" r:id="rId5"/>
    <p:sldId id="258" r:id="rId6"/>
    <p:sldId id="257" r:id="rId7"/>
    <p:sldId id="259" r:id="rId8"/>
    <p:sldId id="260" r:id="rId9"/>
    <p:sldId id="261" r:id="rId10"/>
    <p:sldId id="262" r:id="rId11"/>
    <p:sldId id="263" r:id="rId12"/>
    <p:sldId id="265" r:id="rId13"/>
    <p:sldId id="267" r:id="rId14"/>
    <p:sldId id="268" r:id="rId15"/>
    <p:sldId id="269" r:id="rId16"/>
    <p:sldId id="271" r:id="rId17"/>
    <p:sldId id="270" r:id="rId18"/>
    <p:sldId id="26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004D"/>
    <a:srgbClr val="1E85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0"/>
    <p:restoredTop sz="94719"/>
  </p:normalViewPr>
  <p:slideViewPr>
    <p:cSldViewPr snapToGrid="0" snapToObjects="1">
      <p:cViewPr varScale="1">
        <p:scale>
          <a:sx n="78" d="100"/>
          <a:sy n="78" d="100"/>
        </p:scale>
        <p:origin x="1517"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7D1FDB-B2FC-EB4E-8F6A-79561B8C059C}" type="datetimeFigureOut">
              <a:rPr lang="en-US" smtClean="0"/>
              <a:pPr/>
              <a:t>9/9/2019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53E873-1CDD-E64A-842F-459B3D72C63E}" type="slidenum">
              <a:rPr lang="en-US" smtClean="0"/>
              <a:pPr/>
              <a:t>‹nr.›</a:t>
            </a:fld>
            <a:endParaRPr lang="en-US"/>
          </a:p>
        </p:txBody>
      </p:sp>
    </p:spTree>
    <p:extLst>
      <p:ext uri="{BB962C8B-B14F-4D97-AF65-F5344CB8AC3E}">
        <p14:creationId xmlns:p14="http://schemas.microsoft.com/office/powerpoint/2010/main" val="11527906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AF553C-7FA8-F141-89EC-E748667CB21B}" type="datetimeFigureOut">
              <a:rPr lang="en-US" smtClean="0"/>
              <a:pPr/>
              <a:t>9/9/2019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A35B13-2607-5540-92DF-90968DA6442F}" type="slidenum">
              <a:rPr lang="en-US" smtClean="0"/>
              <a:pPr/>
              <a:t>‹nr.›</a:t>
            </a:fld>
            <a:endParaRPr lang="en-US"/>
          </a:p>
        </p:txBody>
      </p:sp>
    </p:spTree>
    <p:extLst>
      <p:ext uri="{BB962C8B-B14F-4D97-AF65-F5344CB8AC3E}">
        <p14:creationId xmlns:p14="http://schemas.microsoft.com/office/powerpoint/2010/main" val="241294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1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362447C4-DAF8-AB41-A9FD-908DD5CF2315}" type="slidenum">
              <a:rPr lang="nl-NL" altLang="nl-NL"/>
              <a:pPr/>
              <a:t>2</a:t>
            </a:fld>
            <a:endParaRPr lang="nl-NL" altLang="nl-NL"/>
          </a:p>
        </p:txBody>
      </p:sp>
    </p:spTree>
    <p:extLst>
      <p:ext uri="{BB962C8B-B14F-4D97-AF65-F5344CB8AC3E}">
        <p14:creationId xmlns:p14="http://schemas.microsoft.com/office/powerpoint/2010/main" val="146288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3A35B13-2607-5540-92DF-90968DA6442F}" type="slidenum">
              <a:rPr lang="en-US" smtClean="0"/>
              <a:pPr/>
              <a:t>12</a:t>
            </a:fld>
            <a:endParaRPr lang="en-US"/>
          </a:p>
        </p:txBody>
      </p:sp>
    </p:spTree>
    <p:extLst>
      <p:ext uri="{BB962C8B-B14F-4D97-AF65-F5344CB8AC3E}">
        <p14:creationId xmlns:p14="http://schemas.microsoft.com/office/powerpoint/2010/main" val="1861204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bwMode="gray">
          <a:xfrm>
            <a:off x="722492" y="3096816"/>
            <a:ext cx="7699016" cy="1162293"/>
          </a:xfrm>
        </p:spPr>
        <p:txBody>
          <a:bodyPr>
            <a:normAutofit/>
          </a:bodyPr>
          <a:lstStyle>
            <a:lvl1pPr algn="ctr">
              <a:defRPr sz="3600" b="1" i="0">
                <a:solidFill>
                  <a:srgbClr val="4D004D"/>
                </a:solidFill>
                <a:latin typeface="Arial"/>
                <a:cs typeface="Arial"/>
              </a:defRPr>
            </a:lvl1pPr>
          </a:lstStyle>
          <a:p>
            <a:r>
              <a:rPr lang="nl-NL" noProof="0"/>
              <a:t>Klik om de stijl te bewerken</a:t>
            </a:r>
            <a:endParaRPr lang="nl-NL" noProof="0" dirty="0"/>
          </a:p>
        </p:txBody>
      </p:sp>
      <p:sp>
        <p:nvSpPr>
          <p:cNvPr id="5" name="Subtitle 2"/>
          <p:cNvSpPr>
            <a:spLocks noGrp="1"/>
          </p:cNvSpPr>
          <p:nvPr>
            <p:ph type="subTitle" idx="1"/>
          </p:nvPr>
        </p:nvSpPr>
        <p:spPr bwMode="gray">
          <a:xfrm>
            <a:off x="722492" y="4259110"/>
            <a:ext cx="7699016" cy="725368"/>
          </a:xfrm>
        </p:spPr>
        <p:txBody>
          <a:bodyPr>
            <a:normAutofit/>
          </a:bodyPr>
          <a:lstStyle>
            <a:lvl1pPr marL="0" indent="0" algn="ctr">
              <a:lnSpc>
                <a:spcPct val="100000"/>
              </a:lnSpc>
              <a:spcBef>
                <a:spcPts val="600"/>
              </a:spcBef>
              <a:buNone/>
              <a:defRPr sz="2400" b="0" i="0">
                <a:solidFill>
                  <a:srgbClr val="4D004D"/>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0"/>
              <a:t>Klik om de ondertitelstijl van het model te bewerken</a:t>
            </a:r>
            <a:endParaRPr lang="nl-NL"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96674" y="669038"/>
            <a:ext cx="7546923" cy="781354"/>
          </a:xfrm>
        </p:spPr>
        <p:txBody>
          <a:bodyPr/>
          <a:lstStyle>
            <a:lvl1pPr>
              <a:defRPr sz="2400" b="1" i="0">
                <a:solidFill>
                  <a:srgbClr val="4D004D"/>
                </a:solidFill>
                <a:latin typeface="Arial"/>
                <a:cs typeface="Arial"/>
              </a:defRPr>
            </a:lvl1pPr>
          </a:lstStyle>
          <a:p>
            <a:r>
              <a:rPr lang="nl-NL"/>
              <a:t>Klik om de stijl te bewerken</a:t>
            </a:r>
            <a:endParaRPr lang="en-US" dirty="0"/>
          </a:p>
        </p:txBody>
      </p:sp>
      <p:sp>
        <p:nvSpPr>
          <p:cNvPr id="5" name="Content Placeholder 2"/>
          <p:cNvSpPr>
            <a:spLocks noGrp="1"/>
          </p:cNvSpPr>
          <p:nvPr>
            <p:ph idx="1"/>
          </p:nvPr>
        </p:nvSpPr>
        <p:spPr>
          <a:xfrm>
            <a:off x="796674" y="1600200"/>
            <a:ext cx="7546923" cy="4525963"/>
          </a:xfrm>
        </p:spPr>
        <p:txBody>
          <a:bodyPr/>
          <a:lstStyle>
            <a:lvl1pPr>
              <a:buClr>
                <a:srgbClr val="1E85C4"/>
              </a:buClr>
              <a:defRPr sz="2000" b="0" i="0">
                <a:solidFill>
                  <a:srgbClr val="4D004D"/>
                </a:solidFill>
                <a:latin typeface="Arial"/>
                <a:cs typeface="Arial"/>
              </a:defRPr>
            </a:lvl1pPr>
            <a:lvl2pPr>
              <a:buClr>
                <a:srgbClr val="1E85C4"/>
              </a:buClr>
              <a:defRPr sz="2000" b="0" i="1">
                <a:solidFill>
                  <a:srgbClr val="4D004D"/>
                </a:solidFill>
                <a:latin typeface="Arial"/>
                <a:cs typeface="Arial"/>
              </a:defRPr>
            </a:lvl2pPr>
            <a:lvl3pPr>
              <a:buClr>
                <a:srgbClr val="1E85C4"/>
              </a:buClr>
              <a:defRPr sz="1600" b="0" i="0">
                <a:solidFill>
                  <a:srgbClr val="4D004D"/>
                </a:solidFill>
                <a:latin typeface="Arial"/>
                <a:cs typeface="Arial"/>
              </a:defRPr>
            </a:lvl3pPr>
          </a:lstStyle>
          <a:p>
            <a:pPr lvl="0"/>
            <a:r>
              <a:rPr lang="nl-NL"/>
              <a:t>Klik om de modelstijlen te bewerken</a:t>
            </a:r>
          </a:p>
          <a:p>
            <a:pPr lvl="1"/>
            <a:r>
              <a:rPr lang="nl-NL"/>
              <a:t>Tweede niveau</a:t>
            </a:r>
          </a:p>
          <a:p>
            <a:pPr lvl="2"/>
            <a:r>
              <a:rPr lang="nl-NL"/>
              <a:t>Derde niveau</a:t>
            </a:r>
          </a:p>
        </p:txBody>
      </p:sp>
      <p:sp>
        <p:nvSpPr>
          <p:cNvPr id="6" name="Slide Number Placeholder 5"/>
          <p:cNvSpPr>
            <a:spLocks noGrp="1"/>
          </p:cNvSpPr>
          <p:nvPr>
            <p:ph type="sldNum" sz="quarter" idx="10"/>
          </p:nvPr>
        </p:nvSpPr>
        <p:spPr/>
        <p:txBody>
          <a:bodyPr/>
          <a:lstStyle>
            <a:lvl1pPr>
              <a:defRPr b="0" i="0">
                <a:solidFill>
                  <a:srgbClr val="1E85C4"/>
                </a:solidFill>
                <a:latin typeface="Arial"/>
                <a:cs typeface="Arial"/>
              </a:defRPr>
            </a:lvl1pPr>
          </a:lstStyle>
          <a:p>
            <a:fld id="{5B459549-814C-0E45-B0C8-115A06AC9547}" type="slidenum">
              <a:rPr lang="en-US" smtClean="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nl-NL"/>
              <a:t>Klik om de stijl te bewerken</a:t>
            </a:r>
            <a:endParaRPr kumimoji="0" lang="en-US"/>
          </a:p>
        </p:txBody>
      </p:sp>
      <p:sp>
        <p:nvSpPr>
          <p:cNvPr id="4" name="Tijdelijke aanduiding voor datum 3"/>
          <p:cNvSpPr>
            <a:spLocks noGrp="1"/>
          </p:cNvSpPr>
          <p:nvPr>
            <p:ph type="dt" sz="half" idx="10"/>
          </p:nvPr>
        </p:nvSpPr>
        <p:spPr>
          <a:xfrm>
            <a:off x="5791200" y="6404984"/>
            <a:ext cx="3044952" cy="365760"/>
          </a:xfrm>
          <a:prstGeom prst="rect">
            <a:avLst/>
          </a:prstGeom>
        </p:spPr>
        <p:txBody>
          <a:bodyPr/>
          <a:lstStyle/>
          <a:p>
            <a:fld id="{E672122F-FA55-4543-82A9-588D0715897A}" type="datetime1">
              <a:rPr lang="nl-NL" smtClean="0"/>
              <a:t>9-9-2019</a:t>
            </a:fld>
            <a:endParaRPr lang="nl-NL"/>
          </a:p>
        </p:txBody>
      </p:sp>
      <p:sp>
        <p:nvSpPr>
          <p:cNvPr id="5" name="Tijdelijke aanduiding voor voettekst 4"/>
          <p:cNvSpPr>
            <a:spLocks noGrp="1"/>
          </p:cNvSpPr>
          <p:nvPr>
            <p:ph type="ftr" sz="quarter" idx="11"/>
          </p:nvPr>
        </p:nvSpPr>
        <p:spPr>
          <a:xfrm>
            <a:off x="304800" y="6410848"/>
            <a:ext cx="3581400" cy="365760"/>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4361688" y="1026372"/>
            <a:ext cx="457200" cy="441325"/>
          </a:xfrm>
        </p:spPr>
        <p:txBody>
          <a:bodyPr/>
          <a:lstStyle/>
          <a:p>
            <a:fld id="{0618EBB6-FDE5-4884-905B-B3E7A63E63C4}" type="slidenum">
              <a:rPr lang="nl-NL" smtClean="0"/>
              <a:t>‹nr.›</a:t>
            </a:fld>
            <a:endParaRPr lang="nl-NL"/>
          </a:p>
        </p:txBody>
      </p:sp>
      <p:sp>
        <p:nvSpPr>
          <p:cNvPr id="8" name="Tijdelijke aanduiding voor inhoud 7"/>
          <p:cNvSpPr>
            <a:spLocks noGrp="1"/>
          </p:cNvSpPr>
          <p:nvPr>
            <p:ph sz="quarter" idx="1"/>
          </p:nvPr>
        </p:nvSpPr>
        <p:spPr>
          <a:xfrm>
            <a:off x="301752" y="1527048"/>
            <a:ext cx="8503920" cy="45720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extLst>
      <p:ext uri="{BB962C8B-B14F-4D97-AF65-F5344CB8AC3E}">
        <p14:creationId xmlns:p14="http://schemas.microsoft.com/office/powerpoint/2010/main" val="120818671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EFA1F532-7CAB-1744-B73B-7BA2DAAF1B0D}" type="datetime1">
              <a:rPr lang="nl-NL" smtClean="0"/>
              <a:t>9-9-2019</a:t>
            </a:fld>
            <a:endParaRPr 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p:txBody>
          <a:bodyPr/>
          <a:lstStyle/>
          <a:p>
            <a:fld id="{47811558-E0CA-4A06-8889-F4A35091457F}" type="slidenum">
              <a:rPr lang="nl-NL" smtClean="0"/>
              <a:t>‹nr.›</a:t>
            </a:fld>
            <a:endParaRPr lang="nl-NL"/>
          </a:p>
        </p:txBody>
      </p:sp>
    </p:spTree>
    <p:extLst>
      <p:ext uri="{BB962C8B-B14F-4D97-AF65-F5344CB8AC3E}">
        <p14:creationId xmlns:p14="http://schemas.microsoft.com/office/powerpoint/2010/main" val="177821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sz="half" idx="1"/>
          </p:nvPr>
        </p:nvSpPr>
        <p:spPr>
          <a:xfrm>
            <a:off x="2200274" y="2438400"/>
            <a:ext cx="3120390" cy="365760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7813" y="2438400"/>
            <a:ext cx="3120390" cy="365760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a:xfrm>
            <a:off x="6720803" y="6296616"/>
            <a:ext cx="2057400" cy="365125"/>
          </a:xfrm>
          <a:prstGeom prst="rect">
            <a:avLst/>
          </a:prstGeom>
        </p:spPr>
        <p:txBody>
          <a:bodyPr/>
          <a:lstStyle/>
          <a:p>
            <a:fld id="{416EF43D-11F2-2D45-A0A9-141ECD55E32C}" type="datetime1">
              <a:rPr lang="nl-NL" smtClean="0"/>
              <a:t>9-9-2019</a:t>
            </a:fld>
            <a:endParaRPr lang="en-US" dirty="0"/>
          </a:p>
        </p:txBody>
      </p:sp>
      <p:sp>
        <p:nvSpPr>
          <p:cNvPr id="6" name="Footer Placeholder 5"/>
          <p:cNvSpPr>
            <a:spLocks noGrp="1"/>
          </p:cNvSpPr>
          <p:nvPr>
            <p:ph type="ftr" sz="quarter" idx="11"/>
          </p:nvPr>
        </p:nvSpPr>
        <p:spPr>
          <a:xfrm>
            <a:off x="2200275" y="6296616"/>
            <a:ext cx="425053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‹nr.›</a:t>
            </a:fld>
            <a:endParaRPr lang="en-US" dirty="0"/>
          </a:p>
        </p:txBody>
      </p:sp>
    </p:spTree>
    <p:extLst>
      <p:ext uri="{BB962C8B-B14F-4D97-AF65-F5344CB8AC3E}">
        <p14:creationId xmlns:p14="http://schemas.microsoft.com/office/powerpoint/2010/main" val="935883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2200274" y="566928"/>
            <a:ext cx="6577930" cy="1563624"/>
          </a:xfrm>
        </p:spPr>
        <p:txBody>
          <a:bodyPr/>
          <a:lstStyle/>
          <a:p>
            <a:r>
              <a:rPr lang="nl-NL"/>
              <a:t>Titelstijl van model bewerken</a:t>
            </a:r>
            <a:endParaRPr lang="en-US" dirty="0"/>
          </a:p>
        </p:txBody>
      </p:sp>
      <p:sp>
        <p:nvSpPr>
          <p:cNvPr id="3" name="Text Placeholder 2"/>
          <p:cNvSpPr>
            <a:spLocks noGrp="1"/>
          </p:cNvSpPr>
          <p:nvPr>
            <p:ph type="body" idx="1"/>
          </p:nvPr>
        </p:nvSpPr>
        <p:spPr>
          <a:xfrm>
            <a:off x="2200274" y="2456408"/>
            <a:ext cx="3120390" cy="823912"/>
          </a:xfrm>
        </p:spPr>
        <p:txBody>
          <a:bodyPr anchor="b"/>
          <a:lstStyle>
            <a:lvl1pPr marL="0" indent="0">
              <a:lnSpc>
                <a:spcPct val="99000"/>
              </a:lnSpc>
              <a:buNone/>
              <a:defRPr sz="18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4" name="Content Placeholder 3"/>
          <p:cNvSpPr>
            <a:spLocks noGrp="1"/>
          </p:cNvSpPr>
          <p:nvPr>
            <p:ph sz="half" idx="2"/>
          </p:nvPr>
        </p:nvSpPr>
        <p:spPr>
          <a:xfrm>
            <a:off x="2200274" y="3316640"/>
            <a:ext cx="3120390" cy="277936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7813" y="2456408"/>
            <a:ext cx="3120390" cy="823912"/>
          </a:xfrm>
        </p:spPr>
        <p:txBody>
          <a:bodyPr anchor="b"/>
          <a:lstStyle>
            <a:lvl1pPr marL="0" indent="0">
              <a:lnSpc>
                <a:spcPct val="99000"/>
              </a:lnSpc>
              <a:buNone/>
              <a:defRPr sz="18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6" name="Content Placeholder 5"/>
          <p:cNvSpPr>
            <a:spLocks noGrp="1"/>
          </p:cNvSpPr>
          <p:nvPr>
            <p:ph sz="quarter" idx="4"/>
          </p:nvPr>
        </p:nvSpPr>
        <p:spPr>
          <a:xfrm>
            <a:off x="5657813" y="3316640"/>
            <a:ext cx="3120390" cy="277936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a:xfrm>
            <a:off x="6720803" y="6296616"/>
            <a:ext cx="2057400" cy="365125"/>
          </a:xfrm>
          <a:prstGeom prst="rect">
            <a:avLst/>
          </a:prstGeom>
        </p:spPr>
        <p:txBody>
          <a:bodyPr/>
          <a:lstStyle/>
          <a:p>
            <a:fld id="{F6B1D2E7-781B-994E-8FF1-6A5789E25EEB}" type="datetime1">
              <a:rPr lang="nl-NL" smtClean="0"/>
              <a:t>9-9-2019</a:t>
            </a:fld>
            <a:endParaRPr lang="en-US" dirty="0"/>
          </a:p>
        </p:txBody>
      </p:sp>
      <p:sp>
        <p:nvSpPr>
          <p:cNvPr id="8" name="Footer Placeholder 7"/>
          <p:cNvSpPr>
            <a:spLocks noGrp="1"/>
          </p:cNvSpPr>
          <p:nvPr>
            <p:ph type="ftr" sz="quarter" idx="11"/>
          </p:nvPr>
        </p:nvSpPr>
        <p:spPr>
          <a:xfrm>
            <a:off x="2200275" y="6296616"/>
            <a:ext cx="4250531"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‹nr.›</a:t>
            </a:fld>
            <a:endParaRPr lang="en-US" dirty="0"/>
          </a:p>
        </p:txBody>
      </p:sp>
    </p:spTree>
    <p:extLst>
      <p:ext uri="{BB962C8B-B14F-4D97-AF65-F5344CB8AC3E}">
        <p14:creationId xmlns:p14="http://schemas.microsoft.com/office/powerpoint/2010/main" val="4015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6674" y="669038"/>
            <a:ext cx="7890126" cy="1143000"/>
          </a:xfrm>
          <a:prstGeom prst="rect">
            <a:avLst/>
          </a:prstGeom>
        </p:spPr>
        <p:txBody>
          <a:bodyPr vert="horz" lIns="0" tIns="0" rIns="0" bIns="0" rtlCol="0" anchor="t" anchorCtr="0">
            <a:noAutofit/>
          </a:bodyPr>
          <a:lstStyle/>
          <a:p>
            <a:r>
              <a:rPr lang="nl-NL"/>
              <a:t>Klik om de stijl te bewerken</a:t>
            </a:r>
            <a:endParaRPr lang="en-US" dirty="0"/>
          </a:p>
        </p:txBody>
      </p:sp>
      <p:sp>
        <p:nvSpPr>
          <p:cNvPr id="3" name="Text Placeholder 2"/>
          <p:cNvSpPr>
            <a:spLocks noGrp="1"/>
          </p:cNvSpPr>
          <p:nvPr>
            <p:ph type="body" idx="1"/>
          </p:nvPr>
        </p:nvSpPr>
        <p:spPr>
          <a:xfrm>
            <a:off x="796674" y="1600200"/>
            <a:ext cx="7546923" cy="4525963"/>
          </a:xfrm>
          <a:prstGeom prst="rect">
            <a:avLst/>
          </a:prstGeom>
        </p:spPr>
        <p:txBody>
          <a:bodyPr vert="horz" lIns="0" tIns="0" rIns="0" bIns="0" rtlCol="0">
            <a:noAutofit/>
          </a:body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p:txBody>
      </p:sp>
      <p:sp>
        <p:nvSpPr>
          <p:cNvPr id="9" name="Slide Number Placeholder 8"/>
          <p:cNvSpPr>
            <a:spLocks noGrp="1"/>
          </p:cNvSpPr>
          <p:nvPr>
            <p:ph type="sldNum" sz="quarter" idx="4"/>
          </p:nvPr>
        </p:nvSpPr>
        <p:spPr>
          <a:xfrm>
            <a:off x="6553200" y="6419847"/>
            <a:ext cx="2133600" cy="365125"/>
          </a:xfrm>
          <a:prstGeom prst="rect">
            <a:avLst/>
          </a:prstGeom>
        </p:spPr>
        <p:txBody>
          <a:bodyPr vert="horz" lIns="0" tIns="0" rIns="0" bIns="0" rtlCol="0" anchor="ctr"/>
          <a:lstStyle>
            <a:lvl1pPr algn="r">
              <a:defRPr sz="1200" b="0" i="0">
                <a:solidFill>
                  <a:srgbClr val="1E85C4"/>
                </a:solidFill>
                <a:latin typeface="Arial"/>
                <a:cs typeface="Arial"/>
              </a:defRPr>
            </a:lvl1pPr>
          </a:lstStyle>
          <a:p>
            <a:fld id="{5B459549-814C-0E45-B0C8-115A06AC9547}"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Lst>
  <p:hf sldNum="0" hdr="0" ftr="0" dt="0"/>
  <p:txStyles>
    <p:titleStyle>
      <a:lvl1pPr algn="l" defTabSz="457200" rtl="0" eaLnBrk="1" latinLnBrk="0" hangingPunct="1">
        <a:spcBef>
          <a:spcPct val="0"/>
        </a:spcBef>
        <a:buNone/>
        <a:defRPr sz="2400" b="1" i="0" kern="1200">
          <a:solidFill>
            <a:srgbClr val="4D004D"/>
          </a:solidFill>
          <a:latin typeface="Arial"/>
          <a:ea typeface="+mj-ea"/>
          <a:cs typeface="Arial"/>
        </a:defRPr>
      </a:lvl1pPr>
    </p:titleStyle>
    <p:bodyStyle>
      <a:lvl1pPr marL="180000" indent="-180000" algn="l" defTabSz="457200" rtl="0" eaLnBrk="1" latinLnBrk="0" hangingPunct="1">
        <a:spcBef>
          <a:spcPts val="600"/>
        </a:spcBef>
        <a:spcAft>
          <a:spcPts val="0"/>
        </a:spcAft>
        <a:buClr>
          <a:srgbClr val="1E85C4"/>
        </a:buClr>
        <a:buFont typeface="Arial"/>
        <a:buChar char="•"/>
        <a:defRPr sz="2000" b="0" i="0" kern="1200">
          <a:solidFill>
            <a:srgbClr val="4D004D"/>
          </a:solidFill>
          <a:latin typeface="Arial"/>
          <a:ea typeface="+mn-ea"/>
          <a:cs typeface="Arial"/>
        </a:defRPr>
      </a:lvl1pPr>
      <a:lvl2pPr marL="360000" indent="-180000" algn="l" defTabSz="457200" rtl="0" eaLnBrk="1" latinLnBrk="0" hangingPunct="1">
        <a:spcBef>
          <a:spcPts val="600"/>
        </a:spcBef>
        <a:buClr>
          <a:srgbClr val="1E85C4"/>
        </a:buClr>
        <a:buFont typeface="Arial"/>
        <a:buChar char="•"/>
        <a:defRPr sz="2000" b="0" i="1" kern="1200">
          <a:solidFill>
            <a:srgbClr val="4D004D"/>
          </a:solidFill>
          <a:latin typeface="Arial"/>
          <a:ea typeface="+mn-ea"/>
          <a:cs typeface="Arial"/>
        </a:defRPr>
      </a:lvl2pPr>
      <a:lvl3pPr marL="540000" indent="-180000" algn="l" defTabSz="457200" rtl="0" eaLnBrk="1" latinLnBrk="0" hangingPunct="1">
        <a:spcBef>
          <a:spcPts val="600"/>
        </a:spcBef>
        <a:spcAft>
          <a:spcPts val="0"/>
        </a:spcAft>
        <a:buClr>
          <a:srgbClr val="1E85C4"/>
        </a:buClr>
        <a:buFont typeface="Arial"/>
        <a:buChar char="•"/>
        <a:defRPr sz="1600" b="0" i="0" kern="1200">
          <a:solidFill>
            <a:srgbClr val="4D004D"/>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492" y="2873830"/>
            <a:ext cx="7699016" cy="1385280"/>
          </a:xfrm>
        </p:spPr>
        <p:txBody>
          <a:bodyPr/>
          <a:lstStyle/>
          <a:p>
            <a:r>
              <a:rPr lang="en-US" dirty="0" err="1"/>
              <a:t>Wat</a:t>
            </a:r>
            <a:r>
              <a:rPr lang="en-US" dirty="0"/>
              <a:t> </a:t>
            </a:r>
            <a:r>
              <a:rPr lang="nl-NL" dirty="0"/>
              <a:t>vertelt het lichaam – </a:t>
            </a:r>
            <a:br>
              <a:rPr lang="nl-NL" dirty="0"/>
            </a:br>
            <a:r>
              <a:rPr lang="nl-NL" dirty="0"/>
              <a:t>bij patiënt </a:t>
            </a:r>
            <a:r>
              <a:rPr lang="nl-NL" dirty="0" err="1"/>
              <a:t>èn</a:t>
            </a:r>
            <a:r>
              <a:rPr lang="nl-NL" dirty="0"/>
              <a:t> hulpverlener?</a:t>
            </a:r>
            <a:endParaRPr lang="en-US" dirty="0"/>
          </a:p>
        </p:txBody>
      </p:sp>
      <p:sp>
        <p:nvSpPr>
          <p:cNvPr id="3" name="Subtitle 2"/>
          <p:cNvSpPr>
            <a:spLocks noGrp="1"/>
          </p:cNvSpPr>
          <p:nvPr>
            <p:ph type="subTitle" idx="1"/>
          </p:nvPr>
        </p:nvSpPr>
        <p:spPr>
          <a:xfrm>
            <a:off x="722492" y="4259109"/>
            <a:ext cx="7699016" cy="1148913"/>
          </a:xfrm>
        </p:spPr>
        <p:txBody>
          <a:bodyPr>
            <a:normAutofit fontScale="92500" lnSpcReduction="10000"/>
          </a:bodyPr>
          <a:lstStyle/>
          <a:p>
            <a:r>
              <a:rPr lang="en-US" dirty="0"/>
              <a:t>29-10-2019</a:t>
            </a:r>
          </a:p>
          <a:p>
            <a:r>
              <a:rPr lang="en-US" dirty="0"/>
              <a:t>Symposium </a:t>
            </a:r>
            <a:r>
              <a:rPr lang="en-US" dirty="0" err="1"/>
              <a:t>Eerstelijns</a:t>
            </a:r>
            <a:r>
              <a:rPr lang="en-US" dirty="0"/>
              <a:t> </a:t>
            </a:r>
            <a:r>
              <a:rPr lang="en-US" dirty="0" err="1"/>
              <a:t>Samenwerking</a:t>
            </a:r>
            <a:r>
              <a:rPr lang="en-US" dirty="0"/>
              <a:t> </a:t>
            </a:r>
            <a:r>
              <a:rPr lang="en-US" dirty="0" err="1"/>
              <a:t>Veenendaal</a:t>
            </a:r>
            <a:endParaRPr lang="en-US" dirty="0"/>
          </a:p>
          <a:p>
            <a:r>
              <a:rPr lang="en-US" dirty="0"/>
              <a:t>Stanneke Lunter, </a:t>
            </a:r>
            <a:r>
              <a:rPr lang="en-US" dirty="0" err="1"/>
              <a:t>psychiater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6674" y="1026372"/>
            <a:ext cx="7890126" cy="785666"/>
          </a:xfrm>
        </p:spPr>
        <p:txBody>
          <a:bodyPr/>
          <a:lstStyle/>
          <a:p>
            <a:pPr algn="ctr"/>
            <a:r>
              <a:rPr lang="nl-NL" dirty="0"/>
              <a:t>Oefening 1</a:t>
            </a:r>
          </a:p>
        </p:txBody>
      </p:sp>
      <p:sp>
        <p:nvSpPr>
          <p:cNvPr id="4" name="Tijdelijke aanduiding voor inhoud 3"/>
          <p:cNvSpPr>
            <a:spLocks noGrp="1"/>
          </p:cNvSpPr>
          <p:nvPr>
            <p:ph sz="quarter" idx="1"/>
          </p:nvPr>
        </p:nvSpPr>
        <p:spPr>
          <a:xfrm>
            <a:off x="561703" y="2037806"/>
            <a:ext cx="8007532" cy="4061242"/>
          </a:xfrm>
        </p:spPr>
        <p:txBody>
          <a:bodyPr/>
          <a:lstStyle/>
          <a:p>
            <a:r>
              <a:rPr lang="nl-NL" dirty="0"/>
              <a:t>In twee- of drietal</a:t>
            </a:r>
          </a:p>
          <a:p>
            <a:r>
              <a:rPr lang="nl-NL" dirty="0"/>
              <a:t>Speel een patiënt met wie je moeite hebt, de ander is hulpverlener</a:t>
            </a:r>
          </a:p>
          <a:p>
            <a:r>
              <a:rPr lang="nl-NL" dirty="0"/>
              <a:t>Stop na enkele minuten en vraag je af:</a:t>
            </a:r>
          </a:p>
          <a:p>
            <a:pPr lvl="1"/>
            <a:r>
              <a:rPr lang="nl-NL" dirty="0"/>
              <a:t>Wat ervaar ik als hulpverlener fysiek en emotioneel?</a:t>
            </a:r>
          </a:p>
          <a:p>
            <a:pPr lvl="1"/>
            <a:r>
              <a:rPr lang="nl-NL" dirty="0"/>
              <a:t>Wat ervaar ik als patiënt fysiek en emotioneel?</a:t>
            </a:r>
          </a:p>
          <a:p>
            <a:pPr lvl="1"/>
            <a:r>
              <a:rPr lang="nl-NL" dirty="0"/>
              <a:t>In welke modus zit de hulpverlener?</a:t>
            </a:r>
          </a:p>
          <a:p>
            <a:pPr lvl="1"/>
            <a:r>
              <a:rPr lang="nl-NL" dirty="0"/>
              <a:t>In welke modus zit de patiënt?</a:t>
            </a:r>
          </a:p>
          <a:p>
            <a:pPr lvl="2"/>
            <a:r>
              <a:rPr lang="nl-NL" dirty="0"/>
              <a:t>Teleologische modus</a:t>
            </a:r>
          </a:p>
          <a:p>
            <a:pPr lvl="2"/>
            <a:r>
              <a:rPr lang="nl-NL" dirty="0"/>
              <a:t>Equivalentie modus</a:t>
            </a:r>
          </a:p>
          <a:p>
            <a:pPr lvl="2"/>
            <a:r>
              <a:rPr lang="nl-NL" dirty="0"/>
              <a:t>Alsof modus</a:t>
            </a:r>
          </a:p>
          <a:p>
            <a:pPr lvl="2"/>
            <a:r>
              <a:rPr lang="nl-NL" dirty="0" err="1"/>
              <a:t>Mentaliserende</a:t>
            </a:r>
            <a:r>
              <a:rPr lang="nl-NL" dirty="0"/>
              <a:t> modus </a:t>
            </a:r>
          </a:p>
        </p:txBody>
      </p:sp>
      <p:pic>
        <p:nvPicPr>
          <p:cNvPr id="5"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8219" y="362060"/>
            <a:ext cx="2468581" cy="2007779"/>
          </a:xfrm>
          <a:prstGeom prst="rect">
            <a:avLst/>
          </a:prstGeom>
        </p:spPr>
      </p:pic>
    </p:spTree>
    <p:extLst>
      <p:ext uri="{BB962C8B-B14F-4D97-AF65-F5344CB8AC3E}">
        <p14:creationId xmlns:p14="http://schemas.microsoft.com/office/powerpoint/2010/main" val="29922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6674" y="509451"/>
            <a:ext cx="7890126" cy="1302587"/>
          </a:xfrm>
        </p:spPr>
        <p:txBody>
          <a:bodyPr/>
          <a:lstStyle/>
          <a:p>
            <a:pPr algn="ctr"/>
            <a:r>
              <a:rPr lang="nl-NL" dirty="0"/>
              <a:t>Oefening 2</a:t>
            </a:r>
          </a:p>
        </p:txBody>
      </p:sp>
      <p:sp>
        <p:nvSpPr>
          <p:cNvPr id="4" name="Tijdelijke aanduiding voor inhoud 3"/>
          <p:cNvSpPr>
            <a:spLocks noGrp="1"/>
          </p:cNvSpPr>
          <p:nvPr>
            <p:ph sz="quarter" idx="1"/>
          </p:nvPr>
        </p:nvSpPr>
        <p:spPr>
          <a:xfrm>
            <a:off x="457200" y="1026372"/>
            <a:ext cx="8229600" cy="5072676"/>
          </a:xfrm>
        </p:spPr>
        <p:txBody>
          <a:bodyPr/>
          <a:lstStyle/>
          <a:p>
            <a:r>
              <a:rPr lang="nl-NL" dirty="0"/>
              <a:t>Dezelfde patiënt, vervolg van gesprek</a:t>
            </a:r>
          </a:p>
          <a:p>
            <a:r>
              <a:rPr lang="nl-NL" dirty="0"/>
              <a:t>Hulpverlener probeert te benoemen wat hij/zij ervaart</a:t>
            </a:r>
          </a:p>
          <a:p>
            <a:pPr lvl="1"/>
            <a:r>
              <a:rPr lang="nl-NL" sz="1800" dirty="0"/>
              <a:t>Ik merk dat ik…</a:t>
            </a:r>
          </a:p>
          <a:p>
            <a:pPr lvl="1"/>
            <a:r>
              <a:rPr lang="nl-NL" sz="1800" dirty="0"/>
              <a:t>Ik heb daarbij de gedachte dat…</a:t>
            </a:r>
          </a:p>
          <a:p>
            <a:r>
              <a:rPr lang="nl-NL" dirty="0"/>
              <a:t>Hij/zij stelt voor te onderzoeken wat dit betekent en te kijken of je verder kunt komen, bijv.</a:t>
            </a:r>
          </a:p>
          <a:p>
            <a:pPr lvl="1"/>
            <a:r>
              <a:rPr lang="nl-NL" sz="1800" dirty="0"/>
              <a:t>Teleologische modus: ik merk dat ik het gevoel heb dat je wilt dat ik snel een recept uitschrijf, maar dat ik je in mijn beleving dan niet goed help. Vind je het goed als we eerst samen onderzoeken hoe het komt dat je zoveel hoofdpijn hebt?</a:t>
            </a:r>
          </a:p>
          <a:p>
            <a:pPr lvl="1"/>
            <a:r>
              <a:rPr lang="nl-NL" sz="1800" dirty="0"/>
              <a:t>Equivalentie modus: ik voel dat dit heel heftig voor je is en niet te verdragen, dus ik wil graag proberen je te helpen. Daarvoor heb ik nog wel wat informatie van je nodig. Denk je dat het lukt om even stil te staan bij een paar vragen? </a:t>
            </a:r>
          </a:p>
          <a:p>
            <a:pPr lvl="1"/>
            <a:r>
              <a:rPr lang="nl-NL" sz="1800" dirty="0"/>
              <a:t>Alsof modus: ik merk dat mijn gedachten wat afdwalen bij alle informatie. Soms betekent dat ook dat de essentie van wat je ervaart verloren gaat. Zullen we samen kijken of we die kunnen vinden? </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5993" y="239788"/>
            <a:ext cx="1227909" cy="1227909"/>
          </a:xfrm>
          <a:prstGeom prst="rect">
            <a:avLst/>
          </a:prstGeom>
        </p:spPr>
      </p:pic>
    </p:spTree>
    <p:extLst>
      <p:ext uri="{BB962C8B-B14F-4D97-AF65-F5344CB8AC3E}">
        <p14:creationId xmlns:p14="http://schemas.microsoft.com/office/powerpoint/2010/main" val="919335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6674" y="862148"/>
            <a:ext cx="7890126" cy="949889"/>
          </a:xfrm>
        </p:spPr>
        <p:txBody>
          <a:bodyPr/>
          <a:lstStyle/>
          <a:p>
            <a:pPr algn="ctr"/>
            <a:r>
              <a:rPr lang="nl-NL"/>
              <a:t>Plenaire afronding</a:t>
            </a:r>
          </a:p>
        </p:txBody>
      </p:sp>
      <p:sp>
        <p:nvSpPr>
          <p:cNvPr id="4" name="Tijdelijke aanduiding voor inhoud 3"/>
          <p:cNvSpPr>
            <a:spLocks noGrp="1"/>
          </p:cNvSpPr>
          <p:nvPr>
            <p:ph sz="quarter" idx="1"/>
          </p:nvPr>
        </p:nvSpPr>
        <p:spPr>
          <a:xfrm>
            <a:off x="3944984" y="2594638"/>
            <a:ext cx="4637314" cy="3504410"/>
          </a:xfrm>
        </p:spPr>
        <p:txBody>
          <a:bodyPr/>
          <a:lstStyle/>
          <a:p>
            <a:r>
              <a:rPr lang="nl-NL" dirty="0"/>
              <a:t>Terugkoppeling oefeningen</a:t>
            </a:r>
          </a:p>
          <a:p>
            <a:r>
              <a:rPr lang="nl-NL" dirty="0"/>
              <a:t>Vragen </a:t>
            </a:r>
          </a:p>
          <a:p>
            <a:r>
              <a:rPr lang="nl-NL" dirty="0"/>
              <a:t>Take home </a:t>
            </a:r>
            <a:r>
              <a:rPr lang="nl-NL" dirty="0" err="1"/>
              <a:t>message</a:t>
            </a:r>
            <a:endParaRPr lang="nl-NL" dirty="0"/>
          </a:p>
          <a:p>
            <a:pPr lvl="1"/>
            <a:r>
              <a:rPr lang="nl-NL" dirty="0"/>
              <a:t>Zowel patiënt als hulpverlener ervaren emoties en lichaamssignalen in het contact</a:t>
            </a:r>
          </a:p>
          <a:p>
            <a:pPr lvl="1"/>
            <a:r>
              <a:rPr lang="nl-NL" dirty="0"/>
              <a:t>Deze zijn van betekenis</a:t>
            </a:r>
          </a:p>
          <a:p>
            <a:pPr lvl="1"/>
            <a:r>
              <a:rPr lang="nl-NL" dirty="0"/>
              <a:t>Als je ze herkent kun je ze benutten</a:t>
            </a:r>
          </a:p>
        </p:txBody>
      </p:sp>
      <p:pic>
        <p:nvPicPr>
          <p:cNvPr id="6" name="Afbeelding 5"/>
          <p:cNvPicPr>
            <a:picLocks noChangeAspect="1"/>
          </p:cNvPicPr>
          <p:nvPr/>
        </p:nvPicPr>
        <p:blipFill>
          <a:blip r:embed="rId3"/>
          <a:stretch>
            <a:fillRect/>
          </a:stretch>
        </p:blipFill>
        <p:spPr>
          <a:xfrm>
            <a:off x="1071154" y="2594638"/>
            <a:ext cx="2377234" cy="3169645"/>
          </a:xfrm>
          <a:prstGeom prst="rect">
            <a:avLst/>
          </a:prstGeom>
        </p:spPr>
      </p:pic>
    </p:spTree>
    <p:extLst>
      <p:ext uri="{BB962C8B-B14F-4D97-AF65-F5344CB8AC3E}">
        <p14:creationId xmlns:p14="http://schemas.microsoft.com/office/powerpoint/2010/main" val="1207259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spect="1" noChangeArrowheads="1"/>
          </p:cNvSpPr>
          <p:nvPr/>
        </p:nvSpPr>
        <p:spPr bwMode="auto">
          <a:xfrm>
            <a:off x="611188" y="1341438"/>
            <a:ext cx="7313612"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nl-NL" altLang="nl-NL" sz="5700">
              <a:solidFill>
                <a:schemeClr val="tx2"/>
              </a:solidFill>
            </a:endParaRPr>
          </a:p>
        </p:txBody>
      </p:sp>
      <p:sp>
        <p:nvSpPr>
          <p:cNvPr id="45059" name="Rectangle 3"/>
          <p:cNvSpPr>
            <a:spLocks noChangeAspect="1" noChangeArrowheads="1"/>
          </p:cNvSpPr>
          <p:nvPr/>
        </p:nvSpPr>
        <p:spPr bwMode="auto">
          <a:xfrm>
            <a:off x="611188" y="2493963"/>
            <a:ext cx="7313612"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Clr>
                <a:schemeClr val="accent1"/>
              </a:buClr>
              <a:buFont typeface="Wingdings" pitchFamily="2" charset="2"/>
              <a:buNone/>
            </a:pPr>
            <a:r>
              <a:rPr lang="en-US" altLang="nl-NL" sz="4000"/>
              <a:t>	</a:t>
            </a:r>
            <a:endParaRPr lang="nl-NL" altLang="nl-NL" sz="4000"/>
          </a:p>
          <a:p>
            <a:pPr eaLnBrk="1" hangingPunct="1">
              <a:spcBef>
                <a:spcPct val="20000"/>
              </a:spcBef>
              <a:buClr>
                <a:schemeClr val="accent1"/>
              </a:buClr>
              <a:buFont typeface="Wingdings" pitchFamily="2" charset="2"/>
              <a:buChar char="l"/>
            </a:pPr>
            <a:endParaRPr lang="nl-NL" altLang="nl-NL" sz="4000"/>
          </a:p>
        </p:txBody>
      </p:sp>
      <p:pic>
        <p:nvPicPr>
          <p:cNvPr id="45060" name="Picture 4" descr="tiredca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268413"/>
            <a:ext cx="6119812"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p:cNvSpPr>
            <a:spLocks noGrp="1" noChangeArrowheads="1"/>
          </p:cNvSpPr>
          <p:nvPr>
            <p:ph type="title"/>
          </p:nvPr>
        </p:nvSpPr>
        <p:spPr>
          <a:xfrm>
            <a:off x="1080654" y="817418"/>
            <a:ext cx="7606145" cy="45719"/>
          </a:xfrm>
        </p:spPr>
        <p:txBody>
          <a:bodyPr/>
          <a:lstStyle/>
          <a:p>
            <a:pPr eaLnBrk="1" hangingPunct="1"/>
            <a:endParaRPr lang="nl-NL" altLang="nl-NL" sz="3200" dirty="0"/>
          </a:p>
        </p:txBody>
      </p:sp>
      <p:sp>
        <p:nvSpPr>
          <p:cNvPr id="45062" name="Rectangle 6"/>
          <p:cNvSpPr>
            <a:spLocks noGrp="1" noChangeArrowheads="1"/>
          </p:cNvSpPr>
          <p:nvPr>
            <p:ph idx="1"/>
          </p:nvPr>
        </p:nvSpPr>
        <p:spPr>
          <a:xfrm>
            <a:off x="457200" y="653143"/>
            <a:ext cx="8229600" cy="5449207"/>
          </a:xfrm>
        </p:spPr>
        <p:txBody>
          <a:bodyPr/>
          <a:lstStyle/>
          <a:p>
            <a:pPr eaLnBrk="1" hangingPunct="1"/>
            <a:endParaRPr lang="nl-NL" altLang="nl-NL" dirty="0"/>
          </a:p>
        </p:txBody>
      </p:sp>
    </p:spTree>
    <p:extLst>
      <p:ext uri="{BB962C8B-B14F-4D97-AF65-F5344CB8AC3E}">
        <p14:creationId xmlns:p14="http://schemas.microsoft.com/office/powerpoint/2010/main" val="194276745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62150" y="1005840"/>
            <a:ext cx="7537268" cy="1124712"/>
          </a:xfrm>
        </p:spPr>
        <p:txBody>
          <a:bodyPr/>
          <a:lstStyle/>
          <a:p>
            <a:pPr algn="ctr"/>
            <a:r>
              <a:rPr lang="nl-NL" dirty="0"/>
              <a:t>Mentaliseren - vanzelfsprekend of moeilijk?</a:t>
            </a:r>
          </a:p>
        </p:txBody>
      </p:sp>
      <p:sp>
        <p:nvSpPr>
          <p:cNvPr id="10" name="Tijdelijke aanduiding voor tekst 9"/>
          <p:cNvSpPr>
            <a:spLocks noGrp="1"/>
          </p:cNvSpPr>
          <p:nvPr>
            <p:ph type="body" idx="1"/>
          </p:nvPr>
        </p:nvSpPr>
        <p:spPr>
          <a:xfrm>
            <a:off x="1018903" y="2699557"/>
            <a:ext cx="2847703" cy="323951"/>
          </a:xfrm>
        </p:spPr>
        <p:txBody>
          <a:bodyPr>
            <a:normAutofit/>
          </a:bodyPr>
          <a:lstStyle/>
          <a:p>
            <a:r>
              <a:rPr lang="nl-NL" dirty="0"/>
              <a:t>Vanzelfsprekend </a:t>
            </a:r>
          </a:p>
        </p:txBody>
      </p:sp>
      <p:sp>
        <p:nvSpPr>
          <p:cNvPr id="8" name="Tijdelijke aanduiding voor inhoud 7"/>
          <p:cNvSpPr>
            <a:spLocks noGrp="1"/>
          </p:cNvSpPr>
          <p:nvPr>
            <p:ph sz="half" idx="2"/>
          </p:nvPr>
        </p:nvSpPr>
        <p:spPr>
          <a:xfrm>
            <a:off x="862151" y="3186793"/>
            <a:ext cx="3553096" cy="2601686"/>
          </a:xfrm>
        </p:spPr>
        <p:txBody>
          <a:bodyPr>
            <a:noAutofit/>
          </a:bodyPr>
          <a:lstStyle/>
          <a:p>
            <a:r>
              <a:rPr lang="nl-NL" sz="1800" dirty="0"/>
              <a:t>Doorgaans leer je dit van jongs af aan</a:t>
            </a:r>
          </a:p>
          <a:p>
            <a:r>
              <a:rPr lang="nl-NL" sz="1800" dirty="0"/>
              <a:t>Onderdeel van hechtingsproces</a:t>
            </a:r>
          </a:p>
          <a:p>
            <a:r>
              <a:rPr lang="nl-NL" sz="1800" dirty="0"/>
              <a:t>Onderdeel van intermenselijke communicatie</a:t>
            </a:r>
          </a:p>
          <a:p>
            <a:r>
              <a:rPr lang="nl-NL" sz="1800" dirty="0"/>
              <a:t>Onderdeel van vriendschap, relatie</a:t>
            </a:r>
          </a:p>
        </p:txBody>
      </p:sp>
      <p:sp>
        <p:nvSpPr>
          <p:cNvPr id="11" name="Tijdelijke aanduiding voor tekst 10"/>
          <p:cNvSpPr>
            <a:spLocks noGrp="1"/>
          </p:cNvSpPr>
          <p:nvPr>
            <p:ph type="body" sz="quarter" idx="3"/>
          </p:nvPr>
        </p:nvSpPr>
        <p:spPr>
          <a:xfrm>
            <a:off x="5133703" y="2699557"/>
            <a:ext cx="1280160" cy="323951"/>
          </a:xfrm>
        </p:spPr>
        <p:txBody>
          <a:bodyPr>
            <a:normAutofit/>
          </a:bodyPr>
          <a:lstStyle/>
          <a:p>
            <a:r>
              <a:rPr lang="nl-NL" dirty="0"/>
              <a:t>Moeilijk </a:t>
            </a:r>
          </a:p>
        </p:txBody>
      </p:sp>
      <p:sp>
        <p:nvSpPr>
          <p:cNvPr id="12" name="Tijdelijke aanduiding voor inhoud 11"/>
          <p:cNvSpPr>
            <a:spLocks noGrp="1"/>
          </p:cNvSpPr>
          <p:nvPr>
            <p:ph sz="quarter" idx="4"/>
          </p:nvPr>
        </p:nvSpPr>
        <p:spPr>
          <a:xfrm>
            <a:off x="4963887" y="3186793"/>
            <a:ext cx="4049486" cy="2601686"/>
          </a:xfrm>
        </p:spPr>
        <p:txBody>
          <a:bodyPr>
            <a:normAutofit/>
          </a:bodyPr>
          <a:lstStyle/>
          <a:p>
            <a:r>
              <a:rPr lang="nl-NL" sz="1800" dirty="0"/>
              <a:t>Autisme spectrum stoornis</a:t>
            </a:r>
          </a:p>
          <a:p>
            <a:r>
              <a:rPr lang="nl-NL" sz="1800" dirty="0"/>
              <a:t>Onveilige hechting</a:t>
            </a:r>
          </a:p>
          <a:p>
            <a:pPr lvl="1"/>
            <a:r>
              <a:rPr lang="nl-NL" sz="1650" dirty="0"/>
              <a:t>Vermijdend</a:t>
            </a:r>
          </a:p>
          <a:p>
            <a:pPr lvl="1"/>
            <a:r>
              <a:rPr lang="nl-NL" sz="1650" dirty="0"/>
              <a:t>Ambivalent-afwerend</a:t>
            </a:r>
          </a:p>
          <a:p>
            <a:pPr lvl="1"/>
            <a:r>
              <a:rPr lang="nl-NL" sz="1650" dirty="0"/>
              <a:t>Gedesorganiseerd </a:t>
            </a:r>
            <a:endParaRPr lang="nl-NL" sz="1800" dirty="0"/>
          </a:p>
          <a:p>
            <a:r>
              <a:rPr lang="nl-NL" sz="1800" dirty="0" err="1"/>
              <a:t>Mentaliseren</a:t>
            </a:r>
            <a:r>
              <a:rPr lang="nl-NL" sz="1800" dirty="0"/>
              <a:t> afgeleerd</a:t>
            </a:r>
          </a:p>
          <a:p>
            <a:r>
              <a:rPr lang="nl-NL" sz="1800" dirty="0"/>
              <a:t>Crisissituatie </a:t>
            </a:r>
          </a:p>
          <a:p>
            <a:endParaRPr lang="nl-NL" sz="1800" dirty="0"/>
          </a:p>
        </p:txBody>
      </p:sp>
    </p:spTree>
    <p:extLst>
      <p:ext uri="{BB962C8B-B14F-4D97-AF65-F5344CB8AC3E}">
        <p14:creationId xmlns:p14="http://schemas.microsoft.com/office/powerpoint/2010/main" val="61695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 calcmode="lin" valueType="num">
                                      <p:cBhvr additive="base">
                                        <p:cTn id="3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anim calcmode="lin" valueType="num">
                                      <p:cBhvr additive="base">
                                        <p:cTn id="4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xEl>
                                              <p:pRg st="3" end="3"/>
                                            </p:txEl>
                                          </p:spTgt>
                                        </p:tgtEl>
                                        <p:attrNameLst>
                                          <p:attrName>style.visibility</p:attrName>
                                        </p:attrNameLst>
                                      </p:cBhvr>
                                      <p:to>
                                        <p:strVal val="visible"/>
                                      </p:to>
                                    </p:set>
                                    <p:anim calcmode="lin" valueType="num">
                                      <p:cBhvr additive="base">
                                        <p:cTn id="4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2">
                                            <p:txEl>
                                              <p:pRg st="4" end="4"/>
                                            </p:txEl>
                                          </p:spTgt>
                                        </p:tgtEl>
                                        <p:attrNameLst>
                                          <p:attrName>style.visibility</p:attrName>
                                        </p:attrNameLst>
                                      </p:cBhvr>
                                      <p:to>
                                        <p:strVal val="visible"/>
                                      </p:to>
                                    </p:set>
                                    <p:anim calcmode="lin" valueType="num">
                                      <p:cBhvr additive="base">
                                        <p:cTn id="4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xEl>
                                              <p:pRg st="5" end="5"/>
                                            </p:txEl>
                                          </p:spTgt>
                                        </p:tgtEl>
                                        <p:attrNameLst>
                                          <p:attrName>style.visibility</p:attrName>
                                        </p:attrNameLst>
                                      </p:cBhvr>
                                      <p:to>
                                        <p:strVal val="visible"/>
                                      </p:to>
                                    </p:set>
                                    <p:anim calcmode="lin" valueType="num">
                                      <p:cBhvr additive="base">
                                        <p:cTn id="5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xEl>
                                              <p:pRg st="6" end="6"/>
                                            </p:txEl>
                                          </p:spTgt>
                                        </p:tgtEl>
                                        <p:attrNameLst>
                                          <p:attrName>style.visibility</p:attrName>
                                        </p:attrNameLst>
                                      </p:cBhvr>
                                      <p:to>
                                        <p:strVal val="visible"/>
                                      </p:to>
                                    </p:set>
                                    <p:anim calcmode="lin" valueType="num">
                                      <p:cBhvr additive="base">
                                        <p:cTn id="61"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77078" y="669038"/>
            <a:ext cx="8328594" cy="1143000"/>
          </a:xfrm>
        </p:spPr>
        <p:txBody>
          <a:bodyPr/>
          <a:lstStyle/>
          <a:p>
            <a:pPr eaLnBrk="1" hangingPunct="1"/>
            <a:r>
              <a:rPr lang="nl-NL" altLang="nl-NL" sz="3200" b="0" dirty="0"/>
              <a:t>Kenmerken van </a:t>
            </a:r>
            <a:r>
              <a:rPr lang="nl-NL" altLang="nl-NL" sz="3200" b="0" u="sng" dirty="0"/>
              <a:t>niet</a:t>
            </a:r>
            <a:r>
              <a:rPr lang="nl-NL" altLang="nl-NL" sz="3200" b="0" dirty="0"/>
              <a:t> </a:t>
            </a:r>
            <a:r>
              <a:rPr lang="nl-NL" altLang="nl-NL" sz="3200" b="0"/>
              <a:t>(lichaams-)mentaliseren</a:t>
            </a:r>
            <a:endParaRPr lang="nl-NL" altLang="nl-NL" sz="3200" b="0" dirty="0"/>
          </a:p>
        </p:txBody>
      </p:sp>
      <p:sp>
        <p:nvSpPr>
          <p:cNvPr id="56323" name="Rectangle 3"/>
          <p:cNvSpPr>
            <a:spLocks noGrp="1" noChangeArrowheads="1"/>
          </p:cNvSpPr>
          <p:nvPr>
            <p:ph sz="quarter" idx="1"/>
          </p:nvPr>
        </p:nvSpPr>
        <p:spPr>
          <a:xfrm>
            <a:off x="596348" y="1669774"/>
            <a:ext cx="8209324" cy="4429274"/>
          </a:xfrm>
        </p:spPr>
        <p:txBody>
          <a:bodyPr/>
          <a:lstStyle/>
          <a:p>
            <a:pPr eaLnBrk="1" hangingPunct="1">
              <a:lnSpc>
                <a:spcPct val="140000"/>
              </a:lnSpc>
            </a:pPr>
            <a:r>
              <a:rPr lang="nl-NL" altLang="nl-NL" sz="1600" dirty="0">
                <a:latin typeface="Tahoma" charset="0"/>
                <a:ea typeface="Tahoma" charset="0"/>
                <a:cs typeface="Tahoma" charset="0"/>
              </a:rPr>
              <a:t>Geen woorden hebben voor innerlijke en lichamelijke ervaringen</a:t>
            </a:r>
          </a:p>
          <a:p>
            <a:pPr eaLnBrk="1" hangingPunct="1">
              <a:lnSpc>
                <a:spcPct val="140000"/>
              </a:lnSpc>
            </a:pPr>
            <a:r>
              <a:rPr lang="nl-NL" altLang="nl-NL" sz="1600" dirty="0">
                <a:latin typeface="Tahoma" charset="0"/>
                <a:ea typeface="Tahoma" charset="0"/>
                <a:cs typeface="Tahoma" charset="0"/>
              </a:rPr>
              <a:t>Incongruent reageren </a:t>
            </a:r>
          </a:p>
          <a:p>
            <a:pPr eaLnBrk="1" hangingPunct="1">
              <a:lnSpc>
                <a:spcPct val="140000"/>
              </a:lnSpc>
            </a:pPr>
            <a:r>
              <a:rPr lang="nl-NL" altLang="nl-NL" sz="1600" dirty="0">
                <a:latin typeface="Tahoma" charset="0"/>
                <a:ea typeface="Tahoma" charset="0"/>
                <a:cs typeface="Tahoma" charset="0"/>
              </a:rPr>
              <a:t>Overmatig gericht op anderen</a:t>
            </a:r>
          </a:p>
          <a:p>
            <a:pPr>
              <a:spcBef>
                <a:spcPct val="50000"/>
              </a:spcBef>
            </a:pPr>
            <a:r>
              <a:rPr lang="nl-NL" altLang="nl-NL" sz="1600" dirty="0">
                <a:latin typeface="Tahoma" charset="0"/>
                <a:ea typeface="Tahoma" charset="0"/>
                <a:cs typeface="Tahoma" charset="0"/>
              </a:rPr>
              <a:t>Maar 1 werkelijkheid kunnen zien</a:t>
            </a:r>
          </a:p>
          <a:p>
            <a:pPr>
              <a:spcBef>
                <a:spcPct val="50000"/>
              </a:spcBef>
            </a:pPr>
            <a:r>
              <a:rPr lang="nl-NL" altLang="nl-NL" sz="1600" dirty="0">
                <a:latin typeface="Tahoma" charset="0"/>
                <a:ea typeface="Tahoma" charset="0"/>
                <a:cs typeface="Tahoma" charset="0"/>
              </a:rPr>
              <a:t>De ervaring of gedachte als feit zien</a:t>
            </a:r>
          </a:p>
          <a:p>
            <a:pPr>
              <a:spcBef>
                <a:spcPct val="50000"/>
              </a:spcBef>
            </a:pPr>
            <a:r>
              <a:rPr lang="nl-NL" altLang="nl-NL" sz="1600" dirty="0">
                <a:latin typeface="Tahoma" charset="0"/>
                <a:ea typeface="Tahoma" charset="0"/>
                <a:cs typeface="Tahoma" charset="0"/>
              </a:rPr>
              <a:t>Zeker denken te weten wat anderen denken en voelen</a:t>
            </a:r>
          </a:p>
          <a:p>
            <a:pPr>
              <a:spcBef>
                <a:spcPct val="50000"/>
              </a:spcBef>
            </a:pPr>
            <a:r>
              <a:rPr lang="nl-NL" altLang="nl-NL" sz="1600" dirty="0">
                <a:latin typeface="Tahoma" charset="0"/>
                <a:ea typeface="Tahoma" charset="0"/>
                <a:cs typeface="Tahoma" charset="0"/>
              </a:rPr>
              <a:t>Veel vooroordelen</a:t>
            </a:r>
          </a:p>
          <a:p>
            <a:pPr>
              <a:spcBef>
                <a:spcPct val="50000"/>
              </a:spcBef>
            </a:pPr>
            <a:r>
              <a:rPr lang="nl-NL" altLang="nl-NL" sz="1600" dirty="0">
                <a:latin typeface="Tahoma" charset="0"/>
                <a:ea typeface="Tahoma" charset="0"/>
                <a:cs typeface="Tahoma" charset="0"/>
              </a:rPr>
              <a:t>Lege, betekenisloze woorden en zinnen, ‘ psychobabbel’ </a:t>
            </a:r>
          </a:p>
          <a:p>
            <a:pPr>
              <a:spcBef>
                <a:spcPct val="50000"/>
              </a:spcBef>
            </a:pPr>
            <a:r>
              <a:rPr lang="nl-NL" altLang="nl-NL" sz="1600" dirty="0">
                <a:latin typeface="Tahoma" charset="0"/>
                <a:ea typeface="Tahoma" charset="0"/>
                <a:cs typeface="Tahoma" charset="0"/>
              </a:rPr>
              <a:t>Overmatige details</a:t>
            </a:r>
          </a:p>
          <a:p>
            <a:pPr>
              <a:spcBef>
                <a:spcPct val="50000"/>
              </a:spcBef>
            </a:pPr>
            <a:r>
              <a:rPr lang="nl-NL" altLang="nl-NL" sz="1600" dirty="0">
                <a:latin typeface="Tahoma" charset="0"/>
                <a:ea typeface="Tahoma" charset="0"/>
                <a:cs typeface="Tahoma" charset="0"/>
              </a:rPr>
              <a:t>Rationaliseren/redeneren</a:t>
            </a:r>
          </a:p>
          <a:p>
            <a:pPr>
              <a:spcBef>
                <a:spcPct val="50000"/>
              </a:spcBef>
            </a:pPr>
            <a:r>
              <a:rPr lang="nl-NL" altLang="nl-NL" sz="1600" dirty="0">
                <a:latin typeface="Tahoma" charset="0"/>
                <a:ea typeface="Tahoma" charset="0"/>
                <a:cs typeface="Tahoma" charset="0"/>
              </a:rPr>
              <a:t>Gericht op feiten, fysieke oplossingen</a:t>
            </a:r>
          </a:p>
          <a:p>
            <a:pPr>
              <a:spcBef>
                <a:spcPct val="50000"/>
              </a:spcBef>
            </a:pPr>
            <a:r>
              <a:rPr lang="nl-NL" altLang="nl-NL" sz="1600" dirty="0">
                <a:latin typeface="Tahoma" charset="0"/>
                <a:ea typeface="Tahoma" charset="0"/>
                <a:cs typeface="Tahoma" charset="0"/>
              </a:rPr>
              <a:t>Relaties, emoties en lichaamssignalen zijn niet relevant en onverdraaglijk</a:t>
            </a:r>
            <a:endParaRPr lang="nl-NL" altLang="nl-NL" sz="1600" dirty="0">
              <a:latin typeface="Tahoma" charset="0"/>
            </a:endParaRPr>
          </a:p>
          <a:p>
            <a:pPr eaLnBrk="1" hangingPunct="1">
              <a:lnSpc>
                <a:spcPct val="140000"/>
              </a:lnSpc>
            </a:pPr>
            <a:endParaRPr lang="nl-NL" altLang="nl-NL" sz="1600" dirty="0">
              <a:latin typeface="Tahoma" charset="0"/>
            </a:endParaRPr>
          </a:p>
        </p:txBody>
      </p:sp>
      <p:sp>
        <p:nvSpPr>
          <p:cNvPr id="56324" name="Text Box 4"/>
          <p:cNvSpPr txBox="1">
            <a:spLocks noChangeArrowheads="1"/>
          </p:cNvSpPr>
          <p:nvPr/>
        </p:nvSpPr>
        <p:spPr bwMode="auto">
          <a:xfrm>
            <a:off x="7812088" y="6381750"/>
            <a:ext cx="1692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600"/>
              </a:lnSpc>
              <a:defRPr sz="2400">
                <a:solidFill>
                  <a:schemeClr val="bg1"/>
                </a:solidFill>
                <a:latin typeface="Calibri" charset="0"/>
              </a:defRPr>
            </a:lvl1pPr>
            <a:lvl2pPr marL="742950" indent="-285750" eaLnBrk="0" hangingPunct="0">
              <a:lnSpc>
                <a:spcPts val="2600"/>
              </a:lnSpc>
              <a:buChar char="•"/>
              <a:defRPr sz="2000">
                <a:solidFill>
                  <a:schemeClr val="bg1"/>
                </a:solidFill>
                <a:latin typeface="Calibri" charset="0"/>
              </a:defRPr>
            </a:lvl2pPr>
            <a:lvl3pPr marL="1143000" indent="-228600" eaLnBrk="0" hangingPunct="0">
              <a:lnSpc>
                <a:spcPts val="2600"/>
              </a:lnSpc>
              <a:buChar char="•"/>
              <a:defRPr sz="1900">
                <a:solidFill>
                  <a:schemeClr val="bg1"/>
                </a:solidFill>
                <a:latin typeface="Calibri" charset="0"/>
              </a:defRPr>
            </a:lvl3pPr>
            <a:lvl4pPr marL="1600200" indent="-228600" eaLnBrk="0" hangingPunct="0">
              <a:lnSpc>
                <a:spcPts val="2600"/>
              </a:lnSpc>
              <a:buChar char="•"/>
              <a:defRPr sz="1900" i="1">
                <a:solidFill>
                  <a:schemeClr val="bg1"/>
                </a:solidFill>
                <a:latin typeface="Calibri" charset="0"/>
              </a:defRPr>
            </a:lvl4pPr>
            <a:lvl5pPr marL="2057400" indent="-228600" eaLnBrk="0" hangingPunct="0">
              <a:lnSpc>
                <a:spcPts val="2600"/>
              </a:lnSpc>
              <a:buChar char="•"/>
              <a:defRPr sz="1900" i="1">
                <a:solidFill>
                  <a:schemeClr val="bg1"/>
                </a:solidFill>
                <a:latin typeface="Calibri" charset="0"/>
              </a:defRPr>
            </a:lvl5pPr>
            <a:lvl6pPr marL="2514600" indent="-228600" eaLnBrk="0" fontAlgn="base" hangingPunct="0">
              <a:lnSpc>
                <a:spcPts val="2600"/>
              </a:lnSpc>
              <a:spcBef>
                <a:spcPct val="0"/>
              </a:spcBef>
              <a:spcAft>
                <a:spcPct val="0"/>
              </a:spcAft>
              <a:buChar char="•"/>
              <a:defRPr sz="1900" i="1">
                <a:solidFill>
                  <a:schemeClr val="bg1"/>
                </a:solidFill>
                <a:latin typeface="Calibri" charset="0"/>
              </a:defRPr>
            </a:lvl6pPr>
            <a:lvl7pPr marL="2971800" indent="-228600" eaLnBrk="0" fontAlgn="base" hangingPunct="0">
              <a:lnSpc>
                <a:spcPts val="2600"/>
              </a:lnSpc>
              <a:spcBef>
                <a:spcPct val="0"/>
              </a:spcBef>
              <a:spcAft>
                <a:spcPct val="0"/>
              </a:spcAft>
              <a:buChar char="•"/>
              <a:defRPr sz="1900" i="1">
                <a:solidFill>
                  <a:schemeClr val="bg1"/>
                </a:solidFill>
                <a:latin typeface="Calibri" charset="0"/>
              </a:defRPr>
            </a:lvl7pPr>
            <a:lvl8pPr marL="3429000" indent="-228600" eaLnBrk="0" fontAlgn="base" hangingPunct="0">
              <a:lnSpc>
                <a:spcPts val="2600"/>
              </a:lnSpc>
              <a:spcBef>
                <a:spcPct val="0"/>
              </a:spcBef>
              <a:spcAft>
                <a:spcPct val="0"/>
              </a:spcAft>
              <a:buChar char="•"/>
              <a:defRPr sz="1900" i="1">
                <a:solidFill>
                  <a:schemeClr val="bg1"/>
                </a:solidFill>
                <a:latin typeface="Calibri" charset="0"/>
              </a:defRPr>
            </a:lvl8pPr>
            <a:lvl9pPr marL="3886200" indent="-228600" eaLnBrk="0" fontAlgn="base" hangingPunct="0">
              <a:lnSpc>
                <a:spcPts val="2600"/>
              </a:lnSpc>
              <a:spcBef>
                <a:spcPct val="0"/>
              </a:spcBef>
              <a:spcAft>
                <a:spcPct val="0"/>
              </a:spcAft>
              <a:buChar char="•"/>
              <a:defRPr sz="1900" i="1">
                <a:solidFill>
                  <a:schemeClr val="bg1"/>
                </a:solidFill>
                <a:latin typeface="Calibri" charset="0"/>
              </a:defRPr>
            </a:lvl9pPr>
          </a:lstStyle>
          <a:p>
            <a:pPr eaLnBrk="1" hangingPunct="1">
              <a:lnSpc>
                <a:spcPct val="100000"/>
              </a:lnSpc>
              <a:spcBef>
                <a:spcPct val="50000"/>
              </a:spcBef>
            </a:pPr>
            <a:r>
              <a:rPr lang="en-US" altLang="nl-NL" sz="1200">
                <a:latin typeface="TheSansCorrespondence" charset="0"/>
              </a:rPr>
              <a:t>      © J.Spaans</a:t>
            </a: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5513" y="2279374"/>
            <a:ext cx="2329070" cy="2329070"/>
          </a:xfrm>
          <a:prstGeom prst="rect">
            <a:avLst/>
          </a:prstGeom>
        </p:spPr>
      </p:pic>
    </p:spTree>
    <p:extLst>
      <p:ext uri="{BB962C8B-B14F-4D97-AF65-F5344CB8AC3E}">
        <p14:creationId xmlns:p14="http://schemas.microsoft.com/office/powerpoint/2010/main" val="6390002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nvGraphicFramePr>
        <p:xfrm>
          <a:off x="619125" y="1600200"/>
          <a:ext cx="7905750" cy="3963988"/>
        </p:xfrm>
        <a:graphic>
          <a:graphicData uri="http://schemas.openxmlformats.org/drawingml/2006/table">
            <a:tbl>
              <a:tblPr/>
              <a:tblGrid>
                <a:gridCol w="4273550">
                  <a:extLst>
                    <a:ext uri="{9D8B030D-6E8A-4147-A177-3AD203B41FA5}">
                      <a16:colId xmlns:a16="http://schemas.microsoft.com/office/drawing/2014/main" val="20000"/>
                    </a:ext>
                  </a:extLst>
                </a:gridCol>
                <a:gridCol w="3632200">
                  <a:extLst>
                    <a:ext uri="{9D8B030D-6E8A-4147-A177-3AD203B41FA5}">
                      <a16:colId xmlns:a16="http://schemas.microsoft.com/office/drawing/2014/main" val="20001"/>
                    </a:ext>
                  </a:extLst>
                </a:gridCol>
              </a:tblGrid>
              <a:tr h="793750">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900" b="0" i="0" u="none" strike="noStrike" cap="none" normalizeH="0" baseline="0">
                          <a:ln>
                            <a:noFill/>
                          </a:ln>
                          <a:solidFill>
                            <a:schemeClr val="tx1"/>
                          </a:solidFill>
                          <a:effectLst/>
                          <a:latin typeface="Calibri" charset="0"/>
                          <a:ea typeface="Arial" charset="0"/>
                          <a:cs typeface="Arial" charset="0"/>
                        </a:rPr>
                        <a:t>(potentiële) belangenverstrengeling</a:t>
                      </a:r>
                      <a:endParaRPr kumimoji="0" lang="nl-NL" altLang="nl-NL" sz="1000" b="0" i="0" u="none" strike="noStrike" cap="none" normalizeH="0" baseline="0">
                        <a:ln>
                          <a:noFill/>
                        </a:ln>
                        <a:solidFill>
                          <a:schemeClr val="tx1"/>
                        </a:solidFill>
                        <a:effectLst/>
                        <a:latin typeface="Calibri" charset="0"/>
                        <a:ea typeface="Calibri" charset="0"/>
                        <a:cs typeface="Times New Roman" charset="0"/>
                      </a:endParaRPr>
                    </a:p>
                  </a:txBody>
                  <a:tcPr marL="60563" marR="6056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1900" b="0" i="0" u="none" strike="noStrike" cap="none" normalizeH="0" baseline="0" dirty="0">
                          <a:ln>
                            <a:noFill/>
                          </a:ln>
                          <a:solidFill>
                            <a:schemeClr val="tx1"/>
                          </a:solidFill>
                          <a:effectLst/>
                          <a:latin typeface="Calibri" charset="0"/>
                          <a:ea typeface="Arial" charset="0"/>
                          <a:cs typeface="Arial" charset="0"/>
                        </a:rPr>
                        <a:t>Geen </a:t>
                      </a:r>
                      <a:endParaRPr kumimoji="0" lang="nl-NL" altLang="nl-NL" sz="1000" b="0" i="0" u="none" strike="noStrike" cap="none" normalizeH="0" baseline="0" dirty="0">
                        <a:ln>
                          <a:noFill/>
                        </a:ln>
                        <a:solidFill>
                          <a:schemeClr val="tx1"/>
                        </a:solidFill>
                        <a:effectLst/>
                        <a:latin typeface="Calibri" charset="0"/>
                        <a:ea typeface="Calibri" charset="0"/>
                        <a:cs typeface="Times New Roman" charset="0"/>
                      </a:endParaRPr>
                    </a:p>
                  </a:txBody>
                  <a:tcPr marL="60563" marR="6056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7550">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900" b="0" i="0" u="none" strike="noStrike" cap="none" normalizeH="0" baseline="0">
                          <a:ln>
                            <a:noFill/>
                          </a:ln>
                          <a:solidFill>
                            <a:schemeClr val="tx1"/>
                          </a:solidFill>
                          <a:effectLst/>
                          <a:latin typeface="Calibri" charset="0"/>
                          <a:ea typeface="Arial" charset="0"/>
                          <a:cs typeface="Arial" charset="0"/>
                        </a:rPr>
                        <a:t>Voor bijeenkomst mogelijk relevante relaties met bedrijven</a:t>
                      </a:r>
                      <a:endParaRPr kumimoji="0" lang="nl-NL" altLang="nl-NL" sz="1000" b="0" i="0" u="none" strike="noStrike" cap="none" normalizeH="0" baseline="0">
                        <a:ln>
                          <a:noFill/>
                        </a:ln>
                        <a:solidFill>
                          <a:schemeClr val="tx1"/>
                        </a:solidFill>
                        <a:effectLst/>
                        <a:latin typeface="Calibri" charset="0"/>
                        <a:ea typeface="Calibri" charset="0"/>
                        <a:cs typeface="Times New Roman" charset="0"/>
                      </a:endParaRPr>
                    </a:p>
                  </a:txBody>
                  <a:tcPr marL="60563" marR="6056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altLang="nl-NL" sz="1900" b="0" i="0" u="none" strike="noStrike" cap="none" normalizeH="0" baseline="0">
                          <a:ln>
                            <a:noFill/>
                          </a:ln>
                          <a:solidFill>
                            <a:schemeClr val="tx1"/>
                          </a:solidFill>
                          <a:effectLst/>
                          <a:latin typeface="Calibri" charset="0"/>
                          <a:ea typeface="Arial" charset="0"/>
                          <a:cs typeface="Arial" charset="0"/>
                        </a:rPr>
                        <a:t>Bedrijfsnamen</a:t>
                      </a:r>
                      <a:endParaRPr kumimoji="0" lang="nl-NL" altLang="nl-NL" sz="1000" b="0" i="0" u="none" strike="noStrike" cap="none" normalizeH="0" baseline="0">
                        <a:ln>
                          <a:noFill/>
                        </a:ln>
                        <a:solidFill>
                          <a:schemeClr val="tx1"/>
                        </a:solidFill>
                        <a:effectLst/>
                        <a:latin typeface="Calibri" charset="0"/>
                        <a:ea typeface="Calibri" charset="0"/>
                        <a:cs typeface="Times New Roman" charset="0"/>
                      </a:endParaRPr>
                    </a:p>
                  </a:txBody>
                  <a:tcPr marL="60563" marR="6056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52688">
                <a:tc>
                  <a:txBody>
                    <a:bodyPr/>
                    <a:lstStyle>
                      <a:lvl1pPr marL="342900" indent="-342900">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 typeface="Symbol" charset="2"/>
                        <a:buNone/>
                        <a:tabLst/>
                      </a:pPr>
                      <a:endParaRPr kumimoji="0" lang="nl-NL" altLang="nl-NL" sz="1900" b="0" i="0" u="none" strike="noStrike" cap="none" normalizeH="0" baseline="0" dirty="0">
                        <a:ln>
                          <a:noFill/>
                        </a:ln>
                        <a:solidFill>
                          <a:schemeClr val="tx1"/>
                        </a:solidFill>
                        <a:effectLst/>
                        <a:latin typeface="Calibri" charset="0"/>
                        <a:ea typeface="Arial"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Symbol" charset="2"/>
                        <a:buChar char=""/>
                        <a:tabLst/>
                      </a:pPr>
                      <a:r>
                        <a:rPr kumimoji="0" lang="nl-NL" altLang="nl-NL" sz="1900" b="0" i="0" u="none" strike="noStrike" cap="none" normalizeH="0" baseline="0" dirty="0">
                          <a:ln>
                            <a:noFill/>
                          </a:ln>
                          <a:solidFill>
                            <a:schemeClr val="tx1"/>
                          </a:solidFill>
                          <a:effectLst/>
                          <a:latin typeface="Calibri" charset="0"/>
                          <a:ea typeface="Arial" charset="0"/>
                          <a:cs typeface="Arial" charset="0"/>
                        </a:rPr>
                        <a:t>Sponsoring of onderzoeksgeld</a:t>
                      </a:r>
                      <a:endParaRPr kumimoji="0" lang="nl-NL" altLang="nl-NL" sz="1000" b="0" i="0" u="none" strike="noStrike" cap="none" normalizeH="0" baseline="0" dirty="0">
                        <a:ln>
                          <a:noFill/>
                        </a:ln>
                        <a:solidFill>
                          <a:schemeClr val="tx1"/>
                        </a:solidFill>
                        <a:effectLst/>
                        <a:latin typeface="Calibri" charset="0"/>
                        <a:ea typeface="Arial"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Symbol" charset="2"/>
                        <a:buChar char=""/>
                        <a:tabLst/>
                      </a:pPr>
                      <a:r>
                        <a:rPr kumimoji="0" lang="nl-NL" altLang="nl-NL" sz="1900" b="0" i="0" u="none" strike="noStrike" cap="none" normalizeH="0" baseline="0" dirty="0">
                          <a:ln>
                            <a:noFill/>
                          </a:ln>
                          <a:solidFill>
                            <a:schemeClr val="tx1"/>
                          </a:solidFill>
                          <a:effectLst/>
                          <a:latin typeface="Calibri" charset="0"/>
                          <a:ea typeface="Arial" charset="0"/>
                          <a:cs typeface="Arial" charset="0"/>
                        </a:rPr>
                        <a:t>Honorarium of andere (financiële) vergoeding</a:t>
                      </a:r>
                      <a:endParaRPr kumimoji="0" lang="nl-NL" altLang="nl-NL" sz="1000" b="0" i="0" u="none" strike="noStrike" cap="none" normalizeH="0" baseline="0" dirty="0">
                        <a:ln>
                          <a:noFill/>
                        </a:ln>
                        <a:solidFill>
                          <a:schemeClr val="tx1"/>
                        </a:solidFill>
                        <a:effectLst/>
                        <a:latin typeface="Calibri" charset="0"/>
                        <a:ea typeface="Arial"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Symbol" charset="2"/>
                        <a:buChar char=""/>
                        <a:tabLst/>
                      </a:pPr>
                      <a:r>
                        <a:rPr kumimoji="0" lang="nl-NL" altLang="nl-NL" sz="1900" b="0" i="0" u="none" strike="noStrike" cap="none" normalizeH="0" baseline="0" dirty="0">
                          <a:ln>
                            <a:noFill/>
                          </a:ln>
                          <a:solidFill>
                            <a:schemeClr val="tx1"/>
                          </a:solidFill>
                          <a:effectLst/>
                          <a:latin typeface="Calibri" charset="0"/>
                          <a:ea typeface="Arial" charset="0"/>
                          <a:cs typeface="Arial" charset="0"/>
                        </a:rPr>
                        <a:t>Aandeelhouder</a:t>
                      </a:r>
                      <a:endParaRPr kumimoji="0" lang="nl-NL" altLang="nl-NL" sz="1000" b="0" i="0" u="none" strike="noStrike" cap="none" normalizeH="0" baseline="0" dirty="0">
                        <a:ln>
                          <a:noFill/>
                        </a:ln>
                        <a:solidFill>
                          <a:schemeClr val="tx1"/>
                        </a:solidFill>
                        <a:effectLst/>
                        <a:latin typeface="Calibri" charset="0"/>
                        <a:ea typeface="Arial"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Symbol" charset="2"/>
                        <a:buChar char=""/>
                        <a:tabLst/>
                      </a:pPr>
                      <a:r>
                        <a:rPr kumimoji="0" lang="nl-NL" altLang="nl-NL" sz="1900" b="0" i="0" u="none" strike="noStrike" cap="none" normalizeH="0" baseline="0" dirty="0">
                          <a:ln>
                            <a:noFill/>
                          </a:ln>
                          <a:solidFill>
                            <a:schemeClr val="tx1"/>
                          </a:solidFill>
                          <a:effectLst/>
                          <a:latin typeface="Calibri" charset="0"/>
                          <a:ea typeface="Arial" charset="0"/>
                          <a:cs typeface="Arial" charset="0"/>
                        </a:rPr>
                        <a:t>Andere relatie, namelijk …</a:t>
                      </a:r>
                      <a:endParaRPr kumimoji="0" lang="nl-NL" altLang="nl-NL" sz="1000" b="0" i="0" u="none" strike="noStrike" cap="none" normalizeH="0" baseline="0" dirty="0">
                        <a:ln>
                          <a:noFill/>
                        </a:ln>
                        <a:solidFill>
                          <a:schemeClr val="tx1"/>
                        </a:solidFill>
                        <a:effectLst/>
                        <a:latin typeface="Calibri" charset="0"/>
                        <a:ea typeface="Calibri" charset="0"/>
                        <a:cs typeface="Times New Roman" charset="0"/>
                      </a:endParaRPr>
                    </a:p>
                  </a:txBody>
                  <a:tcPr marL="60563" marR="6056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900" b="0" i="0" u="none" strike="noStrike" cap="none" normalizeH="0" baseline="0" dirty="0">
                          <a:ln>
                            <a:noFill/>
                          </a:ln>
                          <a:solidFill>
                            <a:schemeClr val="tx1"/>
                          </a:solidFill>
                          <a:effectLst/>
                          <a:latin typeface="Calibri" charset="0"/>
                          <a:ea typeface="Arial" charset="0"/>
                          <a:cs typeface="Arial" charset="0"/>
                        </a:rPr>
                        <a:t> </a:t>
                      </a:r>
                      <a:endParaRPr kumimoji="0" lang="nl-NL" altLang="nl-NL" sz="1900" b="0" i="0" u="none" strike="noStrike" cap="none" normalizeH="0" baseline="0" dirty="0">
                        <a:ln>
                          <a:noFill/>
                        </a:ln>
                        <a:solidFill>
                          <a:schemeClr val="tx1"/>
                        </a:solidFill>
                        <a:effectLst/>
                        <a:latin typeface="Calibri" charset="0"/>
                        <a:ea typeface="Arial" charset="0"/>
                        <a:cs typeface="Arial" charset="0"/>
                        <a:sym typeface="Symbol" charset="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900" b="0" i="0" u="none" strike="noStrike" cap="none" normalizeH="0" baseline="0">
                          <a:ln>
                            <a:noFill/>
                          </a:ln>
                          <a:solidFill>
                            <a:schemeClr val="tx1"/>
                          </a:solidFill>
                          <a:effectLst/>
                          <a:latin typeface="Calibri" charset="0"/>
                          <a:ea typeface="Arial" charset="0"/>
                          <a:cs typeface="Arial" charset="0"/>
                          <a:sym typeface="Symbol" charset="2"/>
                        </a:rPr>
                        <a:t> Niet </a:t>
                      </a:r>
                      <a:r>
                        <a:rPr kumimoji="0" lang="nl-NL" altLang="nl-NL" sz="1900" b="0" i="0" u="none" strike="noStrike" cap="none" normalizeH="0" baseline="0" dirty="0">
                          <a:ln>
                            <a:noFill/>
                          </a:ln>
                          <a:solidFill>
                            <a:schemeClr val="tx1"/>
                          </a:solidFill>
                          <a:effectLst/>
                          <a:latin typeface="Calibri" charset="0"/>
                          <a:ea typeface="Arial" charset="0"/>
                          <a:cs typeface="Arial" charset="0"/>
                          <a:sym typeface="Symbol" charset="2"/>
                        </a:rPr>
                        <a:t>van toepassing</a:t>
                      </a:r>
                      <a:endParaRPr kumimoji="0" lang="nl-NL" altLang="nl-NL" sz="1000" b="0" i="0" u="none" strike="noStrike" cap="none" normalizeH="0" baseline="0" dirty="0">
                        <a:ln>
                          <a:noFill/>
                        </a:ln>
                        <a:solidFill>
                          <a:schemeClr val="tx1"/>
                        </a:solidFill>
                        <a:effectLst/>
                        <a:latin typeface="Calibri" charset="0"/>
                        <a:ea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900" b="0" i="0" u="none" strike="noStrike" cap="none" normalizeH="0" baseline="0" dirty="0">
                          <a:ln>
                            <a:noFill/>
                          </a:ln>
                          <a:solidFill>
                            <a:schemeClr val="tx1"/>
                          </a:solidFill>
                          <a:effectLst/>
                          <a:latin typeface="Calibri" charset="0"/>
                          <a:ea typeface="Arial" charset="0"/>
                          <a:cs typeface="Arial" charset="0"/>
                          <a:sym typeface="Symbol" charset="2"/>
                        </a:rPr>
                        <a:t> Niet van toepassing</a:t>
                      </a:r>
                      <a:endParaRPr kumimoji="0" lang="nl-NL" altLang="nl-NL" sz="1000" b="0" i="0" u="none" strike="noStrike" cap="none" normalizeH="0" baseline="0" dirty="0">
                        <a:ln>
                          <a:noFill/>
                        </a:ln>
                        <a:solidFill>
                          <a:schemeClr val="tx1"/>
                        </a:solidFill>
                        <a:effectLst/>
                        <a:latin typeface="Calibri" charset="0"/>
                        <a:ea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100" b="0" i="0" u="none" strike="noStrike" cap="none" normalizeH="0" baseline="0" dirty="0">
                          <a:ln>
                            <a:noFill/>
                          </a:ln>
                          <a:solidFill>
                            <a:schemeClr val="tx1"/>
                          </a:solidFill>
                          <a:effectLst/>
                          <a:latin typeface="Calibri" charset="0"/>
                          <a:ea typeface="Arial" charset="0"/>
                          <a:cs typeface="Arial" charset="0"/>
                        </a:rPr>
                        <a:t> </a:t>
                      </a:r>
                      <a:endParaRPr kumimoji="0" lang="nl-NL" altLang="nl-NL" sz="1000" b="0" i="0" u="none" strike="noStrike" cap="none" normalizeH="0" baseline="0" dirty="0">
                        <a:ln>
                          <a:noFill/>
                        </a:ln>
                        <a:solidFill>
                          <a:schemeClr val="tx1"/>
                        </a:solidFill>
                        <a:effectLst/>
                        <a:latin typeface="Calibri" charset="0"/>
                        <a:ea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900" b="0" i="0" u="none" strike="noStrike" cap="none" normalizeH="0" baseline="0" dirty="0">
                          <a:ln>
                            <a:noFill/>
                          </a:ln>
                          <a:solidFill>
                            <a:schemeClr val="tx1"/>
                          </a:solidFill>
                          <a:effectLst/>
                          <a:latin typeface="Calibri" charset="0"/>
                          <a:ea typeface="Arial" charset="0"/>
                          <a:cs typeface="Arial" charset="0"/>
                          <a:sym typeface="Symbol" charset="2"/>
                        </a:rPr>
                        <a:t> Niet van toepassing</a:t>
                      </a:r>
                      <a:endParaRPr kumimoji="0" lang="nl-NL" altLang="nl-NL" sz="1000" b="0" i="0" u="none" strike="noStrike" cap="none" normalizeH="0" baseline="0" dirty="0">
                        <a:ln>
                          <a:noFill/>
                        </a:ln>
                        <a:solidFill>
                          <a:schemeClr val="tx1"/>
                        </a:solidFill>
                        <a:effectLst/>
                        <a:latin typeface="Calibri" charset="0"/>
                        <a:ea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900" b="0" i="0" u="none" strike="noStrike" cap="none" normalizeH="0" baseline="0" dirty="0">
                          <a:ln>
                            <a:noFill/>
                          </a:ln>
                          <a:solidFill>
                            <a:schemeClr val="tx1"/>
                          </a:solidFill>
                          <a:effectLst/>
                          <a:latin typeface="Calibri" charset="0"/>
                          <a:ea typeface="Arial" charset="0"/>
                          <a:cs typeface="Arial" charset="0"/>
                          <a:sym typeface="Symbol" charset="2"/>
                        </a:rPr>
                        <a:t> Niet van toepassing</a:t>
                      </a:r>
                      <a:endParaRPr kumimoji="0" lang="nl-NL" altLang="nl-NL" sz="1000" b="0" i="0" u="none" strike="noStrike" cap="none" normalizeH="0" baseline="0" dirty="0">
                        <a:ln>
                          <a:noFill/>
                        </a:ln>
                        <a:solidFill>
                          <a:schemeClr val="tx1"/>
                        </a:solidFill>
                        <a:effectLst/>
                        <a:latin typeface="Calibri" charset="0"/>
                        <a:ea typeface="Calibri" charset="0"/>
                        <a:cs typeface="Times New Roman" charset="0"/>
                      </a:endParaRPr>
                    </a:p>
                  </a:txBody>
                  <a:tcPr marL="60563" marR="6056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 name="Titel 6"/>
          <p:cNvSpPr>
            <a:spLocks noGrp="1"/>
          </p:cNvSpPr>
          <p:nvPr>
            <p:ph type="title"/>
          </p:nvPr>
        </p:nvSpPr>
        <p:spPr/>
        <p:txBody>
          <a:bodyPr rtlCol="0">
            <a:normAutofit/>
          </a:bodyPr>
          <a:lstStyle/>
          <a:p>
            <a:pPr eaLnBrk="1" fontAlgn="auto" hangingPunct="1">
              <a:spcAft>
                <a:spcPts val="0"/>
              </a:spcAft>
              <a:defRPr/>
            </a:pPr>
            <a:br>
              <a:rPr lang="nl-NL" dirty="0"/>
            </a:br>
            <a:r>
              <a:rPr lang="nl-NL" dirty="0" err="1"/>
              <a:t>Disclosure</a:t>
            </a:r>
            <a:r>
              <a:rPr lang="nl-NL" dirty="0"/>
              <a:t> belangen</a:t>
            </a:r>
          </a:p>
        </p:txBody>
      </p:sp>
    </p:spTree>
    <p:extLst>
      <p:ext uri="{BB962C8B-B14F-4D97-AF65-F5344CB8AC3E}">
        <p14:creationId xmlns:p14="http://schemas.microsoft.com/office/powerpoint/2010/main" val="1536303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74" y="914400"/>
            <a:ext cx="7546923" cy="535992"/>
          </a:xfrm>
        </p:spPr>
        <p:txBody>
          <a:bodyPr/>
          <a:lstStyle/>
          <a:p>
            <a:pPr algn="ctr"/>
            <a:r>
              <a:rPr lang="en-US" dirty="0" err="1"/>
              <a:t>Inhoud</a:t>
            </a:r>
            <a:r>
              <a:rPr lang="en-US" dirty="0"/>
              <a:t> workshop</a:t>
            </a:r>
          </a:p>
        </p:txBody>
      </p:sp>
      <p:sp>
        <p:nvSpPr>
          <p:cNvPr id="3" name="Content Placeholder 2"/>
          <p:cNvSpPr>
            <a:spLocks noGrp="1"/>
          </p:cNvSpPr>
          <p:nvPr>
            <p:ph idx="1"/>
          </p:nvPr>
        </p:nvSpPr>
        <p:spPr>
          <a:xfrm>
            <a:off x="796674" y="3762103"/>
            <a:ext cx="7546923" cy="2364060"/>
          </a:xfrm>
        </p:spPr>
        <p:txBody>
          <a:bodyPr/>
          <a:lstStyle/>
          <a:p>
            <a:r>
              <a:rPr lang="en-US" dirty="0" err="1"/>
              <a:t>Gevoelens</a:t>
            </a:r>
            <a:r>
              <a:rPr lang="en-US" dirty="0"/>
              <a:t> en </a:t>
            </a:r>
            <a:r>
              <a:rPr lang="en-US" dirty="0" err="1"/>
              <a:t>lichamelijke</a:t>
            </a:r>
            <a:r>
              <a:rPr lang="en-US" dirty="0"/>
              <a:t> </a:t>
            </a:r>
            <a:r>
              <a:rPr lang="en-US" dirty="0" err="1"/>
              <a:t>reacties</a:t>
            </a:r>
            <a:endParaRPr lang="en-US" dirty="0"/>
          </a:p>
          <a:p>
            <a:r>
              <a:rPr lang="en-US" dirty="0" err="1"/>
              <a:t>Waarom</a:t>
            </a:r>
            <a:r>
              <a:rPr lang="en-US" dirty="0"/>
              <a:t> </a:t>
            </a:r>
            <a:r>
              <a:rPr lang="en-US" dirty="0" err="1"/>
              <a:t>verschil</a:t>
            </a:r>
            <a:r>
              <a:rPr lang="en-US" dirty="0"/>
              <a:t> in </a:t>
            </a:r>
            <a:r>
              <a:rPr lang="en-US" dirty="0" err="1"/>
              <a:t>reactie</a:t>
            </a:r>
            <a:r>
              <a:rPr lang="en-US" dirty="0"/>
              <a:t> op </a:t>
            </a:r>
            <a:r>
              <a:rPr lang="en-US" dirty="0" err="1"/>
              <a:t>verschillende</a:t>
            </a:r>
            <a:r>
              <a:rPr lang="en-US" dirty="0"/>
              <a:t> </a:t>
            </a:r>
            <a:r>
              <a:rPr lang="en-US" dirty="0" err="1"/>
              <a:t>pati</a:t>
            </a:r>
            <a:r>
              <a:rPr lang="nl-NL" dirty="0" err="1"/>
              <a:t>ënten</a:t>
            </a:r>
            <a:r>
              <a:rPr lang="nl-NL" dirty="0"/>
              <a:t>?</a:t>
            </a:r>
          </a:p>
          <a:p>
            <a:pPr lvl="1"/>
            <a:r>
              <a:rPr lang="nl-NL" dirty="0"/>
              <a:t>Persoonlijkheid en gedrag patiënt</a:t>
            </a:r>
          </a:p>
          <a:p>
            <a:pPr lvl="1"/>
            <a:r>
              <a:rPr lang="nl-NL" dirty="0"/>
              <a:t>Eigen achtergrond en persoonlijkheid</a:t>
            </a:r>
          </a:p>
          <a:p>
            <a:r>
              <a:rPr lang="nl-NL" dirty="0"/>
              <a:t>Hoe kunnen we dit benutten in de spreekkamer?</a:t>
            </a:r>
            <a:endParaRPr lang="en-US"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5667" y="1750423"/>
            <a:ext cx="3382882" cy="20116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6674" y="927462"/>
            <a:ext cx="7546923" cy="522929"/>
          </a:xfrm>
        </p:spPr>
        <p:txBody>
          <a:bodyPr/>
          <a:lstStyle/>
          <a:p>
            <a:pPr algn="ctr"/>
            <a:r>
              <a:rPr lang="nl-NL" dirty="0"/>
              <a:t>Gevoelens en lichamelijke reacties</a:t>
            </a:r>
          </a:p>
        </p:txBody>
      </p:sp>
      <p:sp>
        <p:nvSpPr>
          <p:cNvPr id="3" name="Tijdelijke aanduiding voor inhoud 2"/>
          <p:cNvSpPr>
            <a:spLocks noGrp="1"/>
          </p:cNvSpPr>
          <p:nvPr>
            <p:ph idx="1"/>
          </p:nvPr>
        </p:nvSpPr>
        <p:spPr>
          <a:xfrm>
            <a:off x="796674" y="2769325"/>
            <a:ext cx="2782549" cy="3356837"/>
          </a:xfrm>
        </p:spPr>
        <p:txBody>
          <a:bodyPr/>
          <a:lstStyle/>
          <a:p>
            <a:r>
              <a:rPr lang="nl-NL" dirty="0"/>
              <a:t>Klamme handen</a:t>
            </a:r>
          </a:p>
          <a:p>
            <a:r>
              <a:rPr lang="nl-NL" dirty="0"/>
              <a:t>Verstijfd van angst</a:t>
            </a:r>
          </a:p>
          <a:p>
            <a:r>
              <a:rPr lang="nl-NL" dirty="0"/>
              <a:t>Vlinders in je buik</a:t>
            </a:r>
          </a:p>
          <a:p>
            <a:r>
              <a:rPr lang="nl-NL" dirty="0"/>
              <a:t>Steen op je maag</a:t>
            </a:r>
          </a:p>
          <a:p>
            <a:r>
              <a:rPr lang="nl-NL" dirty="0"/>
              <a:t>Een brok in de keel</a:t>
            </a:r>
          </a:p>
          <a:p>
            <a:r>
              <a:rPr lang="nl-NL" dirty="0"/>
              <a:t>Knikkende knieën</a:t>
            </a:r>
          </a:p>
          <a:p>
            <a:endParaRPr lang="nl-NL" dirty="0"/>
          </a:p>
        </p:txBody>
      </p:sp>
      <p:sp>
        <p:nvSpPr>
          <p:cNvPr id="5" name="Rechthoek 4"/>
          <p:cNvSpPr/>
          <p:nvPr/>
        </p:nvSpPr>
        <p:spPr>
          <a:xfrm>
            <a:off x="3984171" y="2873829"/>
            <a:ext cx="5159828" cy="2031325"/>
          </a:xfrm>
          <a:prstGeom prst="rect">
            <a:avLst/>
          </a:prstGeom>
        </p:spPr>
        <p:txBody>
          <a:bodyPr wrap="square">
            <a:spAutoFit/>
          </a:bodyPr>
          <a:lstStyle/>
          <a:p>
            <a:r>
              <a:rPr lang="nl-NL" dirty="0"/>
              <a:t>De angst slaat om het hart</a:t>
            </a:r>
          </a:p>
          <a:p>
            <a:r>
              <a:rPr lang="nl-NL" dirty="0"/>
              <a:t>Het loopt dun door de broek</a:t>
            </a:r>
          </a:p>
          <a:p>
            <a:r>
              <a:rPr lang="nl-NL" dirty="0"/>
              <a:t>De wereld op je schouders nemen</a:t>
            </a:r>
          </a:p>
          <a:p>
            <a:r>
              <a:rPr lang="nl-NL" dirty="0"/>
              <a:t>Niet op eigen benen kunnen staan</a:t>
            </a:r>
          </a:p>
          <a:p>
            <a:r>
              <a:rPr lang="nl-NL" dirty="0"/>
              <a:t>Op de tenen lopen</a:t>
            </a:r>
          </a:p>
          <a:p>
            <a:r>
              <a:rPr lang="nl-NL" dirty="0"/>
              <a:t>Er een zwaar hoofd in hebben</a:t>
            </a:r>
          </a:p>
          <a:p>
            <a:r>
              <a:rPr lang="nl-NL" dirty="0"/>
              <a:t>Met stomheid geslagen zijn</a:t>
            </a:r>
          </a:p>
        </p:txBody>
      </p:sp>
    </p:spTree>
    <p:extLst>
      <p:ext uri="{BB962C8B-B14F-4D97-AF65-F5344CB8AC3E}">
        <p14:creationId xmlns:p14="http://schemas.microsoft.com/office/powerpoint/2010/main" val="193610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6674" y="809896"/>
            <a:ext cx="7546923" cy="640495"/>
          </a:xfrm>
        </p:spPr>
        <p:txBody>
          <a:bodyPr/>
          <a:lstStyle/>
          <a:p>
            <a:pPr algn="ctr"/>
            <a:r>
              <a:rPr lang="nl-NL" b="0" dirty="0"/>
              <a:t>Wat roept deze patiënt bij u op?</a:t>
            </a:r>
          </a:p>
        </p:txBody>
      </p:sp>
      <p:sp>
        <p:nvSpPr>
          <p:cNvPr id="3" name="Tijdelijke aanduiding voor inhoud 2"/>
          <p:cNvSpPr>
            <a:spLocks noGrp="1"/>
          </p:cNvSpPr>
          <p:nvPr>
            <p:ph idx="1"/>
          </p:nvPr>
        </p:nvSpPr>
        <p:spPr>
          <a:xfrm>
            <a:off x="796674" y="4493623"/>
            <a:ext cx="7546923" cy="1632539"/>
          </a:xfrm>
        </p:spPr>
        <p:txBody>
          <a:bodyPr/>
          <a:lstStyle/>
          <a:p>
            <a:r>
              <a:rPr lang="nl-NL" dirty="0"/>
              <a:t>Vrouw, 37 jaar, getrouwd, 2 kinderen van 14 en 11</a:t>
            </a:r>
          </a:p>
          <a:p>
            <a:r>
              <a:rPr lang="nl-NL" dirty="0"/>
              <a:t>Werkt 16 uur per week als administratief medewerkster</a:t>
            </a:r>
          </a:p>
          <a:p>
            <a:r>
              <a:rPr lang="nl-NL" dirty="0"/>
              <a:t>Eega werkt fulltime als verkoper in een interieurzaak</a:t>
            </a:r>
          </a:p>
          <a:p>
            <a:r>
              <a:rPr lang="nl-NL" dirty="0"/>
              <a:t>Patiënte komt op het spreekuur vanwege hoofdpijnklachten</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020" y="1744076"/>
            <a:ext cx="4107180" cy="2321450"/>
          </a:xfrm>
          <a:prstGeom prst="rect">
            <a:avLst/>
          </a:prstGeom>
        </p:spPr>
      </p:pic>
    </p:spTree>
    <p:extLst>
      <p:ext uri="{BB962C8B-B14F-4D97-AF65-F5344CB8AC3E}">
        <p14:creationId xmlns:p14="http://schemas.microsoft.com/office/powerpoint/2010/main" val="1759652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96674" y="669038"/>
            <a:ext cx="7546923" cy="441305"/>
          </a:xfrm>
        </p:spPr>
        <p:txBody>
          <a:bodyPr/>
          <a:lstStyle/>
          <a:p>
            <a:pPr algn="ctr"/>
            <a:r>
              <a:rPr lang="nl-NL" dirty="0"/>
              <a:t>En nu?</a:t>
            </a:r>
          </a:p>
        </p:txBody>
      </p:sp>
      <p:sp>
        <p:nvSpPr>
          <p:cNvPr id="3" name="Tijdelijke aanduiding voor inhoud 2"/>
          <p:cNvSpPr>
            <a:spLocks noGrp="1"/>
          </p:cNvSpPr>
          <p:nvPr>
            <p:ph idx="1"/>
          </p:nvPr>
        </p:nvSpPr>
        <p:spPr/>
        <p:txBody>
          <a:bodyPr/>
          <a:lstStyle/>
          <a:p>
            <a:r>
              <a:rPr lang="nl-NL" dirty="0"/>
              <a:t>Patiënte wil een recept want de PCM en ibuprofen van de drogist helpen niet. Ze heeft van de buurvrouw gehoord dat </a:t>
            </a:r>
            <a:r>
              <a:rPr lang="nl-NL" dirty="0" err="1"/>
              <a:t>tramadol</a:t>
            </a:r>
            <a:r>
              <a:rPr lang="nl-NL" dirty="0"/>
              <a:t> of </a:t>
            </a:r>
            <a:r>
              <a:rPr lang="nl-NL" dirty="0" err="1"/>
              <a:t>oxycodon</a:t>
            </a:r>
            <a:r>
              <a:rPr lang="nl-NL" dirty="0"/>
              <a:t> veel effectiever zijn</a:t>
            </a:r>
          </a:p>
          <a:p>
            <a:r>
              <a:rPr lang="nl-NL" dirty="0"/>
              <a:t>Patiënte vertelt met op kleurrijke wijze en met grote bewoordingen hoe ernstig de hoofdpijn is. Op vragen die je stelt antwoordt ze dat het verschrikkelijk is en zo toch niet door kan gaan – je moet iets doen!</a:t>
            </a:r>
          </a:p>
          <a:p>
            <a:r>
              <a:rPr lang="nl-NL" dirty="0"/>
              <a:t>Patiënte vertelt zeer gedetailleerd wanneer ze hoeveel klachten heeft en wat ze allemaal al heeft geprobeerd, maar je merkt dat je aandacht afdwaalt, alsof er geen werkelijk contact is</a:t>
            </a:r>
          </a:p>
          <a:p>
            <a:r>
              <a:rPr lang="nl-NL" dirty="0"/>
              <a:t>Patiënte vertelt kort welke klachten ze heeft, waarbij ze een relatie legt tussen haar klachten en zowel omstandigheden als gevoelens en gedrag. Wanneer je een vraag stelt denkt ze er even over na en antwoordt dan. Samen bespreken jullie beïnvloedende factoren en maken jullie een plan van aanpak</a:t>
            </a:r>
          </a:p>
        </p:txBody>
      </p:sp>
    </p:spTree>
    <p:extLst>
      <p:ext uri="{BB962C8B-B14F-4D97-AF65-F5344CB8AC3E}">
        <p14:creationId xmlns:p14="http://schemas.microsoft.com/office/powerpoint/2010/main" val="162889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358357" y="3556793"/>
            <a:ext cx="11303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b="15984"/>
          <a:stretch>
            <a:fillRect/>
          </a:stretch>
        </p:blipFill>
        <p:spPr bwMode="auto">
          <a:xfrm rot="-1731887">
            <a:off x="539750" y="4868863"/>
            <a:ext cx="1157288"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8" name="AutoShape 4"/>
          <p:cNvSpPr>
            <a:spLocks noChangeArrowheads="1"/>
          </p:cNvSpPr>
          <p:nvPr/>
        </p:nvSpPr>
        <p:spPr bwMode="auto">
          <a:xfrm>
            <a:off x="901780" y="911132"/>
            <a:ext cx="1800225" cy="3070225"/>
          </a:xfrm>
          <a:prstGeom prst="cloudCallout">
            <a:avLst>
              <a:gd name="adj1" fmla="val -39153"/>
              <a:gd name="adj2" fmla="val 95866"/>
            </a:avLst>
          </a:prstGeom>
          <a:solidFill>
            <a:schemeClr val="accent1"/>
          </a:solidFill>
          <a:ln w="9525">
            <a:solidFill>
              <a:schemeClr val="tx1"/>
            </a:solidFill>
            <a:round/>
            <a:headEnd/>
            <a:tailEnd/>
          </a:ln>
        </p:spPr>
        <p:txBody>
          <a:bodyPr/>
          <a:lstStyle>
            <a:lvl1pPr eaLnBrk="0" hangingPunct="0">
              <a:lnSpc>
                <a:spcPts val="2600"/>
              </a:lnSpc>
              <a:defRPr sz="2400">
                <a:solidFill>
                  <a:schemeClr val="bg1"/>
                </a:solidFill>
                <a:latin typeface="Calibri" charset="0"/>
              </a:defRPr>
            </a:lvl1pPr>
            <a:lvl2pPr marL="742950" indent="-285750" eaLnBrk="0" hangingPunct="0">
              <a:lnSpc>
                <a:spcPts val="2600"/>
              </a:lnSpc>
              <a:buChar char="•"/>
              <a:defRPr sz="2000">
                <a:solidFill>
                  <a:schemeClr val="bg1"/>
                </a:solidFill>
                <a:latin typeface="Calibri" charset="0"/>
              </a:defRPr>
            </a:lvl2pPr>
            <a:lvl3pPr marL="1143000" indent="-228600" eaLnBrk="0" hangingPunct="0">
              <a:lnSpc>
                <a:spcPts val="2600"/>
              </a:lnSpc>
              <a:buChar char="•"/>
              <a:defRPr sz="1900">
                <a:solidFill>
                  <a:schemeClr val="bg1"/>
                </a:solidFill>
                <a:latin typeface="Calibri" charset="0"/>
              </a:defRPr>
            </a:lvl3pPr>
            <a:lvl4pPr marL="1600200" indent="-228600" eaLnBrk="0" hangingPunct="0">
              <a:lnSpc>
                <a:spcPts val="2600"/>
              </a:lnSpc>
              <a:buChar char="•"/>
              <a:defRPr sz="1900" i="1">
                <a:solidFill>
                  <a:schemeClr val="bg1"/>
                </a:solidFill>
                <a:latin typeface="Calibri" charset="0"/>
              </a:defRPr>
            </a:lvl4pPr>
            <a:lvl5pPr marL="2057400" indent="-228600" eaLnBrk="0" hangingPunct="0">
              <a:lnSpc>
                <a:spcPts val="2600"/>
              </a:lnSpc>
              <a:buChar char="•"/>
              <a:defRPr sz="1900" i="1">
                <a:solidFill>
                  <a:schemeClr val="bg1"/>
                </a:solidFill>
                <a:latin typeface="Calibri" charset="0"/>
              </a:defRPr>
            </a:lvl5pPr>
            <a:lvl6pPr marL="2514600" indent="-228600" eaLnBrk="0" fontAlgn="base" hangingPunct="0">
              <a:lnSpc>
                <a:spcPts val="2600"/>
              </a:lnSpc>
              <a:spcBef>
                <a:spcPct val="0"/>
              </a:spcBef>
              <a:spcAft>
                <a:spcPct val="0"/>
              </a:spcAft>
              <a:buChar char="•"/>
              <a:defRPr sz="1900" i="1">
                <a:solidFill>
                  <a:schemeClr val="bg1"/>
                </a:solidFill>
                <a:latin typeface="Calibri" charset="0"/>
              </a:defRPr>
            </a:lvl6pPr>
            <a:lvl7pPr marL="2971800" indent="-228600" eaLnBrk="0" fontAlgn="base" hangingPunct="0">
              <a:lnSpc>
                <a:spcPts val="2600"/>
              </a:lnSpc>
              <a:spcBef>
                <a:spcPct val="0"/>
              </a:spcBef>
              <a:spcAft>
                <a:spcPct val="0"/>
              </a:spcAft>
              <a:buChar char="•"/>
              <a:defRPr sz="1900" i="1">
                <a:solidFill>
                  <a:schemeClr val="bg1"/>
                </a:solidFill>
                <a:latin typeface="Calibri" charset="0"/>
              </a:defRPr>
            </a:lvl7pPr>
            <a:lvl8pPr marL="3429000" indent="-228600" eaLnBrk="0" fontAlgn="base" hangingPunct="0">
              <a:lnSpc>
                <a:spcPts val="2600"/>
              </a:lnSpc>
              <a:spcBef>
                <a:spcPct val="0"/>
              </a:spcBef>
              <a:spcAft>
                <a:spcPct val="0"/>
              </a:spcAft>
              <a:buChar char="•"/>
              <a:defRPr sz="1900" i="1">
                <a:solidFill>
                  <a:schemeClr val="bg1"/>
                </a:solidFill>
                <a:latin typeface="Calibri" charset="0"/>
              </a:defRPr>
            </a:lvl8pPr>
            <a:lvl9pPr marL="3886200" indent="-228600" eaLnBrk="0" fontAlgn="base" hangingPunct="0">
              <a:lnSpc>
                <a:spcPts val="2600"/>
              </a:lnSpc>
              <a:spcBef>
                <a:spcPct val="0"/>
              </a:spcBef>
              <a:spcAft>
                <a:spcPct val="0"/>
              </a:spcAft>
              <a:buChar char="•"/>
              <a:defRPr sz="1900" i="1">
                <a:solidFill>
                  <a:schemeClr val="bg1"/>
                </a:solidFill>
                <a:latin typeface="Calibri" charset="0"/>
              </a:defRPr>
            </a:lvl9pPr>
          </a:lstStyle>
          <a:p>
            <a:pPr algn="ctr" eaLnBrk="1" hangingPunct="1">
              <a:lnSpc>
                <a:spcPct val="100000"/>
              </a:lnSpc>
            </a:pPr>
            <a:r>
              <a:rPr lang="nl-NL" altLang="nl-NL" sz="9600">
                <a:solidFill>
                  <a:schemeClr val="tx1"/>
                </a:solidFill>
                <a:latin typeface="Andy" charset="0"/>
              </a:rPr>
              <a:t>?</a:t>
            </a:r>
          </a:p>
        </p:txBody>
      </p:sp>
      <p:sp>
        <p:nvSpPr>
          <p:cNvPr id="180229" name="Text Box 5"/>
          <p:cNvSpPr txBox="1">
            <a:spLocks noChangeArrowheads="1"/>
          </p:cNvSpPr>
          <p:nvPr/>
        </p:nvSpPr>
        <p:spPr bwMode="auto">
          <a:xfrm>
            <a:off x="2843534" y="863709"/>
            <a:ext cx="5976938" cy="472437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nl-NL" sz="3600" dirty="0" err="1">
                <a:solidFill>
                  <a:srgbClr val="1E85C4"/>
                </a:solidFill>
                <a:latin typeface="+mj-lt"/>
                <a:ea typeface="+mn-ea"/>
              </a:rPr>
              <a:t>Lichaamsmentalisatie</a:t>
            </a:r>
            <a:endParaRPr lang="nl-NL" sz="3600" dirty="0">
              <a:solidFill>
                <a:srgbClr val="1E85C4"/>
              </a:solidFill>
              <a:latin typeface="+mj-lt"/>
              <a:ea typeface="+mn-ea"/>
            </a:endParaRPr>
          </a:p>
          <a:p>
            <a:pPr>
              <a:defRPr/>
            </a:pPr>
            <a:r>
              <a:rPr lang="nl-NL" sz="2400" dirty="0">
                <a:latin typeface="Tahoma" pitchFamily="34" charset="0"/>
                <a:ea typeface="+mn-ea"/>
              </a:rPr>
              <a:t> </a:t>
            </a:r>
          </a:p>
          <a:p>
            <a:pPr>
              <a:defRPr/>
            </a:pPr>
            <a:endParaRPr lang="nl-NL" sz="2400" dirty="0">
              <a:latin typeface="Tahoma" pitchFamily="34" charset="0"/>
              <a:ea typeface="+mn-ea"/>
            </a:endParaRPr>
          </a:p>
          <a:p>
            <a:pPr>
              <a:defRPr/>
            </a:pPr>
            <a:r>
              <a:rPr lang="nl-NL" sz="2800" dirty="0">
                <a:ea typeface="+mn-ea"/>
              </a:rPr>
              <a:t>Het vermogen om eigen en andermans lichaamssignalen waar te nemen, er ontvankelijk voor te zijn en verbinding te ervaren met onderliggende mentale toestanden.</a:t>
            </a:r>
            <a:r>
              <a:rPr lang="nl-NL" dirty="0">
                <a:ea typeface="+mn-ea"/>
              </a:rPr>
              <a:t> </a:t>
            </a:r>
          </a:p>
          <a:p>
            <a:pPr>
              <a:defRPr/>
            </a:pPr>
            <a:endParaRPr lang="nl-NL" sz="2800" dirty="0">
              <a:latin typeface="Tahoma" pitchFamily="34" charset="0"/>
              <a:ea typeface="+mn-ea"/>
            </a:endParaRPr>
          </a:p>
          <a:p>
            <a:pPr>
              <a:spcBef>
                <a:spcPct val="50000"/>
              </a:spcBef>
              <a:defRPr/>
            </a:pPr>
            <a:r>
              <a:rPr lang="nl-NL" sz="1400" dirty="0">
                <a:latin typeface="Tahoma" pitchFamily="34" charset="0"/>
                <a:ea typeface="+mn-ea"/>
              </a:rPr>
              <a:t>Spaans, Veselka, </a:t>
            </a:r>
            <a:r>
              <a:rPr lang="nl-NL" sz="1400" dirty="0" err="1">
                <a:latin typeface="Tahoma" pitchFamily="34" charset="0"/>
                <a:ea typeface="+mn-ea"/>
              </a:rPr>
              <a:t>Luijten</a:t>
            </a:r>
            <a:r>
              <a:rPr lang="nl-NL" sz="1400" dirty="0">
                <a:latin typeface="Tahoma" pitchFamily="34" charset="0"/>
                <a:ea typeface="+mn-ea"/>
              </a:rPr>
              <a:t>, Buhring, 2009</a:t>
            </a:r>
          </a:p>
        </p:txBody>
      </p:sp>
    </p:spTree>
    <p:extLst>
      <p:ext uri="{BB962C8B-B14F-4D97-AF65-F5344CB8AC3E}">
        <p14:creationId xmlns:p14="http://schemas.microsoft.com/office/powerpoint/2010/main" val="20262825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0228"/>
                                        </p:tgtEl>
                                        <p:attrNameLst>
                                          <p:attrName>style.visibility</p:attrName>
                                        </p:attrNameLst>
                                      </p:cBhvr>
                                      <p:to>
                                        <p:strVal val="visible"/>
                                      </p:to>
                                    </p:set>
                                    <p:anim calcmode="lin" valueType="num">
                                      <p:cBhvr>
                                        <p:cTn id="7" dur="1000" fill="hold"/>
                                        <p:tgtEl>
                                          <p:spTgt spid="180228"/>
                                        </p:tgtEl>
                                        <p:attrNameLst>
                                          <p:attrName>ppt_w</p:attrName>
                                        </p:attrNameLst>
                                      </p:cBhvr>
                                      <p:tavLst>
                                        <p:tav tm="0">
                                          <p:val>
                                            <p:strVal val="#ppt_w*0.70"/>
                                          </p:val>
                                        </p:tav>
                                        <p:tav tm="100000">
                                          <p:val>
                                            <p:strVal val="#ppt_w"/>
                                          </p:val>
                                        </p:tav>
                                      </p:tavLst>
                                    </p:anim>
                                    <p:anim calcmode="lin" valueType="num">
                                      <p:cBhvr>
                                        <p:cTn id="8" dur="1000" fill="hold"/>
                                        <p:tgtEl>
                                          <p:spTgt spid="180228"/>
                                        </p:tgtEl>
                                        <p:attrNameLst>
                                          <p:attrName>ppt_h</p:attrName>
                                        </p:attrNameLst>
                                      </p:cBhvr>
                                      <p:tavLst>
                                        <p:tav tm="0">
                                          <p:val>
                                            <p:strVal val="#ppt_h"/>
                                          </p:val>
                                        </p:tav>
                                        <p:tav tm="100000">
                                          <p:val>
                                            <p:strVal val="#ppt_h"/>
                                          </p:val>
                                        </p:tav>
                                      </p:tavLst>
                                    </p:anim>
                                    <p:animEffect transition="in" filter="fade">
                                      <p:cBhvr>
                                        <p:cTn id="9" dur="1000"/>
                                        <p:tgtEl>
                                          <p:spTgt spid="18022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9" presetClass="entr" presetSubtype="10" fill="hold" grpId="0" nodeType="clickEffect">
                                  <p:stCondLst>
                                    <p:cond delay="0"/>
                                  </p:stCondLst>
                                  <p:childTnLst>
                                    <p:set>
                                      <p:cBhvr>
                                        <p:cTn id="13" dur="1" fill="hold">
                                          <p:stCondLst>
                                            <p:cond delay="0"/>
                                          </p:stCondLst>
                                        </p:cTn>
                                        <p:tgtEl>
                                          <p:spTgt spid="180229"/>
                                        </p:tgtEl>
                                        <p:attrNameLst>
                                          <p:attrName>style.visibility</p:attrName>
                                        </p:attrNameLst>
                                      </p:cBhvr>
                                      <p:to>
                                        <p:strVal val="visible"/>
                                      </p:to>
                                    </p:set>
                                    <p:anim calcmode="lin" valueType="num">
                                      <p:cBhvr>
                                        <p:cTn id="14" dur="2000" fill="hold"/>
                                        <p:tgtEl>
                                          <p:spTgt spid="180229"/>
                                        </p:tgtEl>
                                        <p:attrNameLst>
                                          <p:attrName>ppt_w</p:attrName>
                                        </p:attrNameLst>
                                      </p:cBhvr>
                                      <p:tavLst>
                                        <p:tav tm="0" fmla="#ppt_w*sin(2.5*pi*$)">
                                          <p:val>
                                            <p:fltVal val="0"/>
                                          </p:val>
                                        </p:tav>
                                        <p:tav tm="100000">
                                          <p:val>
                                            <p:fltVal val="1"/>
                                          </p:val>
                                        </p:tav>
                                      </p:tavLst>
                                    </p:anim>
                                    <p:anim calcmode="lin" valueType="num">
                                      <p:cBhvr>
                                        <p:cTn id="15" dur="2000" fill="hold"/>
                                        <p:tgtEl>
                                          <p:spTgt spid="1802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animBg="1"/>
      <p:bldP spid="1802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herken je het?</a:t>
            </a:r>
          </a:p>
        </p:txBody>
      </p:sp>
      <p:sp>
        <p:nvSpPr>
          <p:cNvPr id="3" name="Tijdelijke aanduiding voor inhoud 2"/>
          <p:cNvSpPr>
            <a:spLocks noGrp="1"/>
          </p:cNvSpPr>
          <p:nvPr>
            <p:ph sz="half" idx="1"/>
          </p:nvPr>
        </p:nvSpPr>
        <p:spPr>
          <a:xfrm>
            <a:off x="796674" y="4062549"/>
            <a:ext cx="7537429" cy="2142308"/>
          </a:xfrm>
        </p:spPr>
        <p:txBody>
          <a:bodyPr>
            <a:normAutofit/>
          </a:bodyPr>
          <a:lstStyle/>
          <a:p>
            <a:r>
              <a:rPr lang="nl-NL" sz="1800" dirty="0">
                <a:solidFill>
                  <a:srgbClr val="FF0000"/>
                </a:solidFill>
              </a:rPr>
              <a:t>Niet-</a:t>
            </a:r>
            <a:r>
              <a:rPr lang="nl-NL" sz="1800" dirty="0" err="1">
                <a:solidFill>
                  <a:srgbClr val="FF0000"/>
                </a:solidFill>
              </a:rPr>
              <a:t>mentaliserende</a:t>
            </a:r>
            <a:r>
              <a:rPr lang="nl-NL" sz="1800" dirty="0">
                <a:solidFill>
                  <a:srgbClr val="FF0000"/>
                </a:solidFill>
              </a:rPr>
              <a:t> houding</a:t>
            </a:r>
            <a:r>
              <a:rPr lang="nl-NL" sz="1800" dirty="0"/>
              <a:t>:</a:t>
            </a:r>
          </a:p>
          <a:p>
            <a:r>
              <a:rPr lang="nl-NL" sz="1600" dirty="0"/>
              <a:t>Teleologische modus – concreet, fysiek resultaat (leeftijd 1-1,5 jaar)</a:t>
            </a:r>
          </a:p>
          <a:p>
            <a:r>
              <a:rPr lang="nl-NL" sz="1600" dirty="0"/>
              <a:t>Equivalentie modus – binnenwereld = buitenwereld (leeftijd 2 jaar)</a:t>
            </a:r>
          </a:p>
          <a:p>
            <a:r>
              <a:rPr lang="nl-NL" sz="1600" dirty="0"/>
              <a:t>Alsof modus – loskoppeling binnenwereld – buitenwereld (leeftijd 3-4 jaar)</a:t>
            </a:r>
          </a:p>
          <a:p>
            <a:r>
              <a:rPr lang="nl-NL" sz="1800" dirty="0" err="1">
                <a:solidFill>
                  <a:srgbClr val="FF0000"/>
                </a:solidFill>
              </a:rPr>
              <a:t>Mentaliserende</a:t>
            </a:r>
            <a:r>
              <a:rPr lang="nl-NL" sz="1800" dirty="0">
                <a:solidFill>
                  <a:srgbClr val="FF0000"/>
                </a:solidFill>
              </a:rPr>
              <a:t> houding</a:t>
            </a:r>
            <a:r>
              <a:rPr lang="nl-NL" sz="1800" dirty="0"/>
              <a:t>:</a:t>
            </a:r>
          </a:p>
          <a:p>
            <a:r>
              <a:rPr lang="nl-NL" sz="1600" dirty="0"/>
              <a:t>Open, bewust, reflecterend (leeftijd vanaf 4 jaar)</a:t>
            </a:r>
          </a:p>
        </p:txBody>
      </p:sp>
      <p:pic>
        <p:nvPicPr>
          <p:cNvPr id="5" name="Tijdelijke aanduiding voor inhoud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7946" y="909502"/>
            <a:ext cx="3037115" cy="3037115"/>
          </a:xfrm>
        </p:spPr>
      </p:pic>
    </p:spTree>
    <p:extLst>
      <p:ext uri="{BB962C8B-B14F-4D97-AF65-F5344CB8AC3E}">
        <p14:creationId xmlns:p14="http://schemas.microsoft.com/office/powerpoint/2010/main" val="121924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Bij welke patiënt</a:t>
            </a:r>
          </a:p>
        </p:txBody>
      </p:sp>
      <p:sp>
        <p:nvSpPr>
          <p:cNvPr id="4" name="Tijdelijke aanduiding voor inhoud 3"/>
          <p:cNvSpPr>
            <a:spLocks noGrp="1"/>
          </p:cNvSpPr>
          <p:nvPr>
            <p:ph sz="quarter" idx="1"/>
          </p:nvPr>
        </p:nvSpPr>
        <p:spPr>
          <a:xfrm>
            <a:off x="4232367" y="2169372"/>
            <a:ext cx="4245428" cy="3199462"/>
          </a:xfrm>
        </p:spPr>
        <p:txBody>
          <a:bodyPr/>
          <a:lstStyle/>
          <a:p>
            <a:r>
              <a:rPr lang="nl-NL" dirty="0"/>
              <a:t>Gaan mijn nekharen overeind staan?</a:t>
            </a:r>
          </a:p>
          <a:p>
            <a:r>
              <a:rPr lang="nl-NL" dirty="0"/>
              <a:t>Loop ik net dat stapje harder?</a:t>
            </a:r>
          </a:p>
          <a:p>
            <a:r>
              <a:rPr lang="nl-NL" dirty="0"/>
              <a:t>Hik ik tegen het gesprek aan?</a:t>
            </a:r>
          </a:p>
          <a:p>
            <a:r>
              <a:rPr lang="nl-NL" dirty="0"/>
              <a:t>Ben ik op voorhand moe als ik weet dat hij/zij komt?</a:t>
            </a:r>
          </a:p>
          <a:p>
            <a:r>
              <a:rPr lang="nl-NL" dirty="0"/>
              <a:t>Voel ik me machteloos, moedeloos?</a:t>
            </a:r>
          </a:p>
          <a:p>
            <a:r>
              <a:rPr lang="nl-NL" dirty="0"/>
              <a:t>Dwaalt mijn aandacht af?</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86" y="2169372"/>
            <a:ext cx="3630168" cy="2668089"/>
          </a:xfrm>
          <a:prstGeom prst="rect">
            <a:avLst/>
          </a:prstGeom>
        </p:spPr>
      </p:pic>
      <p:sp>
        <p:nvSpPr>
          <p:cNvPr id="6" name="Tekstvak 5"/>
          <p:cNvSpPr txBox="1"/>
          <p:nvPr/>
        </p:nvSpPr>
        <p:spPr>
          <a:xfrm>
            <a:off x="2325189" y="5603966"/>
            <a:ext cx="4650377" cy="523220"/>
          </a:xfrm>
          <a:prstGeom prst="rect">
            <a:avLst/>
          </a:prstGeom>
          <a:noFill/>
        </p:spPr>
        <p:txBody>
          <a:bodyPr wrap="square" rtlCol="0">
            <a:spAutoFit/>
          </a:bodyPr>
          <a:lstStyle/>
          <a:p>
            <a:r>
              <a:rPr lang="nl-NL" sz="2800" dirty="0">
                <a:solidFill>
                  <a:srgbClr val="FF0000"/>
                </a:solidFill>
              </a:rPr>
              <a:t>En mag dat </a:t>
            </a:r>
            <a:r>
              <a:rPr lang="nl-NL" sz="2800">
                <a:solidFill>
                  <a:srgbClr val="FF0000"/>
                </a:solidFill>
              </a:rPr>
              <a:t>van mezelf</a:t>
            </a:r>
            <a:r>
              <a:rPr lang="nl-NL" sz="2800" dirty="0">
                <a:solidFill>
                  <a:srgbClr val="FF0000"/>
                </a:solidFill>
              </a:rPr>
              <a:t>?</a:t>
            </a:r>
          </a:p>
        </p:txBody>
      </p:sp>
    </p:spTree>
    <p:extLst>
      <p:ext uri="{BB962C8B-B14F-4D97-AF65-F5344CB8AC3E}">
        <p14:creationId xmlns:p14="http://schemas.microsoft.com/office/powerpoint/2010/main" val="209771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Altrecht 2014 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C5A50CEA6CF44895E6219A0B8C4275" ma:contentTypeVersion="11" ma:contentTypeDescription="Een nieuw document maken." ma:contentTypeScope="" ma:versionID="b28056a09bf1554152d65d2c41c4ed3a">
  <xsd:schema xmlns:xsd="http://www.w3.org/2001/XMLSchema" xmlns:xs="http://www.w3.org/2001/XMLSchema" xmlns:p="http://schemas.microsoft.com/office/2006/metadata/properties" xmlns:ns2="69bef370-51b6-4993-b020-42262f228fc3" xmlns:ns3="a91f954e-df01-48bf-89e6-e0e988bbb9a6" targetNamespace="http://schemas.microsoft.com/office/2006/metadata/properties" ma:root="true" ma:fieldsID="377105bf50cef98e3a4132cd25a5f266" ns2:_="" ns3:_="">
    <xsd:import namespace="69bef370-51b6-4993-b020-42262f228fc3"/>
    <xsd:import namespace="a91f954e-df01-48bf-89e6-e0e988bbb9a6"/>
    <xsd:element name="properties">
      <xsd:complexType>
        <xsd:sequence>
          <xsd:element name="documentManagement">
            <xsd:complexType>
              <xsd:all>
                <xsd:element ref="ns2:Datum"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bef370-51b6-4993-b020-42262f228fc3" elementFormDefault="qualified">
    <xsd:import namespace="http://schemas.microsoft.com/office/2006/documentManagement/types"/>
    <xsd:import namespace="http://schemas.microsoft.com/office/infopath/2007/PartnerControls"/>
    <xsd:element name="Datum" ma:index="8" nillable="true" ma:displayName="Datum" ma:format="DateOnly" ma:internalName="Datum">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1f954e-df01-48bf-89e6-e0e988bbb9a6" elementFormDefault="qualified">
    <xsd:import namespace="http://schemas.microsoft.com/office/2006/documentManagement/types"/>
    <xsd:import namespace="http://schemas.microsoft.com/office/infopath/2007/PartnerControls"/>
    <xsd:element name="SharedWithUsers" ma:index="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um xmlns="69bef370-51b6-4993-b020-42262f228fc3" xsi:nil="true"/>
  </documentManagement>
</p:properties>
</file>

<file path=customXml/itemProps1.xml><?xml version="1.0" encoding="utf-8"?>
<ds:datastoreItem xmlns:ds="http://schemas.openxmlformats.org/officeDocument/2006/customXml" ds:itemID="{5DFEDE6C-7789-4BBC-AEE7-66FB74D9DD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bef370-51b6-4993-b020-42262f228fc3"/>
    <ds:schemaRef ds:uri="a91f954e-df01-48bf-89e6-e0e988bbb9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E354B8-842E-42C2-846F-3B2733DFD9CF}">
  <ds:schemaRefs>
    <ds:schemaRef ds:uri="http://schemas.microsoft.com/sharepoint/v3/contenttype/forms"/>
  </ds:schemaRefs>
</ds:datastoreItem>
</file>

<file path=customXml/itemProps3.xml><?xml version="1.0" encoding="utf-8"?>
<ds:datastoreItem xmlns:ds="http://schemas.openxmlformats.org/officeDocument/2006/customXml" ds:itemID="{50F099B8-1E2B-41C1-B36C-C361F22B2DA5}">
  <ds:schemaRefs>
    <ds:schemaRef ds:uri="http://schemas.microsoft.com/office/2006/metadata/properties"/>
    <ds:schemaRef ds:uri="http://schemas.microsoft.com/office/infopath/2007/PartnerControls"/>
    <ds:schemaRef ds:uri="69bef370-51b6-4993-b020-42262f228fc3"/>
  </ds:schemaRefs>
</ds:datastoreItem>
</file>

<file path=docProps/app.xml><?xml version="1.0" encoding="utf-8"?>
<Properties xmlns="http://schemas.openxmlformats.org/officeDocument/2006/extended-properties" xmlns:vt="http://schemas.openxmlformats.org/officeDocument/2006/docPropsVTypes">
  <Template>Altrecht 2014 4-3</Template>
  <TotalTime>256</TotalTime>
  <Words>893</Words>
  <Application>Microsoft Office PowerPoint</Application>
  <PresentationFormat>Diavoorstelling (4:3)</PresentationFormat>
  <Paragraphs>131</Paragraphs>
  <Slides>15</Slides>
  <Notes>2</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15</vt:i4>
      </vt:variant>
    </vt:vector>
  </HeadingPairs>
  <TitlesOfParts>
    <vt:vector size="24" baseType="lpstr">
      <vt:lpstr>Andy</vt:lpstr>
      <vt:lpstr>Arial</vt:lpstr>
      <vt:lpstr>Calibri</vt:lpstr>
      <vt:lpstr>Symbol</vt:lpstr>
      <vt:lpstr>Tahoma</vt:lpstr>
      <vt:lpstr>TheSansCorrespondence</vt:lpstr>
      <vt:lpstr>Verdana</vt:lpstr>
      <vt:lpstr>Wingdings</vt:lpstr>
      <vt:lpstr>Altrecht 2014 4-3</vt:lpstr>
      <vt:lpstr>Wat vertelt het lichaam –  bij patiënt èn hulpverlener?</vt:lpstr>
      <vt:lpstr> Disclosure belangen</vt:lpstr>
      <vt:lpstr>Inhoud workshop</vt:lpstr>
      <vt:lpstr>Gevoelens en lichamelijke reacties</vt:lpstr>
      <vt:lpstr>Wat roept deze patiënt bij u op?</vt:lpstr>
      <vt:lpstr>En nu?</vt:lpstr>
      <vt:lpstr>PowerPoint-presentatie</vt:lpstr>
      <vt:lpstr>Hoe herken je het?</vt:lpstr>
      <vt:lpstr>Bij welke patiënt</vt:lpstr>
      <vt:lpstr>Oefening 1</vt:lpstr>
      <vt:lpstr>Oefening 2</vt:lpstr>
      <vt:lpstr>Plenaire afronding</vt:lpstr>
      <vt:lpstr>PowerPoint-presentatie</vt:lpstr>
      <vt:lpstr>Mentaliseren - vanzelfsprekend of moeilijk?</vt:lpstr>
      <vt:lpstr>Kenmerken van niet (lichaams-)mentaliseren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Lunter, Stanneke</dc:creator>
  <cp:lastModifiedBy>Hans Ooms</cp:lastModifiedBy>
  <cp:revision>20</cp:revision>
  <dcterms:created xsi:type="dcterms:W3CDTF">2018-01-11T21:34:00Z</dcterms:created>
  <dcterms:modified xsi:type="dcterms:W3CDTF">2019-09-09T13:09:56Z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0x01010094C5A50CEA6CF44895E6219A0B8C4275</vt:lpwstr>
  </property>
</Properties>
</file>