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9"/>
  </p:notesMasterIdLst>
  <p:sldIdLst>
    <p:sldId id="256" r:id="rId5"/>
    <p:sldId id="260" r:id="rId6"/>
    <p:sldId id="261" r:id="rId7"/>
    <p:sldId id="263" r:id="rId8"/>
    <p:sldId id="267" r:id="rId9"/>
    <p:sldId id="268" r:id="rId10"/>
    <p:sldId id="264" r:id="rId11"/>
    <p:sldId id="258" r:id="rId12"/>
    <p:sldId id="257" r:id="rId13"/>
    <p:sldId id="275" r:id="rId14"/>
    <p:sldId id="421" r:id="rId15"/>
    <p:sldId id="426" r:id="rId16"/>
    <p:sldId id="427" r:id="rId17"/>
    <p:sldId id="428" r:id="rId18"/>
    <p:sldId id="429" r:id="rId19"/>
    <p:sldId id="352" r:id="rId20"/>
    <p:sldId id="457" r:id="rId21"/>
    <p:sldId id="458" r:id="rId22"/>
    <p:sldId id="462" r:id="rId23"/>
    <p:sldId id="463" r:id="rId24"/>
    <p:sldId id="464" r:id="rId25"/>
    <p:sldId id="465" r:id="rId26"/>
    <p:sldId id="466" r:id="rId27"/>
    <p:sldId id="467" r:id="rId28"/>
    <p:sldId id="468" r:id="rId29"/>
    <p:sldId id="469" r:id="rId30"/>
    <p:sldId id="470" r:id="rId31"/>
    <p:sldId id="471" r:id="rId32"/>
    <p:sldId id="472" r:id="rId33"/>
    <p:sldId id="476" r:id="rId34"/>
    <p:sldId id="477" r:id="rId35"/>
    <p:sldId id="481" r:id="rId36"/>
    <p:sldId id="482" r:id="rId37"/>
    <p:sldId id="262" r:id="rId3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2" d="100"/>
          <a:sy n="82" d="100"/>
        </p:scale>
        <p:origin x="13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B7D350-FBF8-4BAF-945E-2E891F2ED918}" type="datetimeFigureOut">
              <a:rPr lang="nl-NL" smtClean="0"/>
              <a:t>28-10-2019</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F72E40-A3CD-4373-B88F-866D391049A3}" type="slidenum">
              <a:rPr lang="nl-NL" smtClean="0"/>
              <a:t>‹nr.›</a:t>
            </a:fld>
            <a:endParaRPr lang="nl-NL"/>
          </a:p>
        </p:txBody>
      </p:sp>
    </p:spTree>
    <p:extLst>
      <p:ext uri="{BB962C8B-B14F-4D97-AF65-F5344CB8AC3E}">
        <p14:creationId xmlns:p14="http://schemas.microsoft.com/office/powerpoint/2010/main" val="2192739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jdelijke aanduiding voor dia-afbeelding 1">
            <a:extLst>
              <a:ext uri="{FF2B5EF4-FFF2-40B4-BE49-F238E27FC236}">
                <a16:creationId xmlns:a16="http://schemas.microsoft.com/office/drawing/2014/main" id="{01177BAD-CD6A-48F6-9DB8-8CCE5DEA020A}"/>
              </a:ext>
            </a:extLst>
          </p:cNvPr>
          <p:cNvSpPr>
            <a:spLocks noGrp="1" noRot="1" noChangeAspect="1" noTextEdit="1"/>
          </p:cNvSpPr>
          <p:nvPr>
            <p:ph type="sldImg"/>
          </p:nvPr>
        </p:nvSpPr>
        <p:spPr>
          <a:ln/>
        </p:spPr>
      </p:sp>
      <p:sp>
        <p:nvSpPr>
          <p:cNvPr id="61443" name="Tijdelijke aanduiding voor notities 2">
            <a:extLst>
              <a:ext uri="{FF2B5EF4-FFF2-40B4-BE49-F238E27FC236}">
                <a16:creationId xmlns:a16="http://schemas.microsoft.com/office/drawing/2014/main" id="{9F1B163D-47E0-40BD-80A8-42731B2DCE7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nl-NL">
                <a:latin typeface="Arial" panose="020B0604020202020204" pitchFamily="34" charset="0"/>
                <a:cs typeface="Arial" panose="020B0604020202020204" pitchFamily="34" charset="0"/>
              </a:rPr>
              <a:t>Hispanics were </a:t>
            </a:r>
            <a:r>
              <a:rPr lang="en-US" altLang="nl-NL">
                <a:solidFill>
                  <a:srgbClr val="FF0000"/>
                </a:solidFill>
                <a:latin typeface="Arial" panose="020B0604020202020204" pitchFamily="34" charset="0"/>
                <a:cs typeface="Arial" panose="020B0604020202020204" pitchFamily="34" charset="0"/>
              </a:rPr>
              <a:t>7.5 times </a:t>
            </a:r>
            <a:r>
              <a:rPr lang="en-US" altLang="nl-NL">
                <a:latin typeface="Arial" panose="020B0604020202020204" pitchFamily="34" charset="0"/>
                <a:cs typeface="Arial" panose="020B0604020202020204" pitchFamily="34" charset="0"/>
              </a:rPr>
              <a:t>more likely than NH whites to receive no analgesia, after adjustment for all factors </a:t>
            </a:r>
          </a:p>
          <a:p>
            <a:endParaRPr lang="nl-NL" altLang="nl-NL"/>
          </a:p>
        </p:txBody>
      </p:sp>
      <p:sp>
        <p:nvSpPr>
          <p:cNvPr id="61444" name="Tijdelijke aanduiding voor dianummer 3">
            <a:extLst>
              <a:ext uri="{FF2B5EF4-FFF2-40B4-BE49-F238E27FC236}">
                <a16:creationId xmlns:a16="http://schemas.microsoft.com/office/drawing/2014/main" id="{2AB741FE-4987-4C01-BECB-322A60C8E8E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13CDBE5-6BC6-4EE7-A022-CA285C13EE0C}" type="slidenum">
              <a:rPr lang="nl-NL" altLang="nl-NL"/>
              <a:pPr/>
              <a:t>13</a:t>
            </a:fld>
            <a:endParaRPr lang="nl-NL" altLang="nl-N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p:cNvSpPr/>
          <p:nvPr userDrawn="1"/>
        </p:nvSpPr>
        <p:spPr>
          <a:xfrm>
            <a:off x="521500" y="594000"/>
            <a:ext cx="8100000" cy="42125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ctrTitle"/>
          </p:nvPr>
        </p:nvSpPr>
        <p:spPr>
          <a:xfrm>
            <a:off x="846000" y="1003462"/>
            <a:ext cx="7452000" cy="533400"/>
          </a:xfrm>
        </p:spPr>
        <p:txBody>
          <a:bodyPr/>
          <a:lstStyle>
            <a:lvl1pPr>
              <a:defRPr>
                <a:solidFill>
                  <a:schemeClr val="bg2"/>
                </a:solidFill>
              </a:defRPr>
            </a:lvl1pPr>
          </a:lstStyle>
          <a:p>
            <a:r>
              <a:rPr lang="nl-NL"/>
              <a:t>Klik om stijl te bewerken</a:t>
            </a:r>
            <a:endParaRPr lang="nl-NL" dirty="0"/>
          </a:p>
        </p:txBody>
      </p:sp>
      <p:sp>
        <p:nvSpPr>
          <p:cNvPr id="3" name="Ondertitel 2"/>
          <p:cNvSpPr>
            <a:spLocks noGrp="1"/>
          </p:cNvSpPr>
          <p:nvPr>
            <p:ph type="subTitle" idx="1"/>
          </p:nvPr>
        </p:nvSpPr>
        <p:spPr>
          <a:xfrm>
            <a:off x="845540" y="1650209"/>
            <a:ext cx="7452000" cy="533400"/>
          </a:xfrm>
        </p:spPr>
        <p:txBody>
          <a:bodyPr>
            <a:noAutofit/>
          </a:bodyPr>
          <a:lstStyle>
            <a:lvl1pPr marL="0" indent="0" algn="l">
              <a:lnSpc>
                <a:spcPts val="4200"/>
              </a:lnSpc>
              <a:buNone/>
              <a:defRPr sz="40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nl-NL" dirty="0"/>
          </a:p>
        </p:txBody>
      </p:sp>
      <p:sp>
        <p:nvSpPr>
          <p:cNvPr id="11" name="Rechthoek 10"/>
          <p:cNvSpPr/>
          <p:nvPr userDrawn="1"/>
        </p:nvSpPr>
        <p:spPr>
          <a:xfrm>
            <a:off x="521500" y="5292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13"/>
          <p:cNvSpPr>
            <a:spLocks noGrp="1"/>
          </p:cNvSpPr>
          <p:nvPr>
            <p:ph type="body" sz="quarter" idx="10"/>
          </p:nvPr>
        </p:nvSpPr>
        <p:spPr>
          <a:xfrm>
            <a:off x="846000" y="4078255"/>
            <a:ext cx="5346157" cy="635000"/>
          </a:xfrm>
        </p:spPr>
        <p:txBody>
          <a:bodyPr/>
          <a:lstStyle>
            <a:lvl1pPr marL="0" indent="0" algn="l">
              <a:buNone/>
              <a:defRPr>
                <a:solidFill>
                  <a:schemeClr val="bg2"/>
                </a:solidFill>
              </a:defRPr>
            </a:lvl1pPr>
          </a:lstStyle>
          <a:p>
            <a:pPr lvl="0"/>
            <a:r>
              <a:rPr lang="nl-NL"/>
              <a:t>Tekststijl van het model bewerken</a:t>
            </a:r>
          </a:p>
        </p:txBody>
      </p:sp>
      <p:pic>
        <p:nvPicPr>
          <p:cNvPr id="17" name="Afbeelding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68000" y="6264000"/>
            <a:ext cx="2426807" cy="302400"/>
          </a:xfrm>
          <a:prstGeom prst="rect">
            <a:avLst/>
          </a:prstGeom>
        </p:spPr>
      </p:pic>
    </p:spTree>
    <p:extLst>
      <p:ext uri="{BB962C8B-B14F-4D97-AF65-F5344CB8AC3E}">
        <p14:creationId xmlns:p14="http://schemas.microsoft.com/office/powerpoint/2010/main" val="1922479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fsluitende dia">
    <p:spTree>
      <p:nvGrpSpPr>
        <p:cNvPr id="1" name=""/>
        <p:cNvGrpSpPr/>
        <p:nvPr/>
      </p:nvGrpSpPr>
      <p:grpSpPr>
        <a:xfrm>
          <a:off x="0" y="0"/>
          <a:ext cx="0" cy="0"/>
          <a:chOff x="0" y="0"/>
          <a:chExt cx="0" cy="0"/>
        </a:xfrm>
      </p:grpSpPr>
      <p:sp>
        <p:nvSpPr>
          <p:cNvPr id="7" name="Rechthoek 6"/>
          <p:cNvSpPr/>
          <p:nvPr userDrawn="1"/>
        </p:nvSpPr>
        <p:spPr>
          <a:xfrm>
            <a:off x="359480" y="6183340"/>
            <a:ext cx="8263020" cy="4993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50000" y="5940000"/>
            <a:ext cx="648000" cy="929244"/>
          </a:xfrm>
          <a:prstGeom prst="rect">
            <a:avLst/>
          </a:prstGeom>
        </p:spPr>
      </p:pic>
      <p:sp>
        <p:nvSpPr>
          <p:cNvPr id="3" name="Titel 2"/>
          <p:cNvSpPr>
            <a:spLocks noGrp="1"/>
          </p:cNvSpPr>
          <p:nvPr>
            <p:ph type="title"/>
          </p:nvPr>
        </p:nvSpPr>
        <p:spPr/>
        <p:txBody>
          <a:bodyPr/>
          <a:lstStyle/>
          <a:p>
            <a:r>
              <a:rPr lang="nl-NL"/>
              <a:t>Klik om stijl te bewerken</a:t>
            </a:r>
            <a:endParaRPr lang="nl-NL" dirty="0"/>
          </a:p>
        </p:txBody>
      </p:sp>
    </p:spTree>
    <p:extLst>
      <p:ext uri="{BB962C8B-B14F-4D97-AF65-F5344CB8AC3E}">
        <p14:creationId xmlns:p14="http://schemas.microsoft.com/office/powerpoint/2010/main" val="2241553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 2">
    <p:spTree>
      <p:nvGrpSpPr>
        <p:cNvPr id="1" name=""/>
        <p:cNvGrpSpPr/>
        <p:nvPr/>
      </p:nvGrpSpPr>
      <p:grpSpPr>
        <a:xfrm>
          <a:off x="0" y="0"/>
          <a:ext cx="0" cy="0"/>
          <a:chOff x="0" y="0"/>
          <a:chExt cx="0" cy="0"/>
        </a:xfrm>
      </p:grpSpPr>
      <p:sp>
        <p:nvSpPr>
          <p:cNvPr id="7" name="Rechthoek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ctrTitle"/>
          </p:nvPr>
        </p:nvSpPr>
        <p:spPr>
          <a:xfrm>
            <a:off x="846000" y="1003462"/>
            <a:ext cx="7452000" cy="533400"/>
          </a:xfrm>
        </p:spPr>
        <p:txBody>
          <a:bodyPr/>
          <a:lstStyle>
            <a:lvl1pPr>
              <a:defRPr>
                <a:solidFill>
                  <a:schemeClr val="tx2"/>
                </a:solidFill>
              </a:defRPr>
            </a:lvl1pPr>
          </a:lstStyle>
          <a:p>
            <a:r>
              <a:rPr lang="nl-NL"/>
              <a:t>Klik om stijl te bewerken</a:t>
            </a:r>
            <a:endParaRPr lang="nl-NL" dirty="0"/>
          </a:p>
        </p:txBody>
      </p:sp>
      <p:sp>
        <p:nvSpPr>
          <p:cNvPr id="3" name="Ondertitel 2"/>
          <p:cNvSpPr>
            <a:spLocks noGrp="1"/>
          </p:cNvSpPr>
          <p:nvPr>
            <p:ph type="subTitle" idx="1"/>
          </p:nvPr>
        </p:nvSpPr>
        <p:spPr>
          <a:xfrm>
            <a:off x="845540" y="1650209"/>
            <a:ext cx="7452000" cy="533400"/>
          </a:xfrm>
        </p:spPr>
        <p:txBody>
          <a:bodyPr>
            <a:noAutofit/>
          </a:bodyPr>
          <a:lstStyle>
            <a:lvl1pPr marL="0" indent="0" algn="l">
              <a:lnSpc>
                <a:spcPts val="4200"/>
              </a:lnSpc>
              <a:buNone/>
              <a:defRPr sz="4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nl-NL" dirty="0"/>
          </a:p>
        </p:txBody>
      </p:sp>
      <p:sp>
        <p:nvSpPr>
          <p:cNvPr id="11" name="Rechthoek 10"/>
          <p:cNvSpPr/>
          <p:nvPr userDrawn="1"/>
        </p:nvSpPr>
        <p:spPr>
          <a:xfrm>
            <a:off x="521500" y="5292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13"/>
          <p:cNvSpPr>
            <a:spLocks noGrp="1"/>
          </p:cNvSpPr>
          <p:nvPr>
            <p:ph type="body" sz="quarter" idx="10"/>
          </p:nvPr>
        </p:nvSpPr>
        <p:spPr>
          <a:xfrm>
            <a:off x="846000" y="4078255"/>
            <a:ext cx="5346157" cy="635000"/>
          </a:xfrm>
        </p:spPr>
        <p:txBody>
          <a:bodyPr/>
          <a:lstStyle>
            <a:lvl1pPr marL="0" indent="0" algn="l">
              <a:buNone/>
              <a:defRPr>
                <a:solidFill>
                  <a:schemeClr val="tx2"/>
                </a:solidFill>
              </a:defRPr>
            </a:lvl1pPr>
          </a:lstStyle>
          <a:p>
            <a:pPr lvl="0"/>
            <a:r>
              <a:rPr lang="nl-NL"/>
              <a:t>Tekststijl van het model bewerken</a:t>
            </a:r>
          </a:p>
        </p:txBody>
      </p:sp>
      <p:pic>
        <p:nvPicPr>
          <p:cNvPr id="17" name="Afbeelding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68000" y="6264000"/>
            <a:ext cx="2426807" cy="302400"/>
          </a:xfrm>
          <a:prstGeom prst="rect">
            <a:avLst/>
          </a:prstGeom>
        </p:spPr>
      </p:pic>
      <p:sp>
        <p:nvSpPr>
          <p:cNvPr id="9" name="Rechthoek 8"/>
          <p:cNvSpPr/>
          <p:nvPr userDrawn="1"/>
        </p:nvSpPr>
        <p:spPr>
          <a:xfrm>
            <a:off x="522000" y="594000"/>
            <a:ext cx="8100000" cy="5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845441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endParaRPr lang="nl-NL" dirty="0"/>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atum 3"/>
          <p:cNvSpPr>
            <a:spLocks noGrp="1"/>
          </p:cNvSpPr>
          <p:nvPr>
            <p:ph type="dt" sz="half" idx="10"/>
          </p:nvPr>
        </p:nvSpPr>
        <p:spPr/>
        <p:txBody>
          <a:bodyPr/>
          <a:lstStyle/>
          <a:p>
            <a:r>
              <a:rPr lang="nl-NL"/>
              <a:t>&lt;datum&gt;</a:t>
            </a:r>
          </a:p>
        </p:txBody>
      </p:sp>
      <p:sp>
        <p:nvSpPr>
          <p:cNvPr id="5" name="Tijdelijke aanduiding voor voettekst 4"/>
          <p:cNvSpPr>
            <a:spLocks noGrp="1"/>
          </p:cNvSpPr>
          <p:nvPr>
            <p:ph type="ftr" sz="quarter" idx="11"/>
          </p:nvPr>
        </p:nvSpPr>
        <p:spPr/>
        <p:txBody>
          <a:bodyPr/>
          <a:lstStyle/>
          <a:p>
            <a:r>
              <a:rPr lang="nl-NL"/>
              <a:t>&lt;Titel van de presentatie&gt;</a:t>
            </a:r>
          </a:p>
        </p:txBody>
      </p:sp>
      <p:sp>
        <p:nvSpPr>
          <p:cNvPr id="7"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2781968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oofdstukdia">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endParaRPr lang="nl-NL" dirty="0"/>
          </a:p>
        </p:txBody>
      </p:sp>
      <p:sp>
        <p:nvSpPr>
          <p:cNvPr id="3" name="Tijdelijke aanduiding voor datum 2"/>
          <p:cNvSpPr>
            <a:spLocks noGrp="1"/>
          </p:cNvSpPr>
          <p:nvPr>
            <p:ph type="dt" sz="half" idx="10"/>
          </p:nvPr>
        </p:nvSpPr>
        <p:spPr/>
        <p:txBody>
          <a:bodyPr/>
          <a:lstStyle/>
          <a:p>
            <a:r>
              <a:rPr lang="nl-NL"/>
              <a:t>&lt;datum&gt;</a:t>
            </a:r>
            <a:endParaRPr lang="nl-NL" dirty="0"/>
          </a:p>
        </p:txBody>
      </p:sp>
      <p:sp>
        <p:nvSpPr>
          <p:cNvPr id="4" name="Tijdelijke aanduiding voor voettekst 3"/>
          <p:cNvSpPr>
            <a:spLocks noGrp="1"/>
          </p:cNvSpPr>
          <p:nvPr>
            <p:ph type="ftr" sz="quarter" idx="11"/>
          </p:nvPr>
        </p:nvSpPr>
        <p:spPr/>
        <p:txBody>
          <a:bodyPr/>
          <a:lstStyle/>
          <a:p>
            <a:r>
              <a:rPr lang="nl-NL"/>
              <a:t>&lt;Titel van de presentatie&gt;</a:t>
            </a:r>
            <a:endParaRPr lang="nl-NL" dirty="0"/>
          </a:p>
        </p:txBody>
      </p:sp>
      <p:sp>
        <p:nvSpPr>
          <p:cNvPr id="5" name="Tijdelijke aanduiding voor dianummer 4"/>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
        <p:nvSpPr>
          <p:cNvPr id="6" name="Ondertitel 2"/>
          <p:cNvSpPr>
            <a:spLocks noGrp="1"/>
          </p:cNvSpPr>
          <p:nvPr>
            <p:ph type="subTitle" idx="1"/>
          </p:nvPr>
        </p:nvSpPr>
        <p:spPr>
          <a:xfrm>
            <a:off x="522000" y="1650209"/>
            <a:ext cx="8100000" cy="533400"/>
          </a:xfrm>
        </p:spPr>
        <p:txBody>
          <a:bodyPr>
            <a:noAutofit/>
          </a:bodyPr>
          <a:lstStyle>
            <a:lvl1pPr marL="0" indent="0" algn="l">
              <a:lnSpc>
                <a:spcPts val="4200"/>
              </a:lnSpc>
              <a:buNone/>
              <a:defRPr sz="4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nl-NL" dirty="0"/>
          </a:p>
        </p:txBody>
      </p:sp>
    </p:spTree>
    <p:extLst>
      <p:ext uri="{BB962C8B-B14F-4D97-AF65-F5344CB8AC3E}">
        <p14:creationId xmlns:p14="http://schemas.microsoft.com/office/powerpoint/2010/main" val="808550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dia met grafiek">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a:t>Klik om stijl te bewerken</a:t>
            </a:r>
            <a:endParaRPr lang="nl-NL" dirty="0"/>
          </a:p>
        </p:txBody>
      </p:sp>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9" name="Tijdelijke aanduiding voor grafiek 8"/>
          <p:cNvSpPr>
            <a:spLocks noGrp="1"/>
          </p:cNvSpPr>
          <p:nvPr>
            <p:ph type="chart" sz="quarter" idx="13"/>
          </p:nvPr>
        </p:nvSpPr>
        <p:spPr>
          <a:xfrm>
            <a:off x="4647600" y="1652400"/>
            <a:ext cx="3974900" cy="4125600"/>
          </a:xfrm>
        </p:spPr>
        <p:txBody>
          <a:bodyPr/>
          <a:lstStyle>
            <a:lvl1pPr marL="0" indent="0">
              <a:buNone/>
              <a:defRPr/>
            </a:lvl1pPr>
          </a:lstStyle>
          <a:p>
            <a:r>
              <a:rPr lang="nl-NL"/>
              <a:t>Klik op het pictogram als u een grafiek wilt toevoegen</a:t>
            </a:r>
            <a:endParaRPr lang="nl-NL" dirty="0"/>
          </a:p>
        </p:txBody>
      </p:sp>
      <p:sp>
        <p:nvSpPr>
          <p:cNvPr id="11" name="Tijdelijke aanduiding voor tekst 10"/>
          <p:cNvSpPr>
            <a:spLocks noGrp="1"/>
          </p:cNvSpPr>
          <p:nvPr>
            <p:ph type="body" sz="quarter" idx="14"/>
          </p:nvPr>
        </p:nvSpPr>
        <p:spPr>
          <a:xfrm>
            <a:off x="522288" y="1652001"/>
            <a:ext cx="4039200" cy="412491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5"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101451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dia met beeld">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a:t>Klik om stijl te bewerken</a:t>
            </a:r>
            <a:endParaRPr lang="nl-NL" dirty="0"/>
          </a:p>
        </p:txBody>
      </p:sp>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11" name="Tijdelijke aanduiding voor tekst 10"/>
          <p:cNvSpPr>
            <a:spLocks noGrp="1"/>
          </p:cNvSpPr>
          <p:nvPr>
            <p:ph type="body" sz="quarter" idx="14"/>
          </p:nvPr>
        </p:nvSpPr>
        <p:spPr>
          <a:xfrm>
            <a:off x="522288" y="1652400"/>
            <a:ext cx="4039200" cy="41256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afbeelding 3"/>
          <p:cNvSpPr>
            <a:spLocks noGrp="1"/>
          </p:cNvSpPr>
          <p:nvPr>
            <p:ph type="pic" sz="quarter" idx="15"/>
          </p:nvPr>
        </p:nvSpPr>
        <p:spPr>
          <a:xfrm>
            <a:off x="4647600" y="1652400"/>
            <a:ext cx="3974900" cy="4125600"/>
          </a:xfrm>
        </p:spPr>
        <p:txBody>
          <a:bodyPr/>
          <a:lstStyle>
            <a:lvl1pPr marL="0" indent="0">
              <a:buNone/>
              <a:defRPr/>
            </a:lvl1pPr>
          </a:lstStyle>
          <a:p>
            <a:r>
              <a:rPr lang="nl-NL"/>
              <a:t>Klik op het pictogram als u een afbeelding wilt toevoegen</a:t>
            </a:r>
            <a:endParaRPr lang="nl-NL" dirty="0"/>
          </a:p>
        </p:txBody>
      </p:sp>
      <p:sp>
        <p:nvSpPr>
          <p:cNvPr id="10"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14572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eelddia met titel">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a:t>Klik om stijl te bewerken</a:t>
            </a:r>
            <a:endParaRPr lang="nl-NL" dirty="0"/>
          </a:p>
        </p:txBody>
      </p:sp>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4" name="Tijdelijke aanduiding voor afbeelding 3"/>
          <p:cNvSpPr>
            <a:spLocks noGrp="1"/>
          </p:cNvSpPr>
          <p:nvPr>
            <p:ph type="pic" sz="quarter" idx="15"/>
          </p:nvPr>
        </p:nvSpPr>
        <p:spPr>
          <a:xfrm>
            <a:off x="521500" y="1652400"/>
            <a:ext cx="8101000" cy="4125600"/>
          </a:xfrm>
        </p:spPr>
        <p:txBody>
          <a:bodyPr/>
          <a:lstStyle>
            <a:lvl1pPr marL="0" indent="0">
              <a:buNone/>
              <a:defRPr/>
            </a:lvl1pPr>
          </a:lstStyle>
          <a:p>
            <a:r>
              <a:rPr lang="nl-NL"/>
              <a:t>Klik op het pictogram als u een afbeelding wilt toevoegen</a:t>
            </a:r>
            <a:endParaRPr lang="nl-NL" dirty="0"/>
          </a:p>
        </p:txBody>
      </p:sp>
      <p:sp>
        <p:nvSpPr>
          <p:cNvPr id="8"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47330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eelddia zonder titel">
    <p:spTree>
      <p:nvGrpSpPr>
        <p:cNvPr id="1" name=""/>
        <p:cNvGrpSpPr/>
        <p:nvPr/>
      </p:nvGrpSpPr>
      <p:grpSpPr>
        <a:xfrm>
          <a:off x="0" y="0"/>
          <a:ext cx="0" cy="0"/>
          <a:chOff x="0" y="0"/>
          <a:chExt cx="0" cy="0"/>
        </a:xfrm>
      </p:grpSpPr>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4" name="Tijdelijke aanduiding voor afbeelding 3"/>
          <p:cNvSpPr>
            <a:spLocks noGrp="1"/>
          </p:cNvSpPr>
          <p:nvPr>
            <p:ph type="pic" sz="quarter" idx="15"/>
          </p:nvPr>
        </p:nvSpPr>
        <p:spPr>
          <a:xfrm>
            <a:off x="521500" y="592931"/>
            <a:ext cx="8101000" cy="5185069"/>
          </a:xfrm>
          <a:solidFill>
            <a:schemeClr val="bg1"/>
          </a:solidFill>
        </p:spPr>
        <p:txBody>
          <a:bodyPr/>
          <a:lstStyle>
            <a:lvl1pPr marL="0" indent="0">
              <a:buNone/>
              <a:defRPr/>
            </a:lvl1pPr>
          </a:lstStyle>
          <a:p>
            <a:r>
              <a:rPr lang="nl-NL"/>
              <a:t>Klik op het pictogram als u een afbeelding wilt toevoegen</a:t>
            </a:r>
            <a:endParaRPr lang="nl-NL" dirty="0"/>
          </a:p>
        </p:txBody>
      </p:sp>
      <p:sp>
        <p:nvSpPr>
          <p:cNvPr id="8"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695853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eelddia">
    <p:spTree>
      <p:nvGrpSpPr>
        <p:cNvPr id="1" name=""/>
        <p:cNvGrpSpPr/>
        <p:nvPr/>
      </p:nvGrpSpPr>
      <p:grpSpPr>
        <a:xfrm>
          <a:off x="0" y="0"/>
          <a:ext cx="0" cy="0"/>
          <a:chOff x="0" y="0"/>
          <a:chExt cx="0" cy="0"/>
        </a:xfrm>
      </p:grpSpPr>
      <p:sp>
        <p:nvSpPr>
          <p:cNvPr id="4" name="Tijdelijke aanduiding voor afbeelding 3"/>
          <p:cNvSpPr>
            <a:spLocks noGrp="1"/>
          </p:cNvSpPr>
          <p:nvPr>
            <p:ph type="pic" sz="quarter" idx="15"/>
          </p:nvPr>
        </p:nvSpPr>
        <p:spPr>
          <a:xfrm>
            <a:off x="0" y="0"/>
            <a:ext cx="9144000" cy="6857999"/>
          </a:xfrm>
          <a:solidFill>
            <a:schemeClr val="bg1"/>
          </a:solidFill>
        </p:spPr>
        <p:txBody>
          <a:bodyPr/>
          <a:lstStyle>
            <a:lvl1pPr marL="0" indent="0">
              <a:buNone/>
              <a:defRPr/>
            </a:lvl1pPr>
          </a:lstStyle>
          <a:p>
            <a:r>
              <a:rPr lang="nl-NL"/>
              <a:t>Klik op het pictogram als u een afbeelding wilt toevoegen</a:t>
            </a:r>
            <a:endParaRPr lang="nl-NL" dirty="0"/>
          </a:p>
        </p:txBody>
      </p:sp>
      <p:grpSp>
        <p:nvGrpSpPr>
          <p:cNvPr id="25" name="Groep 24"/>
          <p:cNvGrpSpPr/>
          <p:nvPr userDrawn="1"/>
        </p:nvGrpSpPr>
        <p:grpSpPr>
          <a:xfrm>
            <a:off x="5867400" y="6264275"/>
            <a:ext cx="2427288" cy="301626"/>
            <a:chOff x="5867400" y="6264275"/>
            <a:chExt cx="2427288" cy="301626"/>
          </a:xfrm>
        </p:grpSpPr>
        <p:sp>
          <p:nvSpPr>
            <p:cNvPr id="15" name="Freeform 10"/>
            <p:cNvSpPr>
              <a:spLocks noEditPoints="1"/>
            </p:cNvSpPr>
            <p:nvPr userDrawn="1"/>
          </p:nvSpPr>
          <p:spPr bwMode="auto">
            <a:xfrm>
              <a:off x="5867400" y="6264275"/>
              <a:ext cx="258763" cy="295275"/>
            </a:xfrm>
            <a:custGeom>
              <a:avLst/>
              <a:gdLst>
                <a:gd name="T0" fmla="*/ 389 w 407"/>
                <a:gd name="T1" fmla="*/ 424 h 463"/>
                <a:gd name="T2" fmla="*/ 352 w 407"/>
                <a:gd name="T3" fmla="*/ 397 h 463"/>
                <a:gd name="T4" fmla="*/ 248 w 407"/>
                <a:gd name="T5" fmla="*/ 229 h 463"/>
                <a:gd name="T6" fmla="*/ 346 w 407"/>
                <a:gd name="T7" fmla="*/ 108 h 463"/>
                <a:gd name="T8" fmla="*/ 185 w 407"/>
                <a:gd name="T9" fmla="*/ 0 h 463"/>
                <a:gd name="T10" fmla="*/ 8 w 407"/>
                <a:gd name="T11" fmla="*/ 0 h 463"/>
                <a:gd name="T12" fmla="*/ 0 w 407"/>
                <a:gd name="T13" fmla="*/ 11 h 463"/>
                <a:gd name="T14" fmla="*/ 0 w 407"/>
                <a:gd name="T15" fmla="*/ 24 h 463"/>
                <a:gd name="T16" fmla="*/ 17 w 407"/>
                <a:gd name="T17" fmla="*/ 39 h 463"/>
                <a:gd name="T18" fmla="*/ 46 w 407"/>
                <a:gd name="T19" fmla="*/ 47 h 463"/>
                <a:gd name="T20" fmla="*/ 46 w 407"/>
                <a:gd name="T21" fmla="*/ 417 h 463"/>
                <a:gd name="T22" fmla="*/ 17 w 407"/>
                <a:gd name="T23" fmla="*/ 424 h 463"/>
                <a:gd name="T24" fmla="*/ 0 w 407"/>
                <a:gd name="T25" fmla="*/ 440 h 463"/>
                <a:gd name="T26" fmla="*/ 0 w 407"/>
                <a:gd name="T27" fmla="*/ 453 h 463"/>
                <a:gd name="T28" fmla="*/ 8 w 407"/>
                <a:gd name="T29" fmla="*/ 463 h 463"/>
                <a:gd name="T30" fmla="*/ 167 w 407"/>
                <a:gd name="T31" fmla="*/ 463 h 463"/>
                <a:gd name="T32" fmla="*/ 176 w 407"/>
                <a:gd name="T33" fmla="*/ 453 h 463"/>
                <a:gd name="T34" fmla="*/ 176 w 407"/>
                <a:gd name="T35" fmla="*/ 440 h 463"/>
                <a:gd name="T36" fmla="*/ 158 w 407"/>
                <a:gd name="T37" fmla="*/ 424 h 463"/>
                <a:gd name="T38" fmla="*/ 129 w 407"/>
                <a:gd name="T39" fmla="*/ 417 h 463"/>
                <a:gd name="T40" fmla="*/ 129 w 407"/>
                <a:gd name="T41" fmla="*/ 242 h 463"/>
                <a:gd name="T42" fmla="*/ 171 w 407"/>
                <a:gd name="T43" fmla="*/ 242 h 463"/>
                <a:gd name="T44" fmla="*/ 287 w 407"/>
                <a:gd name="T45" fmla="*/ 452 h 463"/>
                <a:gd name="T46" fmla="*/ 309 w 407"/>
                <a:gd name="T47" fmla="*/ 463 h 463"/>
                <a:gd name="T48" fmla="*/ 398 w 407"/>
                <a:gd name="T49" fmla="*/ 463 h 463"/>
                <a:gd name="T50" fmla="*/ 407 w 407"/>
                <a:gd name="T51" fmla="*/ 453 h 463"/>
                <a:gd name="T52" fmla="*/ 407 w 407"/>
                <a:gd name="T53" fmla="*/ 440 h 463"/>
                <a:gd name="T54" fmla="*/ 389 w 407"/>
                <a:gd name="T55" fmla="*/ 424 h 463"/>
                <a:gd name="T56" fmla="*/ 145 w 407"/>
                <a:gd name="T57" fmla="*/ 203 h 463"/>
                <a:gd name="T58" fmla="*/ 130 w 407"/>
                <a:gd name="T59" fmla="*/ 203 h 463"/>
                <a:gd name="T60" fmla="*/ 130 w 407"/>
                <a:gd name="T61" fmla="*/ 43 h 463"/>
                <a:gd name="T62" fmla="*/ 162 w 407"/>
                <a:gd name="T63" fmla="*/ 43 h 463"/>
                <a:gd name="T64" fmla="*/ 257 w 407"/>
                <a:gd name="T65" fmla="*/ 121 h 463"/>
                <a:gd name="T66" fmla="*/ 145 w 407"/>
                <a:gd name="T67" fmla="*/ 203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07" h="463">
                  <a:moveTo>
                    <a:pt x="389" y="424"/>
                  </a:moveTo>
                  <a:cubicBezTo>
                    <a:pt x="371" y="420"/>
                    <a:pt x="367" y="417"/>
                    <a:pt x="352" y="397"/>
                  </a:cubicBezTo>
                  <a:cubicBezTo>
                    <a:pt x="330" y="367"/>
                    <a:pt x="278" y="292"/>
                    <a:pt x="248" y="229"/>
                  </a:cubicBezTo>
                  <a:cubicBezTo>
                    <a:pt x="304" y="209"/>
                    <a:pt x="346" y="170"/>
                    <a:pt x="346" y="108"/>
                  </a:cubicBezTo>
                  <a:cubicBezTo>
                    <a:pt x="346" y="20"/>
                    <a:pt x="261" y="0"/>
                    <a:pt x="185" y="0"/>
                  </a:cubicBezTo>
                  <a:cubicBezTo>
                    <a:pt x="8" y="0"/>
                    <a:pt x="8" y="0"/>
                    <a:pt x="8" y="0"/>
                  </a:cubicBezTo>
                  <a:cubicBezTo>
                    <a:pt x="1" y="0"/>
                    <a:pt x="0" y="4"/>
                    <a:pt x="0" y="11"/>
                  </a:cubicBezTo>
                  <a:cubicBezTo>
                    <a:pt x="0" y="24"/>
                    <a:pt x="0" y="24"/>
                    <a:pt x="0" y="24"/>
                  </a:cubicBezTo>
                  <a:cubicBezTo>
                    <a:pt x="0" y="35"/>
                    <a:pt x="4" y="35"/>
                    <a:pt x="17" y="39"/>
                  </a:cubicBezTo>
                  <a:cubicBezTo>
                    <a:pt x="46" y="47"/>
                    <a:pt x="46" y="47"/>
                    <a:pt x="46" y="47"/>
                  </a:cubicBezTo>
                  <a:cubicBezTo>
                    <a:pt x="46" y="417"/>
                    <a:pt x="46" y="417"/>
                    <a:pt x="46" y="417"/>
                  </a:cubicBezTo>
                  <a:cubicBezTo>
                    <a:pt x="17" y="424"/>
                    <a:pt x="17" y="424"/>
                    <a:pt x="17" y="424"/>
                  </a:cubicBezTo>
                  <a:cubicBezTo>
                    <a:pt x="4" y="428"/>
                    <a:pt x="0" y="429"/>
                    <a:pt x="0" y="440"/>
                  </a:cubicBezTo>
                  <a:cubicBezTo>
                    <a:pt x="0" y="453"/>
                    <a:pt x="0" y="453"/>
                    <a:pt x="0" y="453"/>
                  </a:cubicBezTo>
                  <a:cubicBezTo>
                    <a:pt x="0" y="459"/>
                    <a:pt x="1" y="463"/>
                    <a:pt x="8" y="463"/>
                  </a:cubicBezTo>
                  <a:cubicBezTo>
                    <a:pt x="167" y="463"/>
                    <a:pt x="167" y="463"/>
                    <a:pt x="167" y="463"/>
                  </a:cubicBezTo>
                  <a:cubicBezTo>
                    <a:pt x="175" y="463"/>
                    <a:pt x="176" y="459"/>
                    <a:pt x="176" y="453"/>
                  </a:cubicBezTo>
                  <a:cubicBezTo>
                    <a:pt x="176" y="440"/>
                    <a:pt x="176" y="440"/>
                    <a:pt x="176" y="440"/>
                  </a:cubicBezTo>
                  <a:cubicBezTo>
                    <a:pt x="176" y="429"/>
                    <a:pt x="172" y="428"/>
                    <a:pt x="158" y="424"/>
                  </a:cubicBezTo>
                  <a:cubicBezTo>
                    <a:pt x="129" y="417"/>
                    <a:pt x="129" y="417"/>
                    <a:pt x="129" y="417"/>
                  </a:cubicBezTo>
                  <a:cubicBezTo>
                    <a:pt x="129" y="242"/>
                    <a:pt x="129" y="242"/>
                    <a:pt x="129" y="242"/>
                  </a:cubicBezTo>
                  <a:cubicBezTo>
                    <a:pt x="171" y="242"/>
                    <a:pt x="171" y="242"/>
                    <a:pt x="171" y="242"/>
                  </a:cubicBezTo>
                  <a:cubicBezTo>
                    <a:pt x="201" y="311"/>
                    <a:pt x="266" y="424"/>
                    <a:pt x="287" y="452"/>
                  </a:cubicBezTo>
                  <a:cubicBezTo>
                    <a:pt x="295" y="463"/>
                    <a:pt x="298" y="463"/>
                    <a:pt x="309" y="463"/>
                  </a:cubicBezTo>
                  <a:cubicBezTo>
                    <a:pt x="398" y="463"/>
                    <a:pt x="398" y="463"/>
                    <a:pt x="398" y="463"/>
                  </a:cubicBezTo>
                  <a:cubicBezTo>
                    <a:pt x="406" y="463"/>
                    <a:pt x="407" y="459"/>
                    <a:pt x="407" y="453"/>
                  </a:cubicBezTo>
                  <a:cubicBezTo>
                    <a:pt x="407" y="440"/>
                    <a:pt x="407" y="440"/>
                    <a:pt x="407" y="440"/>
                  </a:cubicBezTo>
                  <a:cubicBezTo>
                    <a:pt x="407" y="427"/>
                    <a:pt x="400" y="428"/>
                    <a:pt x="389" y="424"/>
                  </a:cubicBezTo>
                  <a:close/>
                  <a:moveTo>
                    <a:pt x="145" y="203"/>
                  </a:moveTo>
                  <a:cubicBezTo>
                    <a:pt x="130" y="203"/>
                    <a:pt x="130" y="203"/>
                    <a:pt x="130" y="203"/>
                  </a:cubicBezTo>
                  <a:cubicBezTo>
                    <a:pt x="130" y="43"/>
                    <a:pt x="130" y="43"/>
                    <a:pt x="130" y="43"/>
                  </a:cubicBezTo>
                  <a:cubicBezTo>
                    <a:pt x="162" y="43"/>
                    <a:pt x="162" y="43"/>
                    <a:pt x="162" y="43"/>
                  </a:cubicBezTo>
                  <a:cubicBezTo>
                    <a:pt x="222" y="43"/>
                    <a:pt x="257" y="66"/>
                    <a:pt x="257" y="121"/>
                  </a:cubicBezTo>
                  <a:cubicBezTo>
                    <a:pt x="257" y="189"/>
                    <a:pt x="205" y="203"/>
                    <a:pt x="145" y="203"/>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6" name="Freeform 11"/>
            <p:cNvSpPr>
              <a:spLocks noEditPoints="1"/>
            </p:cNvSpPr>
            <p:nvPr userDrawn="1"/>
          </p:nvSpPr>
          <p:spPr bwMode="auto">
            <a:xfrm>
              <a:off x="6350000" y="6264275"/>
              <a:ext cx="220663" cy="301625"/>
            </a:xfrm>
            <a:custGeom>
              <a:avLst/>
              <a:gdLst>
                <a:gd name="T0" fmla="*/ 331 w 348"/>
                <a:gd name="T1" fmla="*/ 428 h 473"/>
                <a:gd name="T2" fmla="*/ 299 w 348"/>
                <a:gd name="T3" fmla="*/ 418 h 473"/>
                <a:gd name="T4" fmla="*/ 299 w 348"/>
                <a:gd name="T5" fmla="*/ 16 h 473"/>
                <a:gd name="T6" fmla="*/ 284 w 348"/>
                <a:gd name="T7" fmla="*/ 0 h 473"/>
                <a:gd name="T8" fmla="*/ 186 w 348"/>
                <a:gd name="T9" fmla="*/ 0 h 473"/>
                <a:gd name="T10" fmla="*/ 178 w 348"/>
                <a:gd name="T11" fmla="*/ 11 h 473"/>
                <a:gd name="T12" fmla="*/ 178 w 348"/>
                <a:gd name="T13" fmla="*/ 19 h 473"/>
                <a:gd name="T14" fmla="*/ 196 w 348"/>
                <a:gd name="T15" fmla="*/ 36 h 473"/>
                <a:gd name="T16" fmla="*/ 227 w 348"/>
                <a:gd name="T17" fmla="*/ 45 h 473"/>
                <a:gd name="T18" fmla="*/ 227 w 348"/>
                <a:gd name="T19" fmla="*/ 158 h 473"/>
                <a:gd name="T20" fmla="*/ 153 w 348"/>
                <a:gd name="T21" fmla="*/ 133 h 473"/>
                <a:gd name="T22" fmla="*/ 0 w 348"/>
                <a:gd name="T23" fmla="*/ 313 h 473"/>
                <a:gd name="T24" fmla="*/ 123 w 348"/>
                <a:gd name="T25" fmla="*/ 473 h 473"/>
                <a:gd name="T26" fmla="*/ 227 w 348"/>
                <a:gd name="T27" fmla="*/ 420 h 473"/>
                <a:gd name="T28" fmla="*/ 227 w 348"/>
                <a:gd name="T29" fmla="*/ 447 h 473"/>
                <a:gd name="T30" fmla="*/ 242 w 348"/>
                <a:gd name="T31" fmla="*/ 463 h 473"/>
                <a:gd name="T32" fmla="*/ 340 w 348"/>
                <a:gd name="T33" fmla="*/ 463 h 473"/>
                <a:gd name="T34" fmla="*/ 348 w 348"/>
                <a:gd name="T35" fmla="*/ 453 h 473"/>
                <a:gd name="T36" fmla="*/ 348 w 348"/>
                <a:gd name="T37" fmla="*/ 444 h 473"/>
                <a:gd name="T38" fmla="*/ 331 w 348"/>
                <a:gd name="T39" fmla="*/ 428 h 473"/>
                <a:gd name="T40" fmla="*/ 227 w 348"/>
                <a:gd name="T41" fmla="*/ 379 h 473"/>
                <a:gd name="T42" fmla="*/ 153 w 348"/>
                <a:gd name="T43" fmla="*/ 418 h 473"/>
                <a:gd name="T44" fmla="*/ 77 w 348"/>
                <a:gd name="T45" fmla="*/ 299 h 473"/>
                <a:gd name="T46" fmla="*/ 158 w 348"/>
                <a:gd name="T47" fmla="*/ 179 h 473"/>
                <a:gd name="T48" fmla="*/ 227 w 348"/>
                <a:gd name="T49" fmla="*/ 299 h 473"/>
                <a:gd name="T50" fmla="*/ 227 w 348"/>
                <a:gd name="T51" fmla="*/ 379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8" h="473">
                  <a:moveTo>
                    <a:pt x="331" y="428"/>
                  </a:moveTo>
                  <a:cubicBezTo>
                    <a:pt x="299" y="418"/>
                    <a:pt x="299" y="418"/>
                    <a:pt x="299" y="418"/>
                  </a:cubicBezTo>
                  <a:cubicBezTo>
                    <a:pt x="299" y="16"/>
                    <a:pt x="299" y="16"/>
                    <a:pt x="299" y="16"/>
                  </a:cubicBezTo>
                  <a:cubicBezTo>
                    <a:pt x="299" y="6"/>
                    <a:pt x="296" y="0"/>
                    <a:pt x="284" y="0"/>
                  </a:cubicBezTo>
                  <a:cubicBezTo>
                    <a:pt x="186" y="0"/>
                    <a:pt x="186" y="0"/>
                    <a:pt x="186" y="0"/>
                  </a:cubicBezTo>
                  <a:cubicBezTo>
                    <a:pt x="179" y="0"/>
                    <a:pt x="178" y="4"/>
                    <a:pt x="178" y="11"/>
                  </a:cubicBezTo>
                  <a:cubicBezTo>
                    <a:pt x="178" y="19"/>
                    <a:pt x="178" y="19"/>
                    <a:pt x="178" y="19"/>
                  </a:cubicBezTo>
                  <a:cubicBezTo>
                    <a:pt x="178" y="31"/>
                    <a:pt x="182" y="32"/>
                    <a:pt x="196" y="36"/>
                  </a:cubicBezTo>
                  <a:cubicBezTo>
                    <a:pt x="227" y="45"/>
                    <a:pt x="227" y="45"/>
                    <a:pt x="227" y="45"/>
                  </a:cubicBezTo>
                  <a:cubicBezTo>
                    <a:pt x="227" y="158"/>
                    <a:pt x="227" y="158"/>
                    <a:pt x="227" y="158"/>
                  </a:cubicBezTo>
                  <a:cubicBezTo>
                    <a:pt x="215" y="148"/>
                    <a:pt x="190" y="133"/>
                    <a:pt x="153" y="133"/>
                  </a:cubicBezTo>
                  <a:cubicBezTo>
                    <a:pt x="81" y="133"/>
                    <a:pt x="0" y="185"/>
                    <a:pt x="0" y="313"/>
                  </a:cubicBezTo>
                  <a:cubicBezTo>
                    <a:pt x="0" y="425"/>
                    <a:pt x="62" y="473"/>
                    <a:pt x="123" y="473"/>
                  </a:cubicBezTo>
                  <a:cubicBezTo>
                    <a:pt x="162" y="473"/>
                    <a:pt x="195" y="453"/>
                    <a:pt x="227" y="420"/>
                  </a:cubicBezTo>
                  <a:cubicBezTo>
                    <a:pt x="227" y="447"/>
                    <a:pt x="227" y="447"/>
                    <a:pt x="227" y="447"/>
                  </a:cubicBezTo>
                  <a:cubicBezTo>
                    <a:pt x="227" y="457"/>
                    <a:pt x="230" y="463"/>
                    <a:pt x="242" y="463"/>
                  </a:cubicBezTo>
                  <a:cubicBezTo>
                    <a:pt x="340" y="463"/>
                    <a:pt x="340" y="463"/>
                    <a:pt x="340" y="463"/>
                  </a:cubicBezTo>
                  <a:cubicBezTo>
                    <a:pt x="347" y="463"/>
                    <a:pt x="348" y="459"/>
                    <a:pt x="348" y="453"/>
                  </a:cubicBezTo>
                  <a:cubicBezTo>
                    <a:pt x="348" y="444"/>
                    <a:pt x="348" y="444"/>
                    <a:pt x="348" y="444"/>
                  </a:cubicBezTo>
                  <a:cubicBezTo>
                    <a:pt x="348" y="432"/>
                    <a:pt x="344" y="432"/>
                    <a:pt x="331" y="428"/>
                  </a:cubicBezTo>
                  <a:close/>
                  <a:moveTo>
                    <a:pt x="227" y="379"/>
                  </a:moveTo>
                  <a:cubicBezTo>
                    <a:pt x="205" y="401"/>
                    <a:pt x="181" y="418"/>
                    <a:pt x="153" y="418"/>
                  </a:cubicBezTo>
                  <a:cubicBezTo>
                    <a:pt x="100" y="418"/>
                    <a:pt x="77" y="362"/>
                    <a:pt x="77" y="299"/>
                  </a:cubicBezTo>
                  <a:cubicBezTo>
                    <a:pt x="77" y="225"/>
                    <a:pt x="109" y="179"/>
                    <a:pt x="158" y="179"/>
                  </a:cubicBezTo>
                  <a:cubicBezTo>
                    <a:pt x="209" y="179"/>
                    <a:pt x="227" y="229"/>
                    <a:pt x="227" y="299"/>
                  </a:cubicBezTo>
                  <a:lnTo>
                    <a:pt x="227" y="379"/>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7" name="Freeform 12"/>
            <p:cNvSpPr>
              <a:spLocks/>
            </p:cNvSpPr>
            <p:nvPr userDrawn="1"/>
          </p:nvSpPr>
          <p:spPr bwMode="auto">
            <a:xfrm>
              <a:off x="7032625" y="6354763"/>
              <a:ext cx="234950" cy="211138"/>
            </a:xfrm>
            <a:custGeom>
              <a:avLst/>
              <a:gdLst>
                <a:gd name="T0" fmla="*/ 323 w 372"/>
                <a:gd name="T1" fmla="*/ 15 h 330"/>
                <a:gd name="T2" fmla="*/ 308 w 372"/>
                <a:gd name="T3" fmla="*/ 0 h 330"/>
                <a:gd name="T4" fmla="*/ 210 w 372"/>
                <a:gd name="T5" fmla="*/ 0 h 330"/>
                <a:gd name="T6" fmla="*/ 202 w 372"/>
                <a:gd name="T7" fmla="*/ 10 h 330"/>
                <a:gd name="T8" fmla="*/ 202 w 372"/>
                <a:gd name="T9" fmla="*/ 19 h 330"/>
                <a:gd name="T10" fmla="*/ 219 w 372"/>
                <a:gd name="T11" fmla="*/ 35 h 330"/>
                <a:gd name="T12" fmla="*/ 251 w 372"/>
                <a:gd name="T13" fmla="*/ 44 h 330"/>
                <a:gd name="T14" fmla="*/ 251 w 372"/>
                <a:gd name="T15" fmla="*/ 236 h 330"/>
                <a:gd name="T16" fmla="*/ 176 w 372"/>
                <a:gd name="T17" fmla="*/ 275 h 330"/>
                <a:gd name="T18" fmla="*/ 121 w 372"/>
                <a:gd name="T19" fmla="*/ 169 h 330"/>
                <a:gd name="T20" fmla="*/ 121 w 372"/>
                <a:gd name="T21" fmla="*/ 15 h 330"/>
                <a:gd name="T22" fmla="*/ 106 w 372"/>
                <a:gd name="T23" fmla="*/ 0 h 330"/>
                <a:gd name="T24" fmla="*/ 8 w 372"/>
                <a:gd name="T25" fmla="*/ 0 h 330"/>
                <a:gd name="T26" fmla="*/ 0 w 372"/>
                <a:gd name="T27" fmla="*/ 10 h 330"/>
                <a:gd name="T28" fmla="*/ 0 w 372"/>
                <a:gd name="T29" fmla="*/ 19 h 330"/>
                <a:gd name="T30" fmla="*/ 18 w 372"/>
                <a:gd name="T31" fmla="*/ 35 h 330"/>
                <a:gd name="T32" fmla="*/ 49 w 372"/>
                <a:gd name="T33" fmla="*/ 44 h 330"/>
                <a:gd name="T34" fmla="*/ 49 w 372"/>
                <a:gd name="T35" fmla="*/ 207 h 330"/>
                <a:gd name="T36" fmla="*/ 145 w 372"/>
                <a:gd name="T37" fmla="*/ 330 h 330"/>
                <a:gd name="T38" fmla="*/ 251 w 372"/>
                <a:gd name="T39" fmla="*/ 277 h 330"/>
                <a:gd name="T40" fmla="*/ 251 w 372"/>
                <a:gd name="T41" fmla="*/ 304 h 330"/>
                <a:gd name="T42" fmla="*/ 266 w 372"/>
                <a:gd name="T43" fmla="*/ 320 h 330"/>
                <a:gd name="T44" fmla="*/ 364 w 372"/>
                <a:gd name="T45" fmla="*/ 320 h 330"/>
                <a:gd name="T46" fmla="*/ 372 w 372"/>
                <a:gd name="T47" fmla="*/ 310 h 330"/>
                <a:gd name="T48" fmla="*/ 372 w 372"/>
                <a:gd name="T49" fmla="*/ 301 h 330"/>
                <a:gd name="T50" fmla="*/ 354 w 372"/>
                <a:gd name="T51" fmla="*/ 285 h 330"/>
                <a:gd name="T52" fmla="*/ 323 w 372"/>
                <a:gd name="T53" fmla="*/ 275 h 330"/>
                <a:gd name="T54" fmla="*/ 323 w 372"/>
                <a:gd name="T55" fmla="*/ 15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72" h="330">
                  <a:moveTo>
                    <a:pt x="323" y="15"/>
                  </a:moveTo>
                  <a:cubicBezTo>
                    <a:pt x="323" y="6"/>
                    <a:pt x="320" y="0"/>
                    <a:pt x="308" y="0"/>
                  </a:cubicBezTo>
                  <a:cubicBezTo>
                    <a:pt x="210" y="0"/>
                    <a:pt x="210" y="0"/>
                    <a:pt x="210" y="0"/>
                  </a:cubicBezTo>
                  <a:cubicBezTo>
                    <a:pt x="202" y="0"/>
                    <a:pt x="202" y="4"/>
                    <a:pt x="202" y="10"/>
                  </a:cubicBezTo>
                  <a:cubicBezTo>
                    <a:pt x="202" y="19"/>
                    <a:pt x="202" y="19"/>
                    <a:pt x="202" y="19"/>
                  </a:cubicBezTo>
                  <a:cubicBezTo>
                    <a:pt x="202" y="31"/>
                    <a:pt x="206" y="31"/>
                    <a:pt x="219" y="35"/>
                  </a:cubicBezTo>
                  <a:cubicBezTo>
                    <a:pt x="251" y="44"/>
                    <a:pt x="251" y="44"/>
                    <a:pt x="251" y="44"/>
                  </a:cubicBezTo>
                  <a:cubicBezTo>
                    <a:pt x="251" y="236"/>
                    <a:pt x="251" y="236"/>
                    <a:pt x="251" y="236"/>
                  </a:cubicBezTo>
                  <a:cubicBezTo>
                    <a:pt x="224" y="264"/>
                    <a:pt x="204" y="275"/>
                    <a:pt x="176" y="275"/>
                  </a:cubicBezTo>
                  <a:cubicBezTo>
                    <a:pt x="125" y="275"/>
                    <a:pt x="121" y="236"/>
                    <a:pt x="121" y="169"/>
                  </a:cubicBezTo>
                  <a:cubicBezTo>
                    <a:pt x="121" y="15"/>
                    <a:pt x="121" y="15"/>
                    <a:pt x="121" y="15"/>
                  </a:cubicBezTo>
                  <a:cubicBezTo>
                    <a:pt x="121" y="6"/>
                    <a:pt x="118" y="0"/>
                    <a:pt x="106" y="0"/>
                  </a:cubicBezTo>
                  <a:cubicBezTo>
                    <a:pt x="8" y="0"/>
                    <a:pt x="8" y="0"/>
                    <a:pt x="8" y="0"/>
                  </a:cubicBezTo>
                  <a:cubicBezTo>
                    <a:pt x="1" y="0"/>
                    <a:pt x="0" y="4"/>
                    <a:pt x="0" y="10"/>
                  </a:cubicBezTo>
                  <a:cubicBezTo>
                    <a:pt x="0" y="19"/>
                    <a:pt x="0" y="19"/>
                    <a:pt x="0" y="19"/>
                  </a:cubicBezTo>
                  <a:cubicBezTo>
                    <a:pt x="0" y="31"/>
                    <a:pt x="4" y="31"/>
                    <a:pt x="18" y="35"/>
                  </a:cubicBezTo>
                  <a:cubicBezTo>
                    <a:pt x="49" y="44"/>
                    <a:pt x="49" y="44"/>
                    <a:pt x="49" y="44"/>
                  </a:cubicBezTo>
                  <a:cubicBezTo>
                    <a:pt x="49" y="207"/>
                    <a:pt x="49" y="207"/>
                    <a:pt x="49" y="207"/>
                  </a:cubicBezTo>
                  <a:cubicBezTo>
                    <a:pt x="49" y="309"/>
                    <a:pt x="96" y="330"/>
                    <a:pt x="145" y="330"/>
                  </a:cubicBezTo>
                  <a:cubicBezTo>
                    <a:pt x="188" y="330"/>
                    <a:pt x="220" y="312"/>
                    <a:pt x="251" y="277"/>
                  </a:cubicBezTo>
                  <a:cubicBezTo>
                    <a:pt x="251" y="304"/>
                    <a:pt x="251" y="304"/>
                    <a:pt x="251" y="304"/>
                  </a:cubicBezTo>
                  <a:cubicBezTo>
                    <a:pt x="251" y="314"/>
                    <a:pt x="254" y="320"/>
                    <a:pt x="266" y="320"/>
                  </a:cubicBezTo>
                  <a:cubicBezTo>
                    <a:pt x="364" y="320"/>
                    <a:pt x="364" y="320"/>
                    <a:pt x="364" y="320"/>
                  </a:cubicBezTo>
                  <a:cubicBezTo>
                    <a:pt x="371" y="320"/>
                    <a:pt x="372" y="316"/>
                    <a:pt x="372" y="310"/>
                  </a:cubicBezTo>
                  <a:cubicBezTo>
                    <a:pt x="372" y="301"/>
                    <a:pt x="372" y="301"/>
                    <a:pt x="372" y="301"/>
                  </a:cubicBezTo>
                  <a:cubicBezTo>
                    <a:pt x="372" y="289"/>
                    <a:pt x="368" y="289"/>
                    <a:pt x="354" y="285"/>
                  </a:cubicBezTo>
                  <a:cubicBezTo>
                    <a:pt x="323" y="275"/>
                    <a:pt x="323" y="275"/>
                    <a:pt x="323" y="275"/>
                  </a:cubicBezTo>
                  <a:lnTo>
                    <a:pt x="323" y="15"/>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8" name="Freeform 13"/>
            <p:cNvSpPr>
              <a:spLocks noEditPoints="1"/>
            </p:cNvSpPr>
            <p:nvPr userDrawn="1"/>
          </p:nvSpPr>
          <p:spPr bwMode="auto">
            <a:xfrm>
              <a:off x="6140450" y="6348413"/>
              <a:ext cx="195263" cy="217488"/>
            </a:xfrm>
            <a:custGeom>
              <a:avLst/>
              <a:gdLst>
                <a:gd name="T0" fmla="*/ 289 w 307"/>
                <a:gd name="T1" fmla="*/ 295 h 340"/>
                <a:gd name="T2" fmla="*/ 258 w 307"/>
                <a:gd name="T3" fmla="*/ 285 h 340"/>
                <a:gd name="T4" fmla="*/ 258 w 307"/>
                <a:gd name="T5" fmla="*/ 106 h 340"/>
                <a:gd name="T6" fmla="*/ 130 w 307"/>
                <a:gd name="T7" fmla="*/ 0 h 340"/>
                <a:gd name="T8" fmla="*/ 45 w 307"/>
                <a:gd name="T9" fmla="*/ 12 h 340"/>
                <a:gd name="T10" fmla="*/ 22 w 307"/>
                <a:gd name="T11" fmla="*/ 39 h 340"/>
                <a:gd name="T12" fmla="*/ 18 w 307"/>
                <a:gd name="T13" fmla="*/ 74 h 340"/>
                <a:gd name="T14" fmla="*/ 24 w 307"/>
                <a:gd name="T15" fmla="*/ 84 h 340"/>
                <a:gd name="T16" fmla="*/ 43 w 307"/>
                <a:gd name="T17" fmla="*/ 76 h 340"/>
                <a:gd name="T18" fmla="*/ 125 w 307"/>
                <a:gd name="T19" fmla="*/ 54 h 340"/>
                <a:gd name="T20" fmla="*/ 185 w 307"/>
                <a:gd name="T21" fmla="*/ 118 h 340"/>
                <a:gd name="T22" fmla="*/ 185 w 307"/>
                <a:gd name="T23" fmla="*/ 151 h 340"/>
                <a:gd name="T24" fmla="*/ 63 w 307"/>
                <a:gd name="T25" fmla="*/ 176 h 340"/>
                <a:gd name="T26" fmla="*/ 0 w 307"/>
                <a:gd name="T27" fmla="*/ 250 h 340"/>
                <a:gd name="T28" fmla="*/ 83 w 307"/>
                <a:gd name="T29" fmla="*/ 340 h 340"/>
                <a:gd name="T30" fmla="*/ 185 w 307"/>
                <a:gd name="T31" fmla="*/ 290 h 340"/>
                <a:gd name="T32" fmla="*/ 185 w 307"/>
                <a:gd name="T33" fmla="*/ 314 h 340"/>
                <a:gd name="T34" fmla="*/ 200 w 307"/>
                <a:gd name="T35" fmla="*/ 330 h 340"/>
                <a:gd name="T36" fmla="*/ 298 w 307"/>
                <a:gd name="T37" fmla="*/ 330 h 340"/>
                <a:gd name="T38" fmla="*/ 307 w 307"/>
                <a:gd name="T39" fmla="*/ 320 h 340"/>
                <a:gd name="T40" fmla="*/ 307 w 307"/>
                <a:gd name="T41" fmla="*/ 311 h 340"/>
                <a:gd name="T42" fmla="*/ 289 w 307"/>
                <a:gd name="T43" fmla="*/ 295 h 340"/>
                <a:gd name="T44" fmla="*/ 185 w 307"/>
                <a:gd name="T45" fmla="*/ 254 h 340"/>
                <a:gd name="T46" fmla="*/ 116 w 307"/>
                <a:gd name="T47" fmla="*/ 285 h 340"/>
                <a:gd name="T48" fmla="*/ 78 w 307"/>
                <a:gd name="T49" fmla="*/ 244 h 340"/>
                <a:gd name="T50" fmla="*/ 114 w 307"/>
                <a:gd name="T51" fmla="*/ 201 h 340"/>
                <a:gd name="T52" fmla="*/ 185 w 307"/>
                <a:gd name="T53" fmla="*/ 184 h 340"/>
                <a:gd name="T54" fmla="*/ 185 w 307"/>
                <a:gd name="T55" fmla="*/ 254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07" h="340">
                  <a:moveTo>
                    <a:pt x="289" y="295"/>
                  </a:moveTo>
                  <a:cubicBezTo>
                    <a:pt x="258" y="285"/>
                    <a:pt x="258" y="285"/>
                    <a:pt x="258" y="285"/>
                  </a:cubicBezTo>
                  <a:cubicBezTo>
                    <a:pt x="258" y="106"/>
                    <a:pt x="258" y="106"/>
                    <a:pt x="258" y="106"/>
                  </a:cubicBezTo>
                  <a:cubicBezTo>
                    <a:pt x="258" y="27"/>
                    <a:pt x="202" y="0"/>
                    <a:pt x="130" y="0"/>
                  </a:cubicBezTo>
                  <a:cubicBezTo>
                    <a:pt x="87" y="0"/>
                    <a:pt x="52" y="10"/>
                    <a:pt x="45" y="12"/>
                  </a:cubicBezTo>
                  <a:cubicBezTo>
                    <a:pt x="27" y="17"/>
                    <a:pt x="24" y="21"/>
                    <a:pt x="22" y="39"/>
                  </a:cubicBezTo>
                  <a:cubicBezTo>
                    <a:pt x="18" y="74"/>
                    <a:pt x="18" y="74"/>
                    <a:pt x="18" y="74"/>
                  </a:cubicBezTo>
                  <a:cubicBezTo>
                    <a:pt x="18" y="81"/>
                    <a:pt x="20" y="84"/>
                    <a:pt x="24" y="84"/>
                  </a:cubicBezTo>
                  <a:cubicBezTo>
                    <a:pt x="30" y="84"/>
                    <a:pt x="38" y="79"/>
                    <a:pt x="43" y="76"/>
                  </a:cubicBezTo>
                  <a:cubicBezTo>
                    <a:pt x="65" y="64"/>
                    <a:pt x="98" y="54"/>
                    <a:pt x="125" y="54"/>
                  </a:cubicBezTo>
                  <a:cubicBezTo>
                    <a:pt x="182" y="54"/>
                    <a:pt x="185" y="92"/>
                    <a:pt x="185" y="118"/>
                  </a:cubicBezTo>
                  <a:cubicBezTo>
                    <a:pt x="185" y="151"/>
                    <a:pt x="185" y="151"/>
                    <a:pt x="185" y="151"/>
                  </a:cubicBezTo>
                  <a:cubicBezTo>
                    <a:pt x="63" y="176"/>
                    <a:pt x="63" y="176"/>
                    <a:pt x="63" y="176"/>
                  </a:cubicBezTo>
                  <a:cubicBezTo>
                    <a:pt x="22" y="184"/>
                    <a:pt x="0" y="203"/>
                    <a:pt x="0" y="250"/>
                  </a:cubicBezTo>
                  <a:cubicBezTo>
                    <a:pt x="0" y="302"/>
                    <a:pt x="27" y="340"/>
                    <a:pt x="83" y="340"/>
                  </a:cubicBezTo>
                  <a:cubicBezTo>
                    <a:pt x="119" y="340"/>
                    <a:pt x="145" y="328"/>
                    <a:pt x="185" y="290"/>
                  </a:cubicBezTo>
                  <a:cubicBezTo>
                    <a:pt x="185" y="314"/>
                    <a:pt x="185" y="314"/>
                    <a:pt x="185" y="314"/>
                  </a:cubicBezTo>
                  <a:cubicBezTo>
                    <a:pt x="185" y="324"/>
                    <a:pt x="188" y="330"/>
                    <a:pt x="200" y="330"/>
                  </a:cubicBezTo>
                  <a:cubicBezTo>
                    <a:pt x="298" y="330"/>
                    <a:pt x="298" y="330"/>
                    <a:pt x="298" y="330"/>
                  </a:cubicBezTo>
                  <a:cubicBezTo>
                    <a:pt x="305" y="330"/>
                    <a:pt x="307" y="326"/>
                    <a:pt x="307" y="320"/>
                  </a:cubicBezTo>
                  <a:cubicBezTo>
                    <a:pt x="307" y="311"/>
                    <a:pt x="307" y="311"/>
                    <a:pt x="307" y="311"/>
                  </a:cubicBezTo>
                  <a:cubicBezTo>
                    <a:pt x="307" y="299"/>
                    <a:pt x="303" y="299"/>
                    <a:pt x="289" y="295"/>
                  </a:cubicBezTo>
                  <a:close/>
                  <a:moveTo>
                    <a:pt x="185" y="254"/>
                  </a:moveTo>
                  <a:cubicBezTo>
                    <a:pt x="160" y="276"/>
                    <a:pt x="135" y="285"/>
                    <a:pt x="116" y="285"/>
                  </a:cubicBezTo>
                  <a:cubicBezTo>
                    <a:pt x="99" y="285"/>
                    <a:pt x="78" y="278"/>
                    <a:pt x="78" y="244"/>
                  </a:cubicBezTo>
                  <a:cubicBezTo>
                    <a:pt x="78" y="211"/>
                    <a:pt x="97" y="205"/>
                    <a:pt x="114" y="201"/>
                  </a:cubicBezTo>
                  <a:cubicBezTo>
                    <a:pt x="185" y="184"/>
                    <a:pt x="185" y="184"/>
                    <a:pt x="185" y="184"/>
                  </a:cubicBezTo>
                  <a:cubicBezTo>
                    <a:pt x="185" y="254"/>
                    <a:pt x="185" y="254"/>
                    <a:pt x="185" y="254"/>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9" name="Freeform 14"/>
            <p:cNvSpPr>
              <a:spLocks noEditPoints="1"/>
            </p:cNvSpPr>
            <p:nvPr userDrawn="1"/>
          </p:nvSpPr>
          <p:spPr bwMode="auto">
            <a:xfrm>
              <a:off x="6565900" y="6264275"/>
              <a:ext cx="222250" cy="301625"/>
            </a:xfrm>
            <a:custGeom>
              <a:avLst/>
              <a:gdLst>
                <a:gd name="T0" fmla="*/ 226 w 349"/>
                <a:gd name="T1" fmla="*/ 133 h 473"/>
                <a:gd name="T2" fmla="*/ 122 w 349"/>
                <a:gd name="T3" fmla="*/ 185 h 473"/>
                <a:gd name="T4" fmla="*/ 122 w 349"/>
                <a:gd name="T5" fmla="*/ 16 h 473"/>
                <a:gd name="T6" fmla="*/ 107 w 349"/>
                <a:gd name="T7" fmla="*/ 0 h 473"/>
                <a:gd name="T8" fmla="*/ 9 w 349"/>
                <a:gd name="T9" fmla="*/ 0 h 473"/>
                <a:gd name="T10" fmla="*/ 0 w 349"/>
                <a:gd name="T11" fmla="*/ 11 h 473"/>
                <a:gd name="T12" fmla="*/ 0 w 349"/>
                <a:gd name="T13" fmla="*/ 19 h 473"/>
                <a:gd name="T14" fmla="*/ 18 w 349"/>
                <a:gd name="T15" fmla="*/ 36 h 473"/>
                <a:gd name="T16" fmla="*/ 49 w 349"/>
                <a:gd name="T17" fmla="*/ 45 h 473"/>
                <a:gd name="T18" fmla="*/ 49 w 349"/>
                <a:gd name="T19" fmla="*/ 422 h 473"/>
                <a:gd name="T20" fmla="*/ 62 w 349"/>
                <a:gd name="T21" fmla="*/ 445 h 473"/>
                <a:gd name="T22" fmla="*/ 182 w 349"/>
                <a:gd name="T23" fmla="*/ 473 h 473"/>
                <a:gd name="T24" fmla="*/ 349 w 349"/>
                <a:gd name="T25" fmla="*/ 291 h 473"/>
                <a:gd name="T26" fmla="*/ 226 w 349"/>
                <a:gd name="T27" fmla="*/ 133 h 473"/>
                <a:gd name="T28" fmla="*/ 181 w 349"/>
                <a:gd name="T29" fmla="*/ 430 h 473"/>
                <a:gd name="T30" fmla="*/ 122 w 349"/>
                <a:gd name="T31" fmla="*/ 337 h 473"/>
                <a:gd name="T32" fmla="*/ 122 w 349"/>
                <a:gd name="T33" fmla="*/ 227 h 473"/>
                <a:gd name="T34" fmla="*/ 196 w 349"/>
                <a:gd name="T35" fmla="*/ 188 h 473"/>
                <a:gd name="T36" fmla="*/ 271 w 349"/>
                <a:gd name="T37" fmla="*/ 305 h 473"/>
                <a:gd name="T38" fmla="*/ 181 w 349"/>
                <a:gd name="T39" fmla="*/ 430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9" h="473">
                  <a:moveTo>
                    <a:pt x="226" y="133"/>
                  </a:moveTo>
                  <a:cubicBezTo>
                    <a:pt x="188" y="133"/>
                    <a:pt x="154" y="153"/>
                    <a:pt x="122" y="185"/>
                  </a:cubicBezTo>
                  <a:cubicBezTo>
                    <a:pt x="122" y="16"/>
                    <a:pt x="122" y="16"/>
                    <a:pt x="122" y="16"/>
                  </a:cubicBezTo>
                  <a:cubicBezTo>
                    <a:pt x="122" y="6"/>
                    <a:pt x="119" y="0"/>
                    <a:pt x="107" y="0"/>
                  </a:cubicBezTo>
                  <a:cubicBezTo>
                    <a:pt x="9" y="0"/>
                    <a:pt x="9" y="0"/>
                    <a:pt x="9" y="0"/>
                  </a:cubicBezTo>
                  <a:cubicBezTo>
                    <a:pt x="2" y="0"/>
                    <a:pt x="0" y="4"/>
                    <a:pt x="0" y="11"/>
                  </a:cubicBezTo>
                  <a:cubicBezTo>
                    <a:pt x="0" y="19"/>
                    <a:pt x="0" y="19"/>
                    <a:pt x="0" y="19"/>
                  </a:cubicBezTo>
                  <a:cubicBezTo>
                    <a:pt x="0" y="31"/>
                    <a:pt x="4" y="32"/>
                    <a:pt x="18" y="36"/>
                  </a:cubicBezTo>
                  <a:cubicBezTo>
                    <a:pt x="49" y="45"/>
                    <a:pt x="49" y="45"/>
                    <a:pt x="49" y="45"/>
                  </a:cubicBezTo>
                  <a:cubicBezTo>
                    <a:pt x="49" y="422"/>
                    <a:pt x="49" y="422"/>
                    <a:pt x="49" y="422"/>
                  </a:cubicBezTo>
                  <a:cubicBezTo>
                    <a:pt x="49" y="431"/>
                    <a:pt x="50" y="438"/>
                    <a:pt x="62" y="445"/>
                  </a:cubicBezTo>
                  <a:cubicBezTo>
                    <a:pt x="83" y="458"/>
                    <a:pt x="135" y="473"/>
                    <a:pt x="182" y="473"/>
                  </a:cubicBezTo>
                  <a:cubicBezTo>
                    <a:pt x="287" y="473"/>
                    <a:pt x="349" y="399"/>
                    <a:pt x="349" y="291"/>
                  </a:cubicBezTo>
                  <a:cubicBezTo>
                    <a:pt x="349" y="182"/>
                    <a:pt x="287" y="133"/>
                    <a:pt x="226" y="133"/>
                  </a:cubicBezTo>
                  <a:close/>
                  <a:moveTo>
                    <a:pt x="181" y="430"/>
                  </a:moveTo>
                  <a:cubicBezTo>
                    <a:pt x="131" y="430"/>
                    <a:pt x="122" y="385"/>
                    <a:pt x="122" y="337"/>
                  </a:cubicBezTo>
                  <a:cubicBezTo>
                    <a:pt x="122" y="227"/>
                    <a:pt x="122" y="227"/>
                    <a:pt x="122" y="227"/>
                  </a:cubicBezTo>
                  <a:cubicBezTo>
                    <a:pt x="143" y="205"/>
                    <a:pt x="168" y="188"/>
                    <a:pt x="196" y="188"/>
                  </a:cubicBezTo>
                  <a:cubicBezTo>
                    <a:pt x="249" y="188"/>
                    <a:pt x="271" y="244"/>
                    <a:pt x="271" y="305"/>
                  </a:cubicBezTo>
                  <a:cubicBezTo>
                    <a:pt x="271" y="390"/>
                    <a:pt x="229" y="430"/>
                    <a:pt x="181" y="430"/>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0" name="Freeform 15"/>
            <p:cNvSpPr>
              <a:spLocks noEditPoints="1"/>
            </p:cNvSpPr>
            <p:nvPr userDrawn="1"/>
          </p:nvSpPr>
          <p:spPr bwMode="auto">
            <a:xfrm>
              <a:off x="7283450" y="6264275"/>
              <a:ext cx="222250" cy="301625"/>
            </a:xfrm>
            <a:custGeom>
              <a:avLst/>
              <a:gdLst>
                <a:gd name="T0" fmla="*/ 331 w 349"/>
                <a:gd name="T1" fmla="*/ 428 h 473"/>
                <a:gd name="T2" fmla="*/ 300 w 349"/>
                <a:gd name="T3" fmla="*/ 418 h 473"/>
                <a:gd name="T4" fmla="*/ 300 w 349"/>
                <a:gd name="T5" fmla="*/ 16 h 473"/>
                <a:gd name="T6" fmla="*/ 285 w 349"/>
                <a:gd name="T7" fmla="*/ 0 h 473"/>
                <a:gd name="T8" fmla="*/ 187 w 349"/>
                <a:gd name="T9" fmla="*/ 0 h 473"/>
                <a:gd name="T10" fmla="*/ 178 w 349"/>
                <a:gd name="T11" fmla="*/ 11 h 473"/>
                <a:gd name="T12" fmla="*/ 178 w 349"/>
                <a:gd name="T13" fmla="*/ 19 h 473"/>
                <a:gd name="T14" fmla="*/ 196 w 349"/>
                <a:gd name="T15" fmla="*/ 36 h 473"/>
                <a:gd name="T16" fmla="*/ 227 w 349"/>
                <a:gd name="T17" fmla="*/ 45 h 473"/>
                <a:gd name="T18" fmla="*/ 227 w 349"/>
                <a:gd name="T19" fmla="*/ 158 h 473"/>
                <a:gd name="T20" fmla="*/ 153 w 349"/>
                <a:gd name="T21" fmla="*/ 133 h 473"/>
                <a:gd name="T22" fmla="*/ 0 w 349"/>
                <a:gd name="T23" fmla="*/ 313 h 473"/>
                <a:gd name="T24" fmla="*/ 123 w 349"/>
                <a:gd name="T25" fmla="*/ 473 h 473"/>
                <a:gd name="T26" fmla="*/ 227 w 349"/>
                <a:gd name="T27" fmla="*/ 420 h 473"/>
                <a:gd name="T28" fmla="*/ 227 w 349"/>
                <a:gd name="T29" fmla="*/ 447 h 473"/>
                <a:gd name="T30" fmla="*/ 242 w 349"/>
                <a:gd name="T31" fmla="*/ 463 h 473"/>
                <a:gd name="T32" fmla="*/ 340 w 349"/>
                <a:gd name="T33" fmla="*/ 463 h 473"/>
                <a:gd name="T34" fmla="*/ 349 w 349"/>
                <a:gd name="T35" fmla="*/ 453 h 473"/>
                <a:gd name="T36" fmla="*/ 349 w 349"/>
                <a:gd name="T37" fmla="*/ 444 h 473"/>
                <a:gd name="T38" fmla="*/ 331 w 349"/>
                <a:gd name="T39" fmla="*/ 428 h 473"/>
                <a:gd name="T40" fmla="*/ 227 w 349"/>
                <a:gd name="T41" fmla="*/ 379 h 473"/>
                <a:gd name="T42" fmla="*/ 153 w 349"/>
                <a:gd name="T43" fmla="*/ 418 h 473"/>
                <a:gd name="T44" fmla="*/ 78 w 349"/>
                <a:gd name="T45" fmla="*/ 299 h 473"/>
                <a:gd name="T46" fmla="*/ 158 w 349"/>
                <a:gd name="T47" fmla="*/ 179 h 473"/>
                <a:gd name="T48" fmla="*/ 227 w 349"/>
                <a:gd name="T49" fmla="*/ 299 h 473"/>
                <a:gd name="T50" fmla="*/ 227 w 349"/>
                <a:gd name="T51" fmla="*/ 379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9" h="473">
                  <a:moveTo>
                    <a:pt x="331" y="428"/>
                  </a:moveTo>
                  <a:cubicBezTo>
                    <a:pt x="300" y="418"/>
                    <a:pt x="300" y="418"/>
                    <a:pt x="300" y="418"/>
                  </a:cubicBezTo>
                  <a:cubicBezTo>
                    <a:pt x="300" y="16"/>
                    <a:pt x="300" y="16"/>
                    <a:pt x="300" y="16"/>
                  </a:cubicBezTo>
                  <a:cubicBezTo>
                    <a:pt x="300" y="6"/>
                    <a:pt x="297" y="0"/>
                    <a:pt x="285" y="0"/>
                  </a:cubicBezTo>
                  <a:cubicBezTo>
                    <a:pt x="187" y="0"/>
                    <a:pt x="187" y="0"/>
                    <a:pt x="187" y="0"/>
                  </a:cubicBezTo>
                  <a:cubicBezTo>
                    <a:pt x="179" y="0"/>
                    <a:pt x="178" y="4"/>
                    <a:pt x="178" y="11"/>
                  </a:cubicBezTo>
                  <a:cubicBezTo>
                    <a:pt x="178" y="19"/>
                    <a:pt x="178" y="19"/>
                    <a:pt x="178" y="19"/>
                  </a:cubicBezTo>
                  <a:cubicBezTo>
                    <a:pt x="178" y="31"/>
                    <a:pt x="182" y="32"/>
                    <a:pt x="196" y="36"/>
                  </a:cubicBezTo>
                  <a:cubicBezTo>
                    <a:pt x="227" y="45"/>
                    <a:pt x="227" y="45"/>
                    <a:pt x="227" y="45"/>
                  </a:cubicBezTo>
                  <a:cubicBezTo>
                    <a:pt x="227" y="158"/>
                    <a:pt x="227" y="158"/>
                    <a:pt x="227" y="158"/>
                  </a:cubicBezTo>
                  <a:cubicBezTo>
                    <a:pt x="216" y="148"/>
                    <a:pt x="191" y="133"/>
                    <a:pt x="153" y="133"/>
                  </a:cubicBezTo>
                  <a:cubicBezTo>
                    <a:pt x="82" y="133"/>
                    <a:pt x="0" y="185"/>
                    <a:pt x="0" y="313"/>
                  </a:cubicBezTo>
                  <a:cubicBezTo>
                    <a:pt x="0" y="425"/>
                    <a:pt x="62" y="473"/>
                    <a:pt x="123" y="473"/>
                  </a:cubicBezTo>
                  <a:cubicBezTo>
                    <a:pt x="162" y="473"/>
                    <a:pt x="195" y="453"/>
                    <a:pt x="227" y="420"/>
                  </a:cubicBezTo>
                  <a:cubicBezTo>
                    <a:pt x="227" y="447"/>
                    <a:pt x="227" y="447"/>
                    <a:pt x="227" y="447"/>
                  </a:cubicBezTo>
                  <a:cubicBezTo>
                    <a:pt x="227" y="457"/>
                    <a:pt x="230" y="463"/>
                    <a:pt x="242" y="463"/>
                  </a:cubicBezTo>
                  <a:cubicBezTo>
                    <a:pt x="340" y="463"/>
                    <a:pt x="340" y="463"/>
                    <a:pt x="340" y="463"/>
                  </a:cubicBezTo>
                  <a:cubicBezTo>
                    <a:pt x="347" y="463"/>
                    <a:pt x="349" y="459"/>
                    <a:pt x="349" y="453"/>
                  </a:cubicBezTo>
                  <a:cubicBezTo>
                    <a:pt x="349" y="444"/>
                    <a:pt x="349" y="444"/>
                    <a:pt x="349" y="444"/>
                  </a:cubicBezTo>
                  <a:cubicBezTo>
                    <a:pt x="349" y="432"/>
                    <a:pt x="345" y="432"/>
                    <a:pt x="331" y="428"/>
                  </a:cubicBezTo>
                  <a:close/>
                  <a:moveTo>
                    <a:pt x="227" y="379"/>
                  </a:moveTo>
                  <a:cubicBezTo>
                    <a:pt x="206" y="401"/>
                    <a:pt x="182" y="418"/>
                    <a:pt x="153" y="418"/>
                  </a:cubicBezTo>
                  <a:cubicBezTo>
                    <a:pt x="100" y="418"/>
                    <a:pt x="78" y="362"/>
                    <a:pt x="78" y="299"/>
                  </a:cubicBezTo>
                  <a:cubicBezTo>
                    <a:pt x="78" y="225"/>
                    <a:pt x="110" y="179"/>
                    <a:pt x="158" y="179"/>
                  </a:cubicBezTo>
                  <a:cubicBezTo>
                    <a:pt x="209" y="179"/>
                    <a:pt x="227" y="229"/>
                    <a:pt x="227" y="299"/>
                  </a:cubicBezTo>
                  <a:lnTo>
                    <a:pt x="227" y="379"/>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1" name="Freeform 16"/>
            <p:cNvSpPr>
              <a:spLocks noEditPoints="1"/>
            </p:cNvSpPr>
            <p:nvPr userDrawn="1"/>
          </p:nvSpPr>
          <p:spPr bwMode="auto">
            <a:xfrm>
              <a:off x="6816725" y="6348413"/>
              <a:ext cx="204788" cy="217488"/>
            </a:xfrm>
            <a:custGeom>
              <a:avLst/>
              <a:gdLst>
                <a:gd name="T0" fmla="*/ 168 w 322"/>
                <a:gd name="T1" fmla="*/ 0 h 340"/>
                <a:gd name="T2" fmla="*/ 0 w 322"/>
                <a:gd name="T3" fmla="*/ 178 h 340"/>
                <a:gd name="T4" fmla="*/ 154 w 322"/>
                <a:gd name="T5" fmla="*/ 340 h 340"/>
                <a:gd name="T6" fmla="*/ 322 w 322"/>
                <a:gd name="T7" fmla="*/ 162 h 340"/>
                <a:gd name="T8" fmla="*/ 168 w 322"/>
                <a:gd name="T9" fmla="*/ 0 h 340"/>
                <a:gd name="T10" fmla="*/ 162 w 322"/>
                <a:gd name="T11" fmla="*/ 294 h 340"/>
                <a:gd name="T12" fmla="*/ 76 w 322"/>
                <a:gd name="T13" fmla="*/ 170 h 340"/>
                <a:gd name="T14" fmla="*/ 162 w 322"/>
                <a:gd name="T15" fmla="*/ 46 h 340"/>
                <a:gd name="T16" fmla="*/ 248 w 322"/>
                <a:gd name="T17" fmla="*/ 170 h 340"/>
                <a:gd name="T18" fmla="*/ 162 w 322"/>
                <a:gd name="T19" fmla="*/ 294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2" h="340">
                  <a:moveTo>
                    <a:pt x="168" y="0"/>
                  </a:moveTo>
                  <a:cubicBezTo>
                    <a:pt x="56" y="0"/>
                    <a:pt x="0" y="86"/>
                    <a:pt x="0" y="178"/>
                  </a:cubicBezTo>
                  <a:cubicBezTo>
                    <a:pt x="0" y="264"/>
                    <a:pt x="48" y="340"/>
                    <a:pt x="154" y="340"/>
                  </a:cubicBezTo>
                  <a:cubicBezTo>
                    <a:pt x="266" y="340"/>
                    <a:pt x="322" y="254"/>
                    <a:pt x="322" y="162"/>
                  </a:cubicBezTo>
                  <a:cubicBezTo>
                    <a:pt x="322" y="76"/>
                    <a:pt x="273" y="0"/>
                    <a:pt x="168" y="0"/>
                  </a:cubicBezTo>
                  <a:close/>
                  <a:moveTo>
                    <a:pt x="162" y="294"/>
                  </a:moveTo>
                  <a:cubicBezTo>
                    <a:pt x="108" y="294"/>
                    <a:pt x="76" y="241"/>
                    <a:pt x="76" y="170"/>
                  </a:cubicBezTo>
                  <a:cubicBezTo>
                    <a:pt x="76" y="100"/>
                    <a:pt x="107" y="46"/>
                    <a:pt x="162" y="46"/>
                  </a:cubicBezTo>
                  <a:cubicBezTo>
                    <a:pt x="215" y="46"/>
                    <a:pt x="248" y="98"/>
                    <a:pt x="248" y="170"/>
                  </a:cubicBezTo>
                  <a:cubicBezTo>
                    <a:pt x="248" y="240"/>
                    <a:pt x="216" y="294"/>
                    <a:pt x="162" y="294"/>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2" name="Freeform 17"/>
            <p:cNvSpPr>
              <a:spLocks/>
            </p:cNvSpPr>
            <p:nvPr userDrawn="1"/>
          </p:nvSpPr>
          <p:spPr bwMode="auto">
            <a:xfrm>
              <a:off x="8139113" y="6348413"/>
              <a:ext cx="155575" cy="217488"/>
            </a:xfrm>
            <a:custGeom>
              <a:avLst/>
              <a:gdLst>
                <a:gd name="T0" fmla="*/ 247 w 247"/>
                <a:gd name="T1" fmla="*/ 22 h 340"/>
                <a:gd name="T2" fmla="*/ 238 w 247"/>
                <a:gd name="T3" fmla="*/ 11 h 340"/>
                <a:gd name="T4" fmla="*/ 165 w 247"/>
                <a:gd name="T5" fmla="*/ 0 h 340"/>
                <a:gd name="T6" fmla="*/ 0 w 247"/>
                <a:gd name="T7" fmla="*/ 170 h 340"/>
                <a:gd name="T8" fmla="*/ 165 w 247"/>
                <a:gd name="T9" fmla="*/ 340 h 340"/>
                <a:gd name="T10" fmla="*/ 238 w 247"/>
                <a:gd name="T11" fmla="*/ 329 h 340"/>
                <a:gd name="T12" fmla="*/ 247 w 247"/>
                <a:gd name="T13" fmla="*/ 318 h 340"/>
                <a:gd name="T14" fmla="*/ 247 w 247"/>
                <a:gd name="T15" fmla="*/ 269 h 340"/>
                <a:gd name="T16" fmla="*/ 243 w 247"/>
                <a:gd name="T17" fmla="*/ 262 h 340"/>
                <a:gd name="T18" fmla="*/ 231 w 247"/>
                <a:gd name="T19" fmla="*/ 266 h 340"/>
                <a:gd name="T20" fmla="*/ 169 w 247"/>
                <a:gd name="T21" fmla="*/ 281 h 340"/>
                <a:gd name="T22" fmla="*/ 71 w 247"/>
                <a:gd name="T23" fmla="*/ 170 h 340"/>
                <a:gd name="T24" fmla="*/ 169 w 247"/>
                <a:gd name="T25" fmla="*/ 59 h 340"/>
                <a:gd name="T26" fmla="*/ 231 w 247"/>
                <a:gd name="T27" fmla="*/ 74 h 340"/>
                <a:gd name="T28" fmla="*/ 243 w 247"/>
                <a:gd name="T29" fmla="*/ 78 h 340"/>
                <a:gd name="T30" fmla="*/ 247 w 247"/>
                <a:gd name="T31" fmla="*/ 71 h 340"/>
                <a:gd name="T32" fmla="*/ 247 w 247"/>
                <a:gd name="T33" fmla="*/ 22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7" h="340">
                  <a:moveTo>
                    <a:pt x="247" y="22"/>
                  </a:moveTo>
                  <a:cubicBezTo>
                    <a:pt x="247" y="14"/>
                    <a:pt x="245" y="14"/>
                    <a:pt x="238" y="11"/>
                  </a:cubicBezTo>
                  <a:cubicBezTo>
                    <a:pt x="222" y="5"/>
                    <a:pt x="194" y="0"/>
                    <a:pt x="165" y="0"/>
                  </a:cubicBezTo>
                  <a:cubicBezTo>
                    <a:pt x="34" y="0"/>
                    <a:pt x="0" y="92"/>
                    <a:pt x="0" y="170"/>
                  </a:cubicBezTo>
                  <a:cubicBezTo>
                    <a:pt x="0" y="249"/>
                    <a:pt x="33" y="340"/>
                    <a:pt x="165" y="340"/>
                  </a:cubicBezTo>
                  <a:cubicBezTo>
                    <a:pt x="194" y="340"/>
                    <a:pt x="222" y="335"/>
                    <a:pt x="238" y="329"/>
                  </a:cubicBezTo>
                  <a:cubicBezTo>
                    <a:pt x="245" y="326"/>
                    <a:pt x="247" y="326"/>
                    <a:pt x="247" y="318"/>
                  </a:cubicBezTo>
                  <a:cubicBezTo>
                    <a:pt x="247" y="269"/>
                    <a:pt x="247" y="269"/>
                    <a:pt x="247" y="269"/>
                  </a:cubicBezTo>
                  <a:cubicBezTo>
                    <a:pt x="247" y="264"/>
                    <a:pt x="246" y="262"/>
                    <a:pt x="243" y="262"/>
                  </a:cubicBezTo>
                  <a:cubicBezTo>
                    <a:pt x="241" y="262"/>
                    <a:pt x="237" y="264"/>
                    <a:pt x="231" y="266"/>
                  </a:cubicBezTo>
                  <a:cubicBezTo>
                    <a:pt x="221" y="271"/>
                    <a:pt x="199" y="281"/>
                    <a:pt x="169" y="281"/>
                  </a:cubicBezTo>
                  <a:cubicBezTo>
                    <a:pt x="108" y="281"/>
                    <a:pt x="71" y="244"/>
                    <a:pt x="71" y="170"/>
                  </a:cubicBezTo>
                  <a:cubicBezTo>
                    <a:pt x="71" y="95"/>
                    <a:pt x="108" y="59"/>
                    <a:pt x="169" y="59"/>
                  </a:cubicBezTo>
                  <a:cubicBezTo>
                    <a:pt x="199" y="59"/>
                    <a:pt x="221" y="69"/>
                    <a:pt x="231" y="74"/>
                  </a:cubicBezTo>
                  <a:cubicBezTo>
                    <a:pt x="237" y="76"/>
                    <a:pt x="241" y="78"/>
                    <a:pt x="243" y="78"/>
                  </a:cubicBezTo>
                  <a:cubicBezTo>
                    <a:pt x="246" y="78"/>
                    <a:pt x="247" y="76"/>
                    <a:pt x="247" y="71"/>
                  </a:cubicBezTo>
                  <a:lnTo>
                    <a:pt x="247" y="22"/>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3" name="Freeform 18"/>
            <p:cNvSpPr>
              <a:spLocks/>
            </p:cNvSpPr>
            <p:nvPr userDrawn="1"/>
          </p:nvSpPr>
          <p:spPr bwMode="auto">
            <a:xfrm>
              <a:off x="7542213" y="6354763"/>
              <a:ext cx="200025" cy="211138"/>
            </a:xfrm>
            <a:custGeom>
              <a:avLst/>
              <a:gdLst>
                <a:gd name="T0" fmla="*/ 9 w 317"/>
                <a:gd name="T1" fmla="*/ 0 h 330"/>
                <a:gd name="T2" fmla="*/ 0 w 317"/>
                <a:gd name="T3" fmla="*/ 10 h 330"/>
                <a:gd name="T4" fmla="*/ 0 w 317"/>
                <a:gd name="T5" fmla="*/ 19 h 330"/>
                <a:gd name="T6" fmla="*/ 18 w 317"/>
                <a:gd name="T7" fmla="*/ 35 h 330"/>
                <a:gd name="T8" fmla="*/ 49 w 317"/>
                <a:gd name="T9" fmla="*/ 44 h 330"/>
                <a:gd name="T10" fmla="*/ 49 w 317"/>
                <a:gd name="T11" fmla="*/ 193 h 330"/>
                <a:gd name="T12" fmla="*/ 152 w 317"/>
                <a:gd name="T13" fmla="*/ 330 h 330"/>
                <a:gd name="T14" fmla="*/ 247 w 317"/>
                <a:gd name="T15" fmla="*/ 280 h 330"/>
                <a:gd name="T16" fmla="*/ 249 w 317"/>
                <a:gd name="T17" fmla="*/ 280 h 330"/>
                <a:gd name="T18" fmla="*/ 249 w 317"/>
                <a:gd name="T19" fmla="*/ 312 h 330"/>
                <a:gd name="T20" fmla="*/ 257 w 317"/>
                <a:gd name="T21" fmla="*/ 320 h 330"/>
                <a:gd name="T22" fmla="*/ 309 w 317"/>
                <a:gd name="T23" fmla="*/ 320 h 330"/>
                <a:gd name="T24" fmla="*/ 317 w 317"/>
                <a:gd name="T25" fmla="*/ 312 h 330"/>
                <a:gd name="T26" fmla="*/ 317 w 317"/>
                <a:gd name="T27" fmla="*/ 8 h 330"/>
                <a:gd name="T28" fmla="*/ 309 w 317"/>
                <a:gd name="T29" fmla="*/ 0 h 330"/>
                <a:gd name="T30" fmla="*/ 255 w 317"/>
                <a:gd name="T31" fmla="*/ 0 h 330"/>
                <a:gd name="T32" fmla="*/ 247 w 317"/>
                <a:gd name="T33" fmla="*/ 8 h 330"/>
                <a:gd name="T34" fmla="*/ 247 w 317"/>
                <a:gd name="T35" fmla="*/ 226 h 330"/>
                <a:gd name="T36" fmla="*/ 173 w 317"/>
                <a:gd name="T37" fmla="*/ 268 h 330"/>
                <a:gd name="T38" fmla="*/ 119 w 317"/>
                <a:gd name="T39" fmla="*/ 173 h 330"/>
                <a:gd name="T40" fmla="*/ 119 w 317"/>
                <a:gd name="T41" fmla="*/ 8 h 330"/>
                <a:gd name="T42" fmla="*/ 111 w 317"/>
                <a:gd name="T43" fmla="*/ 0 h 330"/>
                <a:gd name="T44" fmla="*/ 9 w 317"/>
                <a:gd name="T45" fmla="*/ 0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7" h="330">
                  <a:moveTo>
                    <a:pt x="9" y="0"/>
                  </a:moveTo>
                  <a:cubicBezTo>
                    <a:pt x="1" y="0"/>
                    <a:pt x="0" y="4"/>
                    <a:pt x="0" y="10"/>
                  </a:cubicBezTo>
                  <a:cubicBezTo>
                    <a:pt x="0" y="19"/>
                    <a:pt x="0" y="19"/>
                    <a:pt x="0" y="19"/>
                  </a:cubicBezTo>
                  <a:cubicBezTo>
                    <a:pt x="0" y="31"/>
                    <a:pt x="4" y="31"/>
                    <a:pt x="18" y="35"/>
                  </a:cubicBezTo>
                  <a:cubicBezTo>
                    <a:pt x="49" y="44"/>
                    <a:pt x="49" y="44"/>
                    <a:pt x="49" y="44"/>
                  </a:cubicBezTo>
                  <a:cubicBezTo>
                    <a:pt x="49" y="193"/>
                    <a:pt x="49" y="193"/>
                    <a:pt x="49" y="193"/>
                  </a:cubicBezTo>
                  <a:cubicBezTo>
                    <a:pt x="49" y="306"/>
                    <a:pt x="99" y="330"/>
                    <a:pt x="152" y="330"/>
                  </a:cubicBezTo>
                  <a:cubicBezTo>
                    <a:pt x="194" y="330"/>
                    <a:pt x="221" y="314"/>
                    <a:pt x="247" y="280"/>
                  </a:cubicBezTo>
                  <a:cubicBezTo>
                    <a:pt x="249" y="280"/>
                    <a:pt x="249" y="280"/>
                    <a:pt x="249" y="280"/>
                  </a:cubicBezTo>
                  <a:cubicBezTo>
                    <a:pt x="249" y="312"/>
                    <a:pt x="249" y="312"/>
                    <a:pt x="249" y="312"/>
                  </a:cubicBezTo>
                  <a:cubicBezTo>
                    <a:pt x="249" y="318"/>
                    <a:pt x="251" y="320"/>
                    <a:pt x="257" y="320"/>
                  </a:cubicBezTo>
                  <a:cubicBezTo>
                    <a:pt x="309" y="320"/>
                    <a:pt x="309" y="320"/>
                    <a:pt x="309" y="320"/>
                  </a:cubicBezTo>
                  <a:cubicBezTo>
                    <a:pt x="315" y="320"/>
                    <a:pt x="317" y="318"/>
                    <a:pt x="317" y="312"/>
                  </a:cubicBezTo>
                  <a:cubicBezTo>
                    <a:pt x="317" y="8"/>
                    <a:pt x="317" y="8"/>
                    <a:pt x="317" y="8"/>
                  </a:cubicBezTo>
                  <a:cubicBezTo>
                    <a:pt x="317" y="2"/>
                    <a:pt x="315" y="0"/>
                    <a:pt x="309" y="0"/>
                  </a:cubicBezTo>
                  <a:cubicBezTo>
                    <a:pt x="255" y="0"/>
                    <a:pt x="255" y="0"/>
                    <a:pt x="255" y="0"/>
                  </a:cubicBezTo>
                  <a:cubicBezTo>
                    <a:pt x="249" y="0"/>
                    <a:pt x="247" y="2"/>
                    <a:pt x="247" y="8"/>
                  </a:cubicBezTo>
                  <a:cubicBezTo>
                    <a:pt x="247" y="226"/>
                    <a:pt x="247" y="226"/>
                    <a:pt x="247" y="226"/>
                  </a:cubicBezTo>
                  <a:cubicBezTo>
                    <a:pt x="227" y="255"/>
                    <a:pt x="202" y="268"/>
                    <a:pt x="173" y="268"/>
                  </a:cubicBezTo>
                  <a:cubicBezTo>
                    <a:pt x="122" y="268"/>
                    <a:pt x="119" y="231"/>
                    <a:pt x="119" y="173"/>
                  </a:cubicBezTo>
                  <a:cubicBezTo>
                    <a:pt x="119" y="8"/>
                    <a:pt x="119" y="8"/>
                    <a:pt x="119" y="8"/>
                  </a:cubicBezTo>
                  <a:cubicBezTo>
                    <a:pt x="119" y="2"/>
                    <a:pt x="116" y="0"/>
                    <a:pt x="111" y="0"/>
                  </a:cubicBezTo>
                  <a:lnTo>
                    <a:pt x="9" y="0"/>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4" name="Freeform 19"/>
            <p:cNvSpPr>
              <a:spLocks/>
            </p:cNvSpPr>
            <p:nvPr userDrawn="1"/>
          </p:nvSpPr>
          <p:spPr bwMode="auto">
            <a:xfrm>
              <a:off x="7799388" y="6348413"/>
              <a:ext cx="295275" cy="211138"/>
            </a:xfrm>
            <a:custGeom>
              <a:avLst/>
              <a:gdLst>
                <a:gd name="T0" fmla="*/ 0 w 467"/>
                <a:gd name="T1" fmla="*/ 322 h 330"/>
                <a:gd name="T2" fmla="*/ 8 w 467"/>
                <a:gd name="T3" fmla="*/ 330 h 330"/>
                <a:gd name="T4" fmla="*/ 62 w 467"/>
                <a:gd name="T5" fmla="*/ 330 h 330"/>
                <a:gd name="T6" fmla="*/ 70 w 467"/>
                <a:gd name="T7" fmla="*/ 322 h 330"/>
                <a:gd name="T8" fmla="*/ 70 w 467"/>
                <a:gd name="T9" fmla="*/ 104 h 330"/>
                <a:gd name="T10" fmla="*/ 145 w 467"/>
                <a:gd name="T11" fmla="*/ 62 h 330"/>
                <a:gd name="T12" fmla="*/ 198 w 467"/>
                <a:gd name="T13" fmla="*/ 157 h 330"/>
                <a:gd name="T14" fmla="*/ 198 w 467"/>
                <a:gd name="T15" fmla="*/ 322 h 330"/>
                <a:gd name="T16" fmla="*/ 206 w 467"/>
                <a:gd name="T17" fmla="*/ 330 h 330"/>
                <a:gd name="T18" fmla="*/ 261 w 467"/>
                <a:gd name="T19" fmla="*/ 330 h 330"/>
                <a:gd name="T20" fmla="*/ 268 w 467"/>
                <a:gd name="T21" fmla="*/ 322 h 330"/>
                <a:gd name="T22" fmla="*/ 268 w 467"/>
                <a:gd name="T23" fmla="*/ 104 h 330"/>
                <a:gd name="T24" fmla="*/ 343 w 467"/>
                <a:gd name="T25" fmla="*/ 62 h 330"/>
                <a:gd name="T26" fmla="*/ 397 w 467"/>
                <a:gd name="T27" fmla="*/ 157 h 330"/>
                <a:gd name="T28" fmla="*/ 397 w 467"/>
                <a:gd name="T29" fmla="*/ 322 h 330"/>
                <a:gd name="T30" fmla="*/ 405 w 467"/>
                <a:gd name="T31" fmla="*/ 330 h 330"/>
                <a:gd name="T32" fmla="*/ 459 w 467"/>
                <a:gd name="T33" fmla="*/ 330 h 330"/>
                <a:gd name="T34" fmla="*/ 467 w 467"/>
                <a:gd name="T35" fmla="*/ 322 h 330"/>
                <a:gd name="T36" fmla="*/ 467 w 467"/>
                <a:gd name="T37" fmla="*/ 137 h 330"/>
                <a:gd name="T38" fmla="*/ 363 w 467"/>
                <a:gd name="T39" fmla="*/ 0 h 330"/>
                <a:gd name="T40" fmla="*/ 253 w 467"/>
                <a:gd name="T41" fmla="*/ 54 h 330"/>
                <a:gd name="T42" fmla="*/ 165 w 467"/>
                <a:gd name="T43" fmla="*/ 0 h 330"/>
                <a:gd name="T44" fmla="*/ 70 w 467"/>
                <a:gd name="T45" fmla="*/ 50 h 330"/>
                <a:gd name="T46" fmla="*/ 68 w 467"/>
                <a:gd name="T47" fmla="*/ 50 h 330"/>
                <a:gd name="T48" fmla="*/ 68 w 467"/>
                <a:gd name="T49" fmla="*/ 18 h 330"/>
                <a:gd name="T50" fmla="*/ 60 w 467"/>
                <a:gd name="T51" fmla="*/ 10 h 330"/>
                <a:gd name="T52" fmla="*/ 8 w 467"/>
                <a:gd name="T53" fmla="*/ 10 h 330"/>
                <a:gd name="T54" fmla="*/ 0 w 467"/>
                <a:gd name="T55" fmla="*/ 18 h 330"/>
                <a:gd name="T56" fmla="*/ 0 w 467"/>
                <a:gd name="T57" fmla="*/ 322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67" h="330">
                  <a:moveTo>
                    <a:pt x="0" y="322"/>
                  </a:moveTo>
                  <a:cubicBezTo>
                    <a:pt x="0" y="328"/>
                    <a:pt x="2" y="330"/>
                    <a:pt x="8" y="330"/>
                  </a:cubicBezTo>
                  <a:cubicBezTo>
                    <a:pt x="62" y="330"/>
                    <a:pt x="62" y="330"/>
                    <a:pt x="62" y="330"/>
                  </a:cubicBezTo>
                  <a:cubicBezTo>
                    <a:pt x="68" y="330"/>
                    <a:pt x="70" y="328"/>
                    <a:pt x="70" y="322"/>
                  </a:cubicBezTo>
                  <a:cubicBezTo>
                    <a:pt x="70" y="104"/>
                    <a:pt x="70" y="104"/>
                    <a:pt x="70" y="104"/>
                  </a:cubicBezTo>
                  <a:cubicBezTo>
                    <a:pt x="91" y="75"/>
                    <a:pt x="115" y="62"/>
                    <a:pt x="145" y="62"/>
                  </a:cubicBezTo>
                  <a:cubicBezTo>
                    <a:pt x="196" y="62"/>
                    <a:pt x="198" y="99"/>
                    <a:pt x="198" y="157"/>
                  </a:cubicBezTo>
                  <a:cubicBezTo>
                    <a:pt x="198" y="322"/>
                    <a:pt x="198" y="322"/>
                    <a:pt x="198" y="322"/>
                  </a:cubicBezTo>
                  <a:cubicBezTo>
                    <a:pt x="198" y="328"/>
                    <a:pt x="200" y="330"/>
                    <a:pt x="206" y="330"/>
                  </a:cubicBezTo>
                  <a:cubicBezTo>
                    <a:pt x="261" y="330"/>
                    <a:pt x="261" y="330"/>
                    <a:pt x="261" y="330"/>
                  </a:cubicBezTo>
                  <a:cubicBezTo>
                    <a:pt x="267" y="330"/>
                    <a:pt x="268" y="328"/>
                    <a:pt x="268" y="322"/>
                  </a:cubicBezTo>
                  <a:cubicBezTo>
                    <a:pt x="268" y="104"/>
                    <a:pt x="268" y="104"/>
                    <a:pt x="268" y="104"/>
                  </a:cubicBezTo>
                  <a:cubicBezTo>
                    <a:pt x="289" y="75"/>
                    <a:pt x="313" y="62"/>
                    <a:pt x="343" y="62"/>
                  </a:cubicBezTo>
                  <a:cubicBezTo>
                    <a:pt x="394" y="62"/>
                    <a:pt x="397" y="99"/>
                    <a:pt x="397" y="157"/>
                  </a:cubicBezTo>
                  <a:cubicBezTo>
                    <a:pt x="397" y="322"/>
                    <a:pt x="397" y="322"/>
                    <a:pt x="397" y="322"/>
                  </a:cubicBezTo>
                  <a:cubicBezTo>
                    <a:pt x="397" y="328"/>
                    <a:pt x="399" y="330"/>
                    <a:pt x="405" y="330"/>
                  </a:cubicBezTo>
                  <a:cubicBezTo>
                    <a:pt x="459" y="330"/>
                    <a:pt x="459" y="330"/>
                    <a:pt x="459" y="330"/>
                  </a:cubicBezTo>
                  <a:cubicBezTo>
                    <a:pt x="465" y="330"/>
                    <a:pt x="467" y="328"/>
                    <a:pt x="467" y="322"/>
                  </a:cubicBezTo>
                  <a:cubicBezTo>
                    <a:pt x="467" y="137"/>
                    <a:pt x="467" y="137"/>
                    <a:pt x="467" y="137"/>
                  </a:cubicBezTo>
                  <a:cubicBezTo>
                    <a:pt x="467" y="23"/>
                    <a:pt x="417" y="0"/>
                    <a:pt x="363" y="0"/>
                  </a:cubicBezTo>
                  <a:cubicBezTo>
                    <a:pt x="316" y="0"/>
                    <a:pt x="283" y="18"/>
                    <a:pt x="253" y="54"/>
                  </a:cubicBezTo>
                  <a:cubicBezTo>
                    <a:pt x="235" y="12"/>
                    <a:pt x="201" y="0"/>
                    <a:pt x="165" y="0"/>
                  </a:cubicBezTo>
                  <a:cubicBezTo>
                    <a:pt x="124" y="0"/>
                    <a:pt x="97" y="16"/>
                    <a:pt x="70" y="50"/>
                  </a:cubicBezTo>
                  <a:cubicBezTo>
                    <a:pt x="68" y="50"/>
                    <a:pt x="68" y="50"/>
                    <a:pt x="68" y="50"/>
                  </a:cubicBezTo>
                  <a:cubicBezTo>
                    <a:pt x="68" y="18"/>
                    <a:pt x="68" y="18"/>
                    <a:pt x="68" y="18"/>
                  </a:cubicBezTo>
                  <a:cubicBezTo>
                    <a:pt x="68" y="12"/>
                    <a:pt x="65" y="10"/>
                    <a:pt x="60" y="10"/>
                  </a:cubicBezTo>
                  <a:cubicBezTo>
                    <a:pt x="8" y="10"/>
                    <a:pt x="8" y="10"/>
                    <a:pt x="8" y="10"/>
                  </a:cubicBezTo>
                  <a:cubicBezTo>
                    <a:pt x="2" y="10"/>
                    <a:pt x="0" y="12"/>
                    <a:pt x="0" y="18"/>
                  </a:cubicBezTo>
                  <a:lnTo>
                    <a:pt x="0" y="322"/>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grpSp>
    </p:spTree>
    <p:extLst>
      <p:ext uri="{BB962C8B-B14F-4D97-AF65-F5344CB8AC3E}">
        <p14:creationId xmlns:p14="http://schemas.microsoft.com/office/powerpoint/2010/main" val="183033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522000" y="1004344"/>
            <a:ext cx="8100000" cy="533400"/>
          </a:xfrm>
          <a:prstGeom prst="rect">
            <a:avLst/>
          </a:prstGeom>
        </p:spPr>
        <p:txBody>
          <a:bodyPr vert="horz" lIns="0" tIns="0" rIns="0" bIns="0" rtlCol="0" anchor="ctr">
            <a:noAutofit/>
          </a:bodyPr>
          <a:lstStyle/>
          <a:p>
            <a:r>
              <a:rPr lang="nl-NL" dirty="0"/>
              <a:t>Klik om de stijl te bewerken</a:t>
            </a:r>
          </a:p>
        </p:txBody>
      </p:sp>
      <p:sp>
        <p:nvSpPr>
          <p:cNvPr id="3" name="Tijdelijke aanduiding voor tekst 2"/>
          <p:cNvSpPr>
            <a:spLocks noGrp="1"/>
          </p:cNvSpPr>
          <p:nvPr>
            <p:ph type="body" idx="1"/>
          </p:nvPr>
        </p:nvSpPr>
        <p:spPr>
          <a:xfrm>
            <a:off x="522000" y="1814635"/>
            <a:ext cx="8100000" cy="4125365"/>
          </a:xfrm>
          <a:prstGeom prst="rect">
            <a:avLst/>
          </a:prstGeom>
        </p:spPr>
        <p:txBody>
          <a:bodyPr vert="horz" lIns="0" tIns="0" rIns="0" bIns="0" rtlCol="0">
            <a:no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2"/>
          </p:nvPr>
        </p:nvSpPr>
        <p:spPr>
          <a:xfrm>
            <a:off x="1494000" y="6414409"/>
            <a:ext cx="108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&lt;datum&gt;</a:t>
            </a:r>
            <a:endParaRPr lang="nl-NL" dirty="0"/>
          </a:p>
        </p:txBody>
      </p:sp>
      <p:sp>
        <p:nvSpPr>
          <p:cNvPr id="5" name="Tijdelijke aanduiding voor voettekst 4"/>
          <p:cNvSpPr>
            <a:spLocks noGrp="1"/>
          </p:cNvSpPr>
          <p:nvPr>
            <p:ph type="ftr" sz="quarter" idx="3"/>
          </p:nvPr>
        </p:nvSpPr>
        <p:spPr>
          <a:xfrm>
            <a:off x="2790000" y="6414409"/>
            <a:ext cx="396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&lt;Titel van de presentatie&gt;</a:t>
            </a:r>
            <a:endParaRPr lang="nl-NL" dirty="0"/>
          </a:p>
        </p:txBody>
      </p:sp>
      <p:sp>
        <p:nvSpPr>
          <p:cNvPr id="6"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
        <p:nvSpPr>
          <p:cNvPr id="7" name="Rechthoek 6"/>
          <p:cNvSpPr/>
          <p:nvPr userDrawn="1"/>
        </p:nvSpPr>
        <p:spPr>
          <a:xfrm>
            <a:off x="522000" y="594000"/>
            <a:ext cx="8100000" cy="5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Rechthoek 17"/>
          <p:cNvSpPr/>
          <p:nvPr userDrawn="1"/>
        </p:nvSpPr>
        <p:spPr>
          <a:xfrm>
            <a:off x="522000" y="6264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9" name="Afbeelding 18"/>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200000" y="6415200"/>
            <a:ext cx="1104790" cy="136800"/>
          </a:xfrm>
          <a:prstGeom prst="rect">
            <a:avLst/>
          </a:prstGeom>
        </p:spPr>
      </p:pic>
    </p:spTree>
    <p:extLst>
      <p:ext uri="{BB962C8B-B14F-4D97-AF65-F5344CB8AC3E}">
        <p14:creationId xmlns:p14="http://schemas.microsoft.com/office/powerpoint/2010/main" val="781012690"/>
      </p:ext>
    </p:extLst>
  </p:cSld>
  <p:clrMap bg1="lt1" tx1="dk1" bg2="lt2" tx2="dk2" accent1="accent1" accent2="accent2" accent3="accent3" accent4="accent4" accent5="accent5" accent6="accent6" hlink="hlink" folHlink="folHlink"/>
  <p:sldLayoutIdLst>
    <p:sldLayoutId id="2147483649" r:id="rId1"/>
    <p:sldLayoutId id="2147483666" r:id="rId2"/>
    <p:sldLayoutId id="2147483650" r:id="rId3"/>
    <p:sldLayoutId id="2147483660" r:id="rId4"/>
    <p:sldLayoutId id="2147483652" r:id="rId5"/>
    <p:sldLayoutId id="2147483661" r:id="rId6"/>
    <p:sldLayoutId id="2147483662" r:id="rId7"/>
    <p:sldLayoutId id="2147483663" r:id="rId8"/>
    <p:sldLayoutId id="2147483664" r:id="rId9"/>
    <p:sldLayoutId id="2147483665" r:id="rId10"/>
  </p:sldLayoutIdLst>
  <p:hf sldNum="0" hdr="0" ftr="0" dt="0"/>
  <p:txStyles>
    <p:titleStyle>
      <a:lvl1pPr algn="l" defTabSz="914400" rtl="0" eaLnBrk="1" latinLnBrk="0" hangingPunct="1">
        <a:lnSpc>
          <a:spcPts val="4200"/>
        </a:lnSpc>
        <a:spcBef>
          <a:spcPct val="0"/>
        </a:spcBef>
        <a:buNone/>
        <a:defRPr sz="4000" b="1" kern="1200">
          <a:solidFill>
            <a:schemeClr val="tx2"/>
          </a:solidFill>
          <a:latin typeface="+mj-lt"/>
          <a:ea typeface="+mj-ea"/>
          <a:cs typeface="+mj-cs"/>
        </a:defRPr>
      </a:lvl1pPr>
    </p:titleStyle>
    <p:bodyStyle>
      <a:lvl1pPr marL="322263" indent="-322263"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1pPr>
      <a:lvl2pPr marL="647700" indent="-325438" algn="l" defTabSz="914400" rtl="0" eaLnBrk="1" latinLnBrk="0" hangingPunct="1">
        <a:lnSpc>
          <a:spcPts val="2500"/>
        </a:lnSpc>
        <a:spcBef>
          <a:spcPts val="0"/>
        </a:spcBef>
        <a:buFont typeface="Arial" pitchFamily="34" charset="0"/>
        <a:buChar char="•"/>
        <a:defRPr sz="2000" kern="1200">
          <a:solidFill>
            <a:schemeClr val="tx1"/>
          </a:solidFill>
          <a:latin typeface="+mn-lt"/>
          <a:ea typeface="+mn-ea"/>
          <a:cs typeface="+mn-cs"/>
        </a:defRPr>
      </a:lvl2pPr>
      <a:lvl3pPr marL="969963" indent="-323850"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3pPr>
      <a:lvl4pPr marL="1293813" indent="-322263" algn="l" defTabSz="914400" rtl="0" eaLnBrk="1" latinLnBrk="0" hangingPunct="1">
        <a:lnSpc>
          <a:spcPts val="2500"/>
        </a:lnSpc>
        <a:spcBef>
          <a:spcPts val="0"/>
        </a:spcBef>
        <a:buFont typeface="Arial" pitchFamily="34" charset="0"/>
        <a:buChar char="•"/>
        <a:defRPr sz="2000" kern="1200">
          <a:solidFill>
            <a:schemeClr val="tx1"/>
          </a:solidFill>
          <a:latin typeface="+mn-lt"/>
          <a:ea typeface="+mn-ea"/>
          <a:cs typeface="+mn-cs"/>
        </a:defRPr>
      </a:lvl4pPr>
      <a:lvl5pPr marL="1619250" indent="-323850"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9.xml"/><Relationship Id="rId4" Type="http://schemas.openxmlformats.org/officeDocument/2006/relationships/image" Target="../media/image6.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577C3-AA45-4867-8D26-B658EEB27E8B}"/>
              </a:ext>
            </a:extLst>
          </p:cNvPr>
          <p:cNvSpPr>
            <a:spLocks noGrp="1"/>
          </p:cNvSpPr>
          <p:nvPr>
            <p:ph type="ctrTitle"/>
          </p:nvPr>
        </p:nvSpPr>
        <p:spPr>
          <a:xfrm>
            <a:off x="2188239" y="2246345"/>
            <a:ext cx="7452000" cy="533400"/>
          </a:xfrm>
        </p:spPr>
        <p:txBody>
          <a:bodyPr/>
          <a:lstStyle/>
          <a:p>
            <a:r>
              <a:rPr lang="nl-NL" sz="7200" dirty="0"/>
              <a:t>SOLK</a:t>
            </a:r>
          </a:p>
        </p:txBody>
      </p:sp>
      <p:sp>
        <p:nvSpPr>
          <p:cNvPr id="4" name="Tijdelijke aanduiding voor tekst 3">
            <a:extLst>
              <a:ext uri="{FF2B5EF4-FFF2-40B4-BE49-F238E27FC236}">
                <a16:creationId xmlns:a16="http://schemas.microsoft.com/office/drawing/2014/main" id="{48C95A6B-C124-44D2-8A20-2228E5E634B6}"/>
              </a:ext>
            </a:extLst>
          </p:cNvPr>
          <p:cNvSpPr>
            <a:spLocks noGrp="1"/>
          </p:cNvSpPr>
          <p:nvPr>
            <p:ph type="body" sz="quarter" idx="10"/>
          </p:nvPr>
        </p:nvSpPr>
        <p:spPr>
          <a:xfrm>
            <a:off x="4572000" y="4078256"/>
            <a:ext cx="5346157" cy="635000"/>
          </a:xfrm>
        </p:spPr>
        <p:txBody>
          <a:bodyPr/>
          <a:lstStyle/>
          <a:p>
            <a:r>
              <a:rPr lang="nl-NL" dirty="0"/>
              <a:t>Juul Houwen</a:t>
            </a:r>
          </a:p>
          <a:p>
            <a:r>
              <a:rPr lang="nl-NL" dirty="0"/>
              <a:t>29-10-19</a:t>
            </a:r>
          </a:p>
          <a:p>
            <a:endParaRPr lang="nl-NL" dirty="0"/>
          </a:p>
        </p:txBody>
      </p:sp>
    </p:spTree>
    <p:extLst>
      <p:ext uri="{BB962C8B-B14F-4D97-AF65-F5344CB8AC3E}">
        <p14:creationId xmlns:p14="http://schemas.microsoft.com/office/powerpoint/2010/main" val="631456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jdelijke aanduiding voor inhoud 2">
            <a:extLst>
              <a:ext uri="{FF2B5EF4-FFF2-40B4-BE49-F238E27FC236}">
                <a16:creationId xmlns:a16="http://schemas.microsoft.com/office/drawing/2014/main" id="{0136D499-5D94-4C6F-B6A0-E8BCA1CF4A5B}"/>
              </a:ext>
            </a:extLst>
          </p:cNvPr>
          <p:cNvSpPr>
            <a:spLocks noGrp="1"/>
          </p:cNvSpPr>
          <p:nvPr>
            <p:ph idx="1"/>
          </p:nvPr>
        </p:nvSpPr>
        <p:spPr>
          <a:xfrm>
            <a:off x="522288" y="1412875"/>
            <a:ext cx="8099425" cy="4125913"/>
          </a:xfrm>
        </p:spPr>
        <p:txBody>
          <a:bodyPr/>
          <a:lstStyle/>
          <a:p>
            <a:pPr marL="0" indent="0" eaLnBrk="1" hangingPunct="1">
              <a:buFont typeface="Arial" charset="0"/>
              <a:buNone/>
              <a:defRPr/>
            </a:pPr>
            <a:r>
              <a:rPr lang="nl-NL" altLang="nl-NL" sz="2400" b="1" dirty="0"/>
              <a:t>… en dus denk ik dat… </a:t>
            </a:r>
          </a:p>
          <a:p>
            <a:pPr marL="0" indent="0" eaLnBrk="1" hangingPunct="1">
              <a:buFont typeface="Arial" charset="0"/>
              <a:buNone/>
              <a:defRPr/>
            </a:pPr>
            <a:endParaRPr lang="nl-NL" altLang="nl-NL" sz="2400" b="1" dirty="0"/>
          </a:p>
          <a:p>
            <a:pPr marL="0" indent="0" eaLnBrk="1" hangingPunct="1">
              <a:buNone/>
              <a:defRPr/>
            </a:pPr>
            <a:endParaRPr lang="nl-NL" altLang="nl-NL" dirty="0"/>
          </a:p>
          <a:p>
            <a:pPr eaLnBrk="1" hangingPunct="1">
              <a:buFont typeface="Arial" charset="0"/>
              <a:buChar char="•"/>
              <a:defRPr/>
            </a:pPr>
            <a:r>
              <a:rPr lang="nl-NL" altLang="nl-NL" dirty="0"/>
              <a:t>Wij ons moeten focussen op het consult en daarin de arts-patiënt communicatie</a:t>
            </a:r>
          </a:p>
          <a:p>
            <a:pPr eaLnBrk="1" hangingPunct="1">
              <a:buFont typeface="Arial" charset="0"/>
              <a:buChar char="•"/>
              <a:defRPr/>
            </a:pPr>
            <a:endParaRPr lang="nl-NL" altLang="nl-NL" dirty="0"/>
          </a:p>
          <a:p>
            <a:pPr eaLnBrk="1" hangingPunct="1">
              <a:buFont typeface="Arial" charset="0"/>
              <a:buChar char="•"/>
              <a:defRPr/>
            </a:pPr>
            <a:r>
              <a:rPr lang="nl-NL" altLang="nl-NL" dirty="0"/>
              <a:t>Wij ons moeten focussen op de therapeutische arts-patiënt relatie</a:t>
            </a:r>
          </a:p>
          <a:p>
            <a:pPr eaLnBrk="1" hangingPunct="1">
              <a:buFont typeface="Arial" charset="0"/>
              <a:buChar char="•"/>
              <a:defRPr/>
            </a:pPr>
            <a:endParaRPr lang="nl-NL" altLang="nl-NL" dirty="0"/>
          </a:p>
          <a:p>
            <a:pPr eaLnBrk="1" hangingPunct="1">
              <a:buFont typeface="Arial" charset="0"/>
              <a:buChar char="•"/>
              <a:defRPr/>
            </a:pPr>
            <a:r>
              <a:rPr lang="nl-NL" altLang="nl-NL" dirty="0"/>
              <a:t>En dat dokters veel kunnen betekenen voor patiënten met SOLK</a:t>
            </a:r>
          </a:p>
          <a:p>
            <a:pPr eaLnBrk="1" hangingPunct="1">
              <a:buFont typeface="Arial" charset="0"/>
              <a:buChar char="•"/>
              <a:defRPr/>
            </a:pPr>
            <a:endParaRPr lang="nl-NL" altLang="nl-NL" dirty="0"/>
          </a:p>
          <a:p>
            <a:pPr eaLnBrk="1" hangingPunct="1">
              <a:buFont typeface="Arial" charset="0"/>
              <a:buChar char="•"/>
              <a:defRPr/>
            </a:pPr>
            <a:r>
              <a:rPr lang="nl-NL" altLang="nl-NL" dirty="0"/>
              <a:t>Attitude en vaardigheden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D7CF496B-5670-4E11-9D21-ADAA14C95CD0}"/>
              </a:ext>
            </a:extLst>
          </p:cNvPr>
          <p:cNvSpPr>
            <a:spLocks noGrp="1"/>
          </p:cNvSpPr>
          <p:nvPr>
            <p:ph idx="1"/>
          </p:nvPr>
        </p:nvSpPr>
        <p:spPr/>
        <p:txBody>
          <a:bodyPr/>
          <a:lstStyle/>
          <a:p>
            <a:pPr algn="ctr" eaLnBrk="1" hangingPunct="1">
              <a:buFont typeface="Arial" panose="020B0604020202020204" pitchFamily="34" charset="0"/>
              <a:buNone/>
            </a:pPr>
            <a:r>
              <a:rPr lang="nl-NL" altLang="nl-NL" dirty="0">
                <a:latin typeface="Arial" panose="020B0604020202020204" pitchFamily="34" charset="0"/>
                <a:cs typeface="Arial" panose="020B0604020202020204" pitchFamily="34" charset="0"/>
              </a:rPr>
              <a:t> </a:t>
            </a:r>
          </a:p>
          <a:p>
            <a:pPr algn="ctr" eaLnBrk="1" hangingPunct="1">
              <a:buFont typeface="Arial" panose="020B0604020202020204" pitchFamily="34" charset="0"/>
              <a:buNone/>
            </a:pPr>
            <a:endParaRPr lang="nl-NL" altLang="nl-NL" dirty="0">
              <a:latin typeface="Arial" panose="020B0604020202020204" pitchFamily="34" charset="0"/>
              <a:cs typeface="Arial" panose="020B0604020202020204" pitchFamily="34" charset="0"/>
            </a:endParaRPr>
          </a:p>
          <a:p>
            <a:pPr algn="ctr" eaLnBrk="1" hangingPunct="1">
              <a:buFont typeface="Arial" panose="020B0604020202020204" pitchFamily="34" charset="0"/>
              <a:buNone/>
            </a:pPr>
            <a:r>
              <a:rPr lang="nl-NL" altLang="nl-NL" sz="4800" b="1" dirty="0">
                <a:solidFill>
                  <a:schemeClr val="tx2"/>
                </a:solidFill>
                <a:latin typeface="Arial" panose="020B0604020202020204" pitchFamily="34" charset="0"/>
                <a:cs typeface="Arial" panose="020B0604020202020204" pitchFamily="34" charset="0"/>
              </a:rPr>
              <a:t>Vooroordelen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292B56EF-A5AA-419A-B73C-F339F8FFDBB1}"/>
              </a:ext>
            </a:extLst>
          </p:cNvPr>
          <p:cNvSpPr>
            <a:spLocks noGrp="1"/>
          </p:cNvSpPr>
          <p:nvPr>
            <p:ph type="title"/>
          </p:nvPr>
        </p:nvSpPr>
        <p:spPr/>
        <p:txBody>
          <a:bodyPr/>
          <a:lstStyle/>
          <a:p>
            <a:pPr eaLnBrk="1" hangingPunct="1"/>
            <a:r>
              <a:rPr lang="nl-NL" altLang="nl-NL" dirty="0"/>
              <a:t>Vooroordelen op de ER</a:t>
            </a:r>
          </a:p>
        </p:txBody>
      </p:sp>
      <p:sp>
        <p:nvSpPr>
          <p:cNvPr id="28675" name="Rectangle 3">
            <a:extLst>
              <a:ext uri="{FF2B5EF4-FFF2-40B4-BE49-F238E27FC236}">
                <a16:creationId xmlns:a16="http://schemas.microsoft.com/office/drawing/2014/main" id="{E9F2DD6C-15BC-4B2A-979D-2EBC0FB558E9}"/>
              </a:ext>
            </a:extLst>
          </p:cNvPr>
          <p:cNvSpPr>
            <a:spLocks noGrp="1"/>
          </p:cNvSpPr>
          <p:nvPr>
            <p:ph idx="1"/>
          </p:nvPr>
        </p:nvSpPr>
        <p:spPr/>
        <p:txBody>
          <a:bodyPr/>
          <a:lstStyle/>
          <a:p>
            <a:pPr eaLnBrk="1" hangingPunct="1"/>
            <a:endParaRPr lang="nl-NL" altLang="nl-NL" sz="2400" dirty="0"/>
          </a:p>
          <a:p>
            <a:r>
              <a:rPr lang="nl-NL" altLang="nl-NL" dirty="0">
                <a:cs typeface="Arial" panose="020B0604020202020204" pitchFamily="34" charset="0"/>
              </a:rPr>
              <a:t>Retrospectief onderzoek dossier onderzoek</a:t>
            </a:r>
            <a:r>
              <a:rPr lang="nl-NL" altLang="nl-NL" baseline="30000" dirty="0">
                <a:cs typeface="Arial" panose="020B0604020202020204" pitchFamily="34" charset="0"/>
              </a:rPr>
              <a:t>6</a:t>
            </a:r>
            <a:endParaRPr lang="nl-NL" altLang="nl-NL" dirty="0">
              <a:cs typeface="Arial" panose="020B0604020202020204" pitchFamily="34" charset="0"/>
            </a:endParaRPr>
          </a:p>
          <a:p>
            <a:endParaRPr lang="nl-NL" altLang="nl-NL" dirty="0">
              <a:cs typeface="Arial" panose="020B0604020202020204" pitchFamily="34" charset="0"/>
            </a:endParaRPr>
          </a:p>
          <a:p>
            <a:r>
              <a:rPr lang="nl-NL" altLang="nl-NL" dirty="0">
                <a:cs typeface="Arial" panose="020B0604020202020204" pitchFamily="34" charset="0"/>
              </a:rPr>
              <a:t>UCLA </a:t>
            </a:r>
            <a:r>
              <a:rPr lang="nl-NL" altLang="nl-NL" dirty="0" err="1">
                <a:cs typeface="Arial" panose="020B0604020202020204" pitchFamily="34" charset="0"/>
              </a:rPr>
              <a:t>Emergency</a:t>
            </a:r>
            <a:r>
              <a:rPr lang="nl-NL" altLang="nl-NL" dirty="0">
                <a:cs typeface="Arial" panose="020B0604020202020204" pitchFamily="34" charset="0"/>
              </a:rPr>
              <a:t> </a:t>
            </a:r>
            <a:r>
              <a:rPr lang="nl-NL" altLang="nl-NL" dirty="0" err="1">
                <a:cs typeface="Arial" panose="020B0604020202020204" pitchFamily="34" charset="0"/>
              </a:rPr>
              <a:t>Medicine</a:t>
            </a:r>
            <a:r>
              <a:rPr lang="nl-NL" altLang="nl-NL" dirty="0">
                <a:cs typeface="Arial" panose="020B0604020202020204" pitchFamily="34" charset="0"/>
              </a:rPr>
              <a:t> Center (Los Angeles, </a:t>
            </a:r>
            <a:r>
              <a:rPr lang="nl-NL" altLang="nl-NL" dirty="0" err="1">
                <a:cs typeface="Arial" panose="020B0604020202020204" pitchFamily="34" charset="0"/>
              </a:rPr>
              <a:t>Calif</a:t>
            </a:r>
            <a:r>
              <a:rPr lang="nl-NL" altLang="nl-NL" dirty="0">
                <a:cs typeface="Arial" panose="020B0604020202020204" pitchFamily="34" charset="0"/>
              </a:rPr>
              <a:t>.)</a:t>
            </a:r>
          </a:p>
          <a:p>
            <a:endParaRPr lang="nl-NL" altLang="nl-NL" dirty="0">
              <a:cs typeface="Arial" panose="020B0604020202020204" pitchFamily="34" charset="0"/>
            </a:endParaRPr>
          </a:p>
          <a:p>
            <a:r>
              <a:rPr lang="nl-NL" altLang="nl-NL" dirty="0">
                <a:cs typeface="Arial" panose="020B0604020202020204" pitchFamily="34" charset="0"/>
              </a:rPr>
              <a:t>ER (Jan 1990 – Dec 1991)</a:t>
            </a:r>
          </a:p>
          <a:p>
            <a:endParaRPr lang="nl-NL" altLang="nl-NL" dirty="0">
              <a:cs typeface="Arial" panose="020B0604020202020204" pitchFamily="34" charset="0"/>
            </a:endParaRPr>
          </a:p>
          <a:p>
            <a:r>
              <a:rPr lang="nl-NL" altLang="nl-NL" dirty="0">
                <a:cs typeface="Arial" panose="020B0604020202020204" pitchFamily="34" charset="0"/>
              </a:rPr>
              <a:t>Fracturen (been/arm)</a:t>
            </a:r>
          </a:p>
          <a:p>
            <a:endParaRPr lang="nl-NL" altLang="nl-NL" dirty="0">
              <a:cs typeface="Arial" panose="020B0604020202020204" pitchFamily="34" charset="0"/>
            </a:endParaRPr>
          </a:p>
          <a:p>
            <a:r>
              <a:rPr lang="nl-NL" altLang="nl-NL" dirty="0" err="1">
                <a:cs typeface="Arial" panose="020B0604020202020204" pitchFamily="34" charset="0"/>
              </a:rPr>
              <a:t>Hispanic</a:t>
            </a:r>
            <a:r>
              <a:rPr lang="nl-NL" altLang="nl-NL" dirty="0">
                <a:cs typeface="Arial" panose="020B0604020202020204" pitchFamily="34" charset="0"/>
              </a:rPr>
              <a:t>  </a:t>
            </a:r>
            <a:r>
              <a:rPr lang="nl-NL" altLang="nl-NL" i="1" dirty="0" err="1">
                <a:cs typeface="Arial" panose="020B0604020202020204" pitchFamily="34" charset="0"/>
              </a:rPr>
              <a:t>vs</a:t>
            </a:r>
            <a:r>
              <a:rPr lang="nl-NL" altLang="nl-NL" dirty="0">
                <a:cs typeface="Arial" panose="020B0604020202020204" pitchFamily="34" charset="0"/>
              </a:rPr>
              <a:t>  </a:t>
            </a:r>
            <a:r>
              <a:rPr lang="nl-NL" altLang="nl-NL" dirty="0" err="1">
                <a:cs typeface="Arial" panose="020B0604020202020204" pitchFamily="34" charset="0"/>
              </a:rPr>
              <a:t>white</a:t>
            </a:r>
            <a:r>
              <a:rPr lang="nl-NL" altLang="nl-NL" dirty="0">
                <a:cs typeface="Arial" panose="020B0604020202020204" pitchFamily="34" charset="0"/>
              </a:rPr>
              <a:t> </a:t>
            </a:r>
            <a:r>
              <a:rPr lang="nl-NL" altLang="nl-NL" dirty="0" err="1">
                <a:cs typeface="Arial" panose="020B0604020202020204" pitchFamily="34" charset="0"/>
              </a:rPr>
              <a:t>patients</a:t>
            </a:r>
            <a:endParaRPr lang="nl-NL" altLang="nl-NL" dirty="0">
              <a:cs typeface="Arial" panose="020B0604020202020204" pitchFamily="34" charset="0"/>
            </a:endParaRPr>
          </a:p>
        </p:txBody>
      </p:sp>
      <p:sp>
        <p:nvSpPr>
          <p:cNvPr id="28676" name="Text Box 7">
            <a:extLst>
              <a:ext uri="{FF2B5EF4-FFF2-40B4-BE49-F238E27FC236}">
                <a16:creationId xmlns:a16="http://schemas.microsoft.com/office/drawing/2014/main" id="{CF6A6F48-B853-4EEF-B66D-64F25C7E9B43}"/>
              </a:ext>
            </a:extLst>
          </p:cNvPr>
          <p:cNvSpPr txBox="1">
            <a:spLocks noChangeArrowheads="1"/>
          </p:cNvSpPr>
          <p:nvPr/>
        </p:nvSpPr>
        <p:spPr bwMode="auto">
          <a:xfrm>
            <a:off x="4859338" y="6453188"/>
            <a:ext cx="38163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nl-NL" altLang="nl-NL" sz="1000" i="1"/>
              <a:t>Todd KH, et al. JAMA 1993;269:1537-9</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A6ADAC4B-6682-44A0-B1A4-A2973A01414B}"/>
              </a:ext>
            </a:extLst>
          </p:cNvPr>
          <p:cNvSpPr>
            <a:spLocks noGrp="1"/>
          </p:cNvSpPr>
          <p:nvPr>
            <p:ph type="title"/>
          </p:nvPr>
        </p:nvSpPr>
        <p:spPr/>
        <p:txBody>
          <a:bodyPr/>
          <a:lstStyle/>
          <a:p>
            <a:pPr eaLnBrk="1" hangingPunct="1"/>
            <a:r>
              <a:rPr lang="nl-NL" altLang="nl-NL"/>
              <a:t>Vooroordelen op de ER</a:t>
            </a:r>
          </a:p>
        </p:txBody>
      </p:sp>
      <p:sp>
        <p:nvSpPr>
          <p:cNvPr id="29699" name="Text Box 7">
            <a:extLst>
              <a:ext uri="{FF2B5EF4-FFF2-40B4-BE49-F238E27FC236}">
                <a16:creationId xmlns:a16="http://schemas.microsoft.com/office/drawing/2014/main" id="{2F27D4A4-6508-4823-9A97-2809B49D9BAF}"/>
              </a:ext>
            </a:extLst>
          </p:cNvPr>
          <p:cNvSpPr txBox="1">
            <a:spLocks noChangeArrowheads="1"/>
          </p:cNvSpPr>
          <p:nvPr/>
        </p:nvSpPr>
        <p:spPr bwMode="auto">
          <a:xfrm>
            <a:off x="4859338" y="6453188"/>
            <a:ext cx="38163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nl-NL" altLang="nl-NL" sz="1000" i="1"/>
              <a:t>Todd KH, et al. JAMA 1993;269:1537-9</a:t>
            </a:r>
          </a:p>
        </p:txBody>
      </p:sp>
      <p:graphicFrame>
        <p:nvGraphicFramePr>
          <p:cNvPr id="7" name="Tijdelijke aanduiding voor inhoud 4">
            <a:extLst>
              <a:ext uri="{FF2B5EF4-FFF2-40B4-BE49-F238E27FC236}">
                <a16:creationId xmlns:a16="http://schemas.microsoft.com/office/drawing/2014/main" id="{E3340E3B-D986-4A00-804B-8D79B5292CAD}"/>
              </a:ext>
            </a:extLst>
          </p:cNvPr>
          <p:cNvGraphicFramePr>
            <a:graphicFrameLocks/>
          </p:cNvGraphicFramePr>
          <p:nvPr/>
        </p:nvGraphicFramePr>
        <p:xfrm>
          <a:off x="395288" y="2133600"/>
          <a:ext cx="8229600" cy="792308"/>
        </p:xfrm>
        <a:graphic>
          <a:graphicData uri="http://schemas.openxmlformats.org/drawingml/2006/table">
            <a:tbl>
              <a:tblPr firstRow="1" bandRow="1">
                <a:tableStyleId>{5C22544A-7EE6-4342-B048-85BDC9FD1C3A}</a:tableStyleId>
              </a:tblPr>
              <a:tblGrid>
                <a:gridCol w="3168600">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2396704">
                  <a:extLst>
                    <a:ext uri="{9D8B030D-6E8A-4147-A177-3AD203B41FA5}">
                      <a16:colId xmlns:a16="http://schemas.microsoft.com/office/drawing/2014/main" val="20003"/>
                    </a:ext>
                  </a:extLst>
                </a:gridCol>
              </a:tblGrid>
              <a:tr h="396082">
                <a:tc>
                  <a:txBody>
                    <a:bodyPr/>
                    <a:lstStyle/>
                    <a:p>
                      <a:endParaRPr lang="nl-NL" sz="2000" dirty="0"/>
                    </a:p>
                  </a:txBody>
                  <a:tcPr marT="45677" marB="45677"/>
                </a:tc>
                <a:tc>
                  <a:txBody>
                    <a:bodyPr/>
                    <a:lstStyle/>
                    <a:p>
                      <a:r>
                        <a:rPr lang="nl-NL" sz="2000" dirty="0"/>
                        <a:t>White</a:t>
                      </a:r>
                    </a:p>
                  </a:txBody>
                  <a:tcPr marT="45677" marB="45677"/>
                </a:tc>
                <a:tc>
                  <a:txBody>
                    <a:bodyPr/>
                    <a:lstStyle/>
                    <a:p>
                      <a:r>
                        <a:rPr lang="nl-NL" sz="2000" dirty="0" err="1"/>
                        <a:t>Hispanic</a:t>
                      </a:r>
                      <a:endParaRPr lang="nl-NL" sz="2000" dirty="0"/>
                    </a:p>
                  </a:txBody>
                  <a:tcPr marT="45677" marB="45677"/>
                </a:tc>
                <a:tc>
                  <a:txBody>
                    <a:bodyPr/>
                    <a:lstStyle/>
                    <a:p>
                      <a:r>
                        <a:rPr lang="nl-NL" sz="2000" dirty="0"/>
                        <a:t>RR</a:t>
                      </a:r>
                    </a:p>
                  </a:txBody>
                  <a:tcPr marT="45677" marB="45677"/>
                </a:tc>
                <a:extLst>
                  <a:ext uri="{0D108BD9-81ED-4DB2-BD59-A6C34878D82A}">
                    <a16:rowId xmlns:a16="http://schemas.microsoft.com/office/drawing/2014/main" val="10000"/>
                  </a:ext>
                </a:extLst>
              </a:tr>
              <a:tr h="396082">
                <a:tc>
                  <a:txBody>
                    <a:bodyPr/>
                    <a:lstStyle/>
                    <a:p>
                      <a:r>
                        <a:rPr lang="nl-NL" sz="2000" dirty="0"/>
                        <a:t>Geen pijnstilling</a:t>
                      </a:r>
                    </a:p>
                  </a:txBody>
                  <a:tcPr marT="45677" marB="45677"/>
                </a:tc>
                <a:tc>
                  <a:txBody>
                    <a:bodyPr/>
                    <a:lstStyle/>
                    <a:p>
                      <a:r>
                        <a:rPr lang="nl-NL" sz="2000" dirty="0"/>
                        <a:t>26%</a:t>
                      </a:r>
                    </a:p>
                  </a:txBody>
                  <a:tcPr marT="45677" marB="45677"/>
                </a:tc>
                <a:tc>
                  <a:txBody>
                    <a:bodyPr/>
                    <a:lstStyle/>
                    <a:p>
                      <a:r>
                        <a:rPr lang="nl-NL" sz="2000" dirty="0"/>
                        <a:t>55%</a:t>
                      </a:r>
                    </a:p>
                  </a:txBody>
                  <a:tcPr marT="45677" marB="45677"/>
                </a:tc>
                <a:tc>
                  <a:txBody>
                    <a:bodyPr/>
                    <a:lstStyle/>
                    <a:p>
                      <a:r>
                        <a:rPr lang="nl-NL" sz="2000" dirty="0"/>
                        <a:t>2,12 (1,35-3,32)</a:t>
                      </a:r>
                    </a:p>
                  </a:txBody>
                  <a:tcPr marT="45677" marB="45677"/>
                </a:tc>
                <a:extLst>
                  <a:ext uri="{0D108BD9-81ED-4DB2-BD59-A6C34878D82A}">
                    <a16:rowId xmlns:a16="http://schemas.microsoft.com/office/drawing/2014/main" val="10001"/>
                  </a:ext>
                </a:extLst>
              </a:tr>
            </a:tbl>
          </a:graphicData>
        </a:graphic>
      </p:graphicFrame>
      <p:sp>
        <p:nvSpPr>
          <p:cNvPr id="29717" name="Tekstvak 6">
            <a:extLst>
              <a:ext uri="{FF2B5EF4-FFF2-40B4-BE49-F238E27FC236}">
                <a16:creationId xmlns:a16="http://schemas.microsoft.com/office/drawing/2014/main" id="{27C2C278-991B-4E1F-9AE7-F2EF756A1B28}"/>
              </a:ext>
            </a:extLst>
          </p:cNvPr>
          <p:cNvSpPr txBox="1">
            <a:spLocks noChangeArrowheads="1"/>
          </p:cNvSpPr>
          <p:nvPr/>
        </p:nvSpPr>
        <p:spPr bwMode="auto">
          <a:xfrm>
            <a:off x="1042988" y="3860800"/>
            <a:ext cx="72009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sz="2000" i="1" dirty="0">
                <a:ea typeface="MS PGothic" panose="020B0600070205080204" pitchFamily="34" charset="-128"/>
                <a:cs typeface="Arial" panose="020B0604020202020204" pitchFamily="34" charset="0"/>
              </a:rPr>
              <a:t>Na controle van co-</a:t>
            </a:r>
            <a:r>
              <a:rPr lang="nl-NL" altLang="nl-NL" sz="2000" i="1" dirty="0" err="1">
                <a:ea typeface="MS PGothic" panose="020B0600070205080204" pitchFamily="34" charset="-128"/>
                <a:cs typeface="Arial" panose="020B0604020202020204" pitchFamily="34" charset="0"/>
              </a:rPr>
              <a:t>variaten</a:t>
            </a:r>
            <a:r>
              <a:rPr lang="nl-NL" altLang="nl-NL" sz="2000" i="1" dirty="0">
                <a:ea typeface="MS PGothic" panose="020B0600070205080204" pitchFamily="34" charset="-128"/>
                <a:cs typeface="Arial" panose="020B0604020202020204" pitchFamily="34" charset="0"/>
              </a:rPr>
              <a:t> blijft etniciteit de sterkte predictor voor het al dan niet geven van pijnmedicatie</a:t>
            </a:r>
          </a:p>
          <a:p>
            <a:pPr eaLnBrk="1" hangingPunct="1"/>
            <a:endParaRPr lang="nl-NL" altLang="nl-NL" sz="2000" i="1" dirty="0">
              <a:ea typeface="MS PGothic" panose="020B0600070205080204" pitchFamily="34" charset="-128"/>
              <a:cs typeface="Arial" panose="020B0604020202020204" pitchFamily="34" charset="0"/>
            </a:endParaRPr>
          </a:p>
          <a:p>
            <a:pPr eaLnBrk="1" hangingPunct="1"/>
            <a:r>
              <a:rPr lang="nl-NL" altLang="nl-NL" sz="2000" b="1" i="1" dirty="0">
                <a:ea typeface="MS PGothic" panose="020B0600070205080204" pitchFamily="34" charset="-128"/>
                <a:cs typeface="Arial" panose="020B0604020202020204" pitchFamily="34" charset="0"/>
              </a:rPr>
              <a:t>OR 7.46 (95%-BI: 2,22-25,04) </a:t>
            </a:r>
            <a:endParaRPr lang="nl-NL" altLang="nl-NL" sz="2000" b="1" dirty="0">
              <a:ea typeface="MS PGothic" panose="020B0600070205080204" pitchFamily="34" charset="-128"/>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4F1096D3-F017-45E0-A12F-370C3F70C985}"/>
              </a:ext>
            </a:extLst>
          </p:cNvPr>
          <p:cNvSpPr>
            <a:spLocks noGrp="1"/>
          </p:cNvSpPr>
          <p:nvPr>
            <p:ph type="title"/>
          </p:nvPr>
        </p:nvSpPr>
        <p:spPr/>
        <p:txBody>
          <a:bodyPr/>
          <a:lstStyle/>
          <a:p>
            <a:pPr eaLnBrk="1" hangingPunct="1"/>
            <a:r>
              <a:rPr lang="nl-NL" altLang="nl-NL"/>
              <a:t>Vooroordelen in cardiologie</a:t>
            </a:r>
          </a:p>
        </p:txBody>
      </p:sp>
      <p:sp>
        <p:nvSpPr>
          <p:cNvPr id="30723" name="Rectangle 3">
            <a:extLst>
              <a:ext uri="{FF2B5EF4-FFF2-40B4-BE49-F238E27FC236}">
                <a16:creationId xmlns:a16="http://schemas.microsoft.com/office/drawing/2014/main" id="{F688362E-E2CA-4F88-9EC8-72C9928B2ECE}"/>
              </a:ext>
            </a:extLst>
          </p:cNvPr>
          <p:cNvSpPr>
            <a:spLocks noGrp="1"/>
          </p:cNvSpPr>
          <p:nvPr>
            <p:ph idx="1"/>
          </p:nvPr>
        </p:nvSpPr>
        <p:spPr>
          <a:xfrm>
            <a:off x="522288" y="1814513"/>
            <a:ext cx="4049712" cy="4125912"/>
          </a:xfrm>
        </p:spPr>
        <p:txBody>
          <a:bodyPr/>
          <a:lstStyle/>
          <a:p>
            <a:pPr eaLnBrk="1" hangingPunct="1">
              <a:spcBef>
                <a:spcPct val="85000"/>
              </a:spcBef>
            </a:pPr>
            <a:r>
              <a:rPr lang="en-US" altLang="nl-NL" sz="2400" dirty="0">
                <a:cs typeface="Arial" panose="020B0604020202020204" pitchFamily="34" charset="0"/>
              </a:rPr>
              <a:t>720 HA </a:t>
            </a:r>
            <a:r>
              <a:rPr lang="en-US" altLang="nl-NL" sz="2400" dirty="0" err="1">
                <a:cs typeface="Arial" panose="020B0604020202020204" pitchFamily="34" charset="0"/>
              </a:rPr>
              <a:t>bekeken</a:t>
            </a:r>
            <a:r>
              <a:rPr lang="en-US" altLang="nl-NL" sz="2400" dirty="0">
                <a:cs typeface="Arial" panose="020B0604020202020204" pitchFamily="34" charset="0"/>
              </a:rPr>
              <a:t> </a:t>
            </a:r>
            <a:r>
              <a:rPr lang="en-US" altLang="nl-NL" sz="2400" dirty="0" err="1">
                <a:cs typeface="Arial" panose="020B0604020202020204" pitchFamily="34" charset="0"/>
              </a:rPr>
              <a:t>opgenomen</a:t>
            </a:r>
            <a:r>
              <a:rPr lang="en-US" altLang="nl-NL" sz="2400" dirty="0">
                <a:cs typeface="Arial" panose="020B0604020202020204" pitchFamily="34" charset="0"/>
              </a:rPr>
              <a:t> interviews met </a:t>
            </a:r>
            <a:r>
              <a:rPr lang="en-US" altLang="nl-NL" sz="2400" dirty="0" err="1">
                <a:cs typeface="Arial" panose="020B0604020202020204" pitchFamily="34" charset="0"/>
              </a:rPr>
              <a:t>patienten</a:t>
            </a:r>
            <a:r>
              <a:rPr lang="en-US" altLang="nl-NL" sz="2400" dirty="0">
                <a:cs typeface="Arial" panose="020B0604020202020204" pitchFamily="34" charset="0"/>
              </a:rPr>
              <a:t> met POB</a:t>
            </a:r>
            <a:r>
              <a:rPr lang="en-US" altLang="nl-NL" sz="2400" baseline="30000" dirty="0">
                <a:cs typeface="Arial" panose="020B0604020202020204" pitchFamily="34" charset="0"/>
              </a:rPr>
              <a:t>7</a:t>
            </a:r>
            <a:endParaRPr lang="en-US" altLang="nl-NL" sz="2400" dirty="0">
              <a:cs typeface="Arial" panose="020B0604020202020204" pitchFamily="34" charset="0"/>
            </a:endParaRPr>
          </a:p>
          <a:p>
            <a:pPr eaLnBrk="1" hangingPunct="1">
              <a:spcBef>
                <a:spcPct val="85000"/>
              </a:spcBef>
            </a:pPr>
            <a:r>
              <a:rPr lang="en-US" altLang="nl-NL" sz="2400" dirty="0" err="1">
                <a:cs typeface="Arial" panose="020B0604020202020204" pitchFamily="34" charset="0"/>
              </a:rPr>
              <a:t>Anamnestische</a:t>
            </a:r>
            <a:r>
              <a:rPr lang="en-US" altLang="nl-NL" sz="2400" dirty="0">
                <a:cs typeface="Arial" panose="020B0604020202020204" pitchFamily="34" charset="0"/>
              </a:rPr>
              <a:t> data van patient</a:t>
            </a:r>
          </a:p>
          <a:p>
            <a:pPr eaLnBrk="1" hangingPunct="1">
              <a:spcBef>
                <a:spcPct val="85000"/>
              </a:spcBef>
            </a:pPr>
            <a:r>
              <a:rPr lang="en-US" altLang="nl-NL" sz="2400" dirty="0">
                <a:cs typeface="Arial" panose="020B0604020202020204" pitchFamily="34" charset="0"/>
              </a:rPr>
              <a:t>HA </a:t>
            </a:r>
            <a:r>
              <a:rPr lang="en-US" altLang="nl-NL" sz="2400" dirty="0" err="1">
                <a:cs typeface="Arial" panose="020B0604020202020204" pitchFamily="34" charset="0"/>
              </a:rPr>
              <a:t>maakt</a:t>
            </a:r>
            <a:r>
              <a:rPr lang="en-US" altLang="nl-NL" sz="2400" dirty="0">
                <a:cs typeface="Arial" panose="020B0604020202020204" pitchFamily="34" charset="0"/>
              </a:rPr>
              <a:t> </a:t>
            </a:r>
            <a:r>
              <a:rPr lang="en-US" altLang="nl-NL" sz="2400" dirty="0" err="1">
                <a:cs typeface="Arial" panose="020B0604020202020204" pitchFamily="34" charset="0"/>
              </a:rPr>
              <a:t>aanbevelingen</a:t>
            </a:r>
            <a:r>
              <a:rPr lang="en-US" altLang="nl-NL" sz="2400" dirty="0">
                <a:cs typeface="Arial" panose="020B0604020202020204" pitchFamily="34" charset="0"/>
              </a:rPr>
              <a:t> </a:t>
            </a:r>
            <a:r>
              <a:rPr lang="en-US" altLang="nl-NL" sz="2400" dirty="0" err="1">
                <a:cs typeface="Arial" panose="020B0604020202020204" pitchFamily="34" charset="0"/>
              </a:rPr>
              <a:t>voor</a:t>
            </a:r>
            <a:r>
              <a:rPr lang="en-US" altLang="nl-NL" sz="2400" dirty="0">
                <a:cs typeface="Arial" panose="020B0604020202020204" pitchFamily="34" charset="0"/>
              </a:rPr>
              <a:t> management plan</a:t>
            </a:r>
          </a:p>
          <a:p>
            <a:pPr eaLnBrk="1" hangingPunct="1">
              <a:spcBef>
                <a:spcPct val="85000"/>
              </a:spcBef>
            </a:pPr>
            <a:r>
              <a:rPr lang="en-US" altLang="nl-NL" sz="2400" dirty="0">
                <a:cs typeface="Arial" panose="020B0604020202020204" pitchFamily="34" charset="0"/>
              </a:rPr>
              <a:t>Effect </a:t>
            </a:r>
            <a:r>
              <a:rPr lang="en-US" altLang="nl-NL" sz="2400" dirty="0" err="1">
                <a:cs typeface="Arial" panose="020B0604020202020204" pitchFamily="34" charset="0"/>
              </a:rPr>
              <a:t>geslacht</a:t>
            </a:r>
            <a:r>
              <a:rPr lang="en-US" altLang="nl-NL" sz="2400" dirty="0">
                <a:cs typeface="Arial" panose="020B0604020202020204" pitchFamily="34" charset="0"/>
              </a:rPr>
              <a:t> en </a:t>
            </a:r>
            <a:r>
              <a:rPr lang="en-US" altLang="nl-NL" sz="2400" dirty="0" err="1">
                <a:cs typeface="Arial" panose="020B0604020202020204" pitchFamily="34" charset="0"/>
              </a:rPr>
              <a:t>ras</a:t>
            </a:r>
            <a:endParaRPr lang="en-US" altLang="nl-NL" sz="2400" dirty="0">
              <a:cs typeface="Arial" panose="020B0604020202020204" pitchFamily="34" charset="0"/>
            </a:endParaRPr>
          </a:p>
        </p:txBody>
      </p:sp>
      <p:pic>
        <p:nvPicPr>
          <p:cNvPr id="30724" name="Picture 4">
            <a:extLst>
              <a:ext uri="{FF2B5EF4-FFF2-40B4-BE49-F238E27FC236}">
                <a16:creationId xmlns:a16="http://schemas.microsoft.com/office/drawing/2014/main" id="{945155EF-BB7E-4BF7-97B2-1E546FA6E9EF}"/>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1628775"/>
            <a:ext cx="3403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B1898DBF-46A8-4521-9753-B627AA5293AC}"/>
              </a:ext>
            </a:extLst>
          </p:cNvPr>
          <p:cNvSpPr>
            <a:spLocks noGrp="1"/>
          </p:cNvSpPr>
          <p:nvPr>
            <p:ph type="title"/>
          </p:nvPr>
        </p:nvSpPr>
        <p:spPr/>
        <p:txBody>
          <a:bodyPr/>
          <a:lstStyle/>
          <a:p>
            <a:pPr eaLnBrk="1" hangingPunct="1"/>
            <a:r>
              <a:rPr lang="nl-NL" altLang="nl-NL"/>
              <a:t>Vooroordelen</a:t>
            </a:r>
          </a:p>
        </p:txBody>
      </p:sp>
      <p:pic>
        <p:nvPicPr>
          <p:cNvPr id="31747" name="Picture 4">
            <a:extLst>
              <a:ext uri="{FF2B5EF4-FFF2-40B4-BE49-F238E27FC236}">
                <a16:creationId xmlns:a16="http://schemas.microsoft.com/office/drawing/2014/main" id="{A51D5F1F-5EAA-47B1-B494-8CC25CEC4BA5}"/>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1628775"/>
            <a:ext cx="3403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aphicFrame>
        <p:nvGraphicFramePr>
          <p:cNvPr id="7" name="Tijdelijke aanduiding voor inhoud 5">
            <a:extLst>
              <a:ext uri="{FF2B5EF4-FFF2-40B4-BE49-F238E27FC236}">
                <a16:creationId xmlns:a16="http://schemas.microsoft.com/office/drawing/2014/main" id="{F98BDFA0-A3F2-4609-B55F-501F60DF9C29}"/>
              </a:ext>
            </a:extLst>
          </p:cNvPr>
          <p:cNvGraphicFramePr>
            <a:graphicFrameLocks noGrp="1"/>
          </p:cNvGraphicFramePr>
          <p:nvPr>
            <p:ph idx="1"/>
          </p:nvPr>
        </p:nvGraphicFramePr>
        <p:xfrm>
          <a:off x="457200" y="2386013"/>
          <a:ext cx="4835525" cy="2987674"/>
        </p:xfrm>
        <a:graphic>
          <a:graphicData uri="http://schemas.openxmlformats.org/drawingml/2006/table">
            <a:tbl>
              <a:tblPr firstRow="1" bandRow="1">
                <a:tableStyleId>{5C22544A-7EE6-4342-B048-85BDC9FD1C3A}</a:tableStyleId>
              </a:tblPr>
              <a:tblGrid>
                <a:gridCol w="3035085">
                  <a:extLst>
                    <a:ext uri="{9D8B030D-6E8A-4147-A177-3AD203B41FA5}">
                      <a16:colId xmlns:a16="http://schemas.microsoft.com/office/drawing/2014/main" val="20000"/>
                    </a:ext>
                  </a:extLst>
                </a:gridCol>
                <a:gridCol w="1800440">
                  <a:extLst>
                    <a:ext uri="{9D8B030D-6E8A-4147-A177-3AD203B41FA5}">
                      <a16:colId xmlns:a16="http://schemas.microsoft.com/office/drawing/2014/main" val="20001"/>
                    </a:ext>
                  </a:extLst>
                </a:gridCol>
              </a:tblGrid>
              <a:tr h="701189">
                <a:tc gridSpan="2">
                  <a:txBody>
                    <a:bodyPr/>
                    <a:lstStyle/>
                    <a:p>
                      <a:r>
                        <a:rPr lang="nl-NL" sz="2000" dirty="0"/>
                        <a:t>Voorspeller</a:t>
                      </a:r>
                      <a:r>
                        <a:rPr lang="nl-NL" sz="2000" baseline="0" dirty="0"/>
                        <a:t> voor verwijzing voor  hartkatheterisatie</a:t>
                      </a:r>
                      <a:endParaRPr lang="nl-NL" sz="2000" dirty="0"/>
                    </a:p>
                  </a:txBody>
                  <a:tcPr marL="91452" marR="91452" marT="45730" marB="45730"/>
                </a:tc>
                <a:tc hMerge="1">
                  <a:txBody>
                    <a:bodyPr/>
                    <a:lstStyle/>
                    <a:p>
                      <a:endParaRPr lang="nl-NL" dirty="0"/>
                    </a:p>
                  </a:txBody>
                  <a:tcPr/>
                </a:tc>
                <a:extLst>
                  <a:ext uri="{0D108BD9-81ED-4DB2-BD59-A6C34878D82A}">
                    <a16:rowId xmlns:a16="http://schemas.microsoft.com/office/drawing/2014/main" val="10000"/>
                  </a:ext>
                </a:extLst>
              </a:tr>
              <a:tr h="396324">
                <a:tc>
                  <a:txBody>
                    <a:bodyPr/>
                    <a:lstStyle/>
                    <a:p>
                      <a:endParaRPr lang="nl-NL" sz="2000" dirty="0"/>
                    </a:p>
                  </a:txBody>
                  <a:tcPr marL="91452" marR="91452" marT="45730" marB="45730"/>
                </a:tc>
                <a:tc>
                  <a:txBody>
                    <a:bodyPr/>
                    <a:lstStyle/>
                    <a:p>
                      <a:r>
                        <a:rPr lang="nl-NL" sz="2000" b="1" dirty="0"/>
                        <a:t>OR</a:t>
                      </a:r>
                      <a:r>
                        <a:rPr lang="nl-NL" sz="2000" b="1" baseline="0" dirty="0"/>
                        <a:t> (95% CI)</a:t>
                      </a:r>
                      <a:endParaRPr lang="nl-NL" sz="2000" b="1" dirty="0"/>
                    </a:p>
                  </a:txBody>
                  <a:tcPr marL="91452" marR="91452" marT="45730" marB="45730"/>
                </a:tc>
                <a:extLst>
                  <a:ext uri="{0D108BD9-81ED-4DB2-BD59-A6C34878D82A}">
                    <a16:rowId xmlns:a16="http://schemas.microsoft.com/office/drawing/2014/main" val="10001"/>
                  </a:ext>
                </a:extLst>
              </a:tr>
              <a:tr h="396324">
                <a:tc>
                  <a:txBody>
                    <a:bodyPr/>
                    <a:lstStyle/>
                    <a:p>
                      <a:r>
                        <a:rPr lang="nl-NL" sz="2000" dirty="0"/>
                        <a:t>Ras</a:t>
                      </a:r>
                    </a:p>
                  </a:txBody>
                  <a:tcPr marL="91452" marR="91452" marT="45730" marB="45730"/>
                </a:tc>
                <a:tc>
                  <a:txBody>
                    <a:bodyPr/>
                    <a:lstStyle/>
                    <a:p>
                      <a:endParaRPr lang="nl-NL" sz="2000"/>
                    </a:p>
                  </a:txBody>
                  <a:tcPr marL="91452" marR="91452" marT="45730" marB="45730"/>
                </a:tc>
                <a:extLst>
                  <a:ext uri="{0D108BD9-81ED-4DB2-BD59-A6C34878D82A}">
                    <a16:rowId xmlns:a16="http://schemas.microsoft.com/office/drawing/2014/main" val="10002"/>
                  </a:ext>
                </a:extLst>
              </a:tr>
              <a:tr h="701189">
                <a:tc>
                  <a:txBody>
                    <a:bodyPr/>
                    <a:lstStyle/>
                    <a:p>
                      <a:r>
                        <a:rPr lang="nl-NL" sz="2000" dirty="0"/>
                        <a:t>     White</a:t>
                      </a:r>
                    </a:p>
                    <a:p>
                      <a:r>
                        <a:rPr lang="nl-NL" sz="2000" dirty="0"/>
                        <a:t>     Black</a:t>
                      </a:r>
                    </a:p>
                  </a:txBody>
                  <a:tcPr marL="91452" marR="91452" marT="45730" marB="45730"/>
                </a:tc>
                <a:tc>
                  <a:txBody>
                    <a:bodyPr/>
                    <a:lstStyle/>
                    <a:p>
                      <a:r>
                        <a:rPr lang="nl-NL" sz="2000" b="1" dirty="0"/>
                        <a:t>1.0</a:t>
                      </a:r>
                    </a:p>
                    <a:p>
                      <a:r>
                        <a:rPr lang="nl-NL" sz="2000" b="1" dirty="0"/>
                        <a:t>0.6 (0.4</a:t>
                      </a:r>
                      <a:r>
                        <a:rPr lang="nl-NL" sz="2000" b="1" baseline="0" dirty="0"/>
                        <a:t> – 0.9)</a:t>
                      </a:r>
                      <a:endParaRPr lang="nl-NL" sz="2000" b="1" dirty="0"/>
                    </a:p>
                  </a:txBody>
                  <a:tcPr marL="91452" marR="91452" marT="45730" marB="45730"/>
                </a:tc>
                <a:extLst>
                  <a:ext uri="{0D108BD9-81ED-4DB2-BD59-A6C34878D82A}">
                    <a16:rowId xmlns:a16="http://schemas.microsoft.com/office/drawing/2014/main" val="10003"/>
                  </a:ext>
                </a:extLst>
              </a:tr>
              <a:tr h="396324">
                <a:tc>
                  <a:txBody>
                    <a:bodyPr/>
                    <a:lstStyle/>
                    <a:p>
                      <a:r>
                        <a:rPr lang="nl-NL" sz="2000" dirty="0"/>
                        <a:t>Interactie ras x</a:t>
                      </a:r>
                      <a:r>
                        <a:rPr lang="nl-NL" sz="2000" baseline="0" dirty="0"/>
                        <a:t> geslacht</a:t>
                      </a:r>
                      <a:endParaRPr lang="nl-NL" sz="2000" dirty="0"/>
                    </a:p>
                  </a:txBody>
                  <a:tcPr marL="91452" marR="91452" marT="45730" marB="45730"/>
                </a:tc>
                <a:tc>
                  <a:txBody>
                    <a:bodyPr/>
                    <a:lstStyle/>
                    <a:p>
                      <a:endParaRPr lang="nl-NL" sz="2000" b="1" dirty="0"/>
                    </a:p>
                  </a:txBody>
                  <a:tcPr marL="91452" marR="91452" marT="45730" marB="45730"/>
                </a:tc>
                <a:extLst>
                  <a:ext uri="{0D108BD9-81ED-4DB2-BD59-A6C34878D82A}">
                    <a16:rowId xmlns:a16="http://schemas.microsoft.com/office/drawing/2014/main" val="10004"/>
                  </a:ext>
                </a:extLst>
              </a:tr>
              <a:tr h="396324">
                <a:tc>
                  <a:txBody>
                    <a:bodyPr/>
                    <a:lstStyle/>
                    <a:p>
                      <a:r>
                        <a:rPr lang="nl-NL" sz="2000" dirty="0"/>
                        <a:t>     Black </a:t>
                      </a:r>
                      <a:r>
                        <a:rPr lang="nl-NL" sz="2000" dirty="0" err="1"/>
                        <a:t>female</a:t>
                      </a:r>
                      <a:endParaRPr lang="nl-NL" sz="2000" dirty="0"/>
                    </a:p>
                  </a:txBody>
                  <a:tcPr marL="91452" marR="91452" marT="45730" marB="45730"/>
                </a:tc>
                <a:tc>
                  <a:txBody>
                    <a:bodyPr/>
                    <a:lstStyle/>
                    <a:p>
                      <a:r>
                        <a:rPr lang="nl-NL" sz="2000" b="1" dirty="0"/>
                        <a:t>0.4 (0.2 – 0.7)</a:t>
                      </a:r>
                    </a:p>
                  </a:txBody>
                  <a:tcPr marL="91452" marR="91452" marT="45730" marB="45730"/>
                </a:tc>
                <a:extLst>
                  <a:ext uri="{0D108BD9-81ED-4DB2-BD59-A6C34878D82A}">
                    <a16:rowId xmlns:a16="http://schemas.microsoft.com/office/drawing/2014/main" val="10005"/>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1981B1D5-FE2E-4952-AA49-86EFEFB378B7}"/>
              </a:ext>
            </a:extLst>
          </p:cNvPr>
          <p:cNvSpPr>
            <a:spLocks noGrp="1"/>
          </p:cNvSpPr>
          <p:nvPr>
            <p:ph idx="1"/>
          </p:nvPr>
        </p:nvSpPr>
        <p:spPr>
          <a:xfrm>
            <a:off x="684213" y="1714500"/>
            <a:ext cx="7758112" cy="4071938"/>
          </a:xfrm>
        </p:spPr>
        <p:txBody>
          <a:bodyPr/>
          <a:lstStyle/>
          <a:p>
            <a:pPr algn="ctr" eaLnBrk="1" hangingPunct="1">
              <a:buFont typeface="Arial" panose="020B0604020202020204" pitchFamily="34" charset="0"/>
              <a:buNone/>
            </a:pPr>
            <a:r>
              <a:rPr lang="nl-NL" altLang="nl-NL"/>
              <a:t> </a:t>
            </a:r>
          </a:p>
          <a:p>
            <a:pPr algn="ctr" eaLnBrk="1" hangingPunct="1">
              <a:buFont typeface="Arial" panose="020B0604020202020204" pitchFamily="34" charset="0"/>
              <a:buNone/>
            </a:pPr>
            <a:endParaRPr lang="nl-NL" altLang="nl-NL"/>
          </a:p>
          <a:p>
            <a:pPr algn="ctr" eaLnBrk="1" hangingPunct="1">
              <a:buFont typeface="Arial" panose="020B0604020202020204" pitchFamily="34" charset="0"/>
              <a:buNone/>
            </a:pPr>
            <a:r>
              <a:rPr lang="nl-NL" altLang="nl-NL" sz="4800" b="1">
                <a:solidFill>
                  <a:schemeClr val="tx2"/>
                </a:solidFill>
              </a:rPr>
              <a:t>Het belang van communicatie</a:t>
            </a:r>
          </a:p>
          <a:p>
            <a:pPr algn="ctr" eaLnBrk="1" hangingPunct="1">
              <a:buFont typeface="Arial" panose="020B0604020202020204" pitchFamily="34" charset="0"/>
              <a:buNone/>
            </a:pPr>
            <a:endParaRPr lang="nl-NL" altLang="nl-NL" sz="4800" b="1"/>
          </a:p>
          <a:p>
            <a:pPr algn="ctr" eaLnBrk="1" hangingPunct="1">
              <a:buFont typeface="Arial" panose="020B0604020202020204" pitchFamily="34" charset="0"/>
              <a:buNone/>
            </a:pPr>
            <a:endParaRPr lang="nl-NL" altLang="nl-NL"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a:extLst>
              <a:ext uri="{FF2B5EF4-FFF2-40B4-BE49-F238E27FC236}">
                <a16:creationId xmlns:a16="http://schemas.microsoft.com/office/drawing/2014/main" id="{D66797ED-C6B0-4DA0-83A7-D30C96573A4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827088" y="1268413"/>
            <a:ext cx="7127875" cy="4600575"/>
          </a:xfrm>
          <a:noFill/>
        </p:spPr>
      </p:pic>
      <p:sp>
        <p:nvSpPr>
          <p:cNvPr id="5" name="Ovaal 4">
            <a:extLst>
              <a:ext uri="{FF2B5EF4-FFF2-40B4-BE49-F238E27FC236}">
                <a16:creationId xmlns:a16="http://schemas.microsoft.com/office/drawing/2014/main" id="{5BBD972A-3BFF-4A1D-8DA1-19A3B084052C}"/>
              </a:ext>
            </a:extLst>
          </p:cNvPr>
          <p:cNvSpPr/>
          <p:nvPr/>
        </p:nvSpPr>
        <p:spPr>
          <a:xfrm>
            <a:off x="684213" y="5013325"/>
            <a:ext cx="3671887" cy="863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0417D5-1C62-4951-AE57-DFF7D921D9F0}"/>
              </a:ext>
            </a:extLst>
          </p:cNvPr>
          <p:cNvSpPr>
            <a:spLocks noGrp="1"/>
          </p:cNvSpPr>
          <p:nvPr>
            <p:ph type="title"/>
          </p:nvPr>
        </p:nvSpPr>
        <p:spPr/>
        <p:txBody>
          <a:bodyPr/>
          <a:lstStyle/>
          <a:p>
            <a:r>
              <a:rPr lang="nl-NL" dirty="0"/>
              <a:t>Exploreren</a:t>
            </a:r>
          </a:p>
        </p:txBody>
      </p:sp>
      <p:sp>
        <p:nvSpPr>
          <p:cNvPr id="3" name="Tijdelijke aanduiding voor inhoud 2">
            <a:extLst>
              <a:ext uri="{FF2B5EF4-FFF2-40B4-BE49-F238E27FC236}">
                <a16:creationId xmlns:a16="http://schemas.microsoft.com/office/drawing/2014/main" id="{800EDC59-44FC-4BB7-9502-09E23E33D679}"/>
              </a:ext>
            </a:extLst>
          </p:cNvPr>
          <p:cNvSpPr>
            <a:spLocks noGrp="1"/>
          </p:cNvSpPr>
          <p:nvPr>
            <p:ph idx="1"/>
          </p:nvPr>
        </p:nvSpPr>
        <p:spPr>
          <a:xfrm>
            <a:off x="522000" y="1814635"/>
            <a:ext cx="8100000" cy="4125365"/>
          </a:xfrm>
        </p:spPr>
        <p:txBody>
          <a:bodyPr/>
          <a:lstStyle/>
          <a:p>
            <a:pPr marL="0" indent="0">
              <a:buNone/>
            </a:pPr>
            <a:r>
              <a:rPr lang="nl-NL" sz="1400" i="1" dirty="0"/>
              <a:t>HA. Goedemiddag. Hoe gaat het met u?</a:t>
            </a:r>
          </a:p>
          <a:p>
            <a:pPr marL="0" indent="0">
              <a:buNone/>
            </a:pPr>
            <a:r>
              <a:rPr lang="nl-NL" sz="1400" i="1" dirty="0"/>
              <a:t>P. Het gaat. Ik blijf soms last houden van mijn buik, het gaat nog niet veel beter.</a:t>
            </a:r>
          </a:p>
          <a:p>
            <a:pPr marL="0" indent="0">
              <a:buNone/>
            </a:pPr>
            <a:r>
              <a:rPr lang="nl-NL" sz="1400" i="1" dirty="0"/>
              <a:t>HA. Vertelt u eens, wat gaat er niet beter?</a:t>
            </a:r>
          </a:p>
          <a:p>
            <a:pPr marL="0" indent="0">
              <a:buNone/>
            </a:pPr>
            <a:r>
              <a:rPr lang="nl-NL" sz="1400" i="1" dirty="0"/>
              <a:t>P. Nou ja, ik blijf last houden van buikkrampen, buikpijn, misselijk en voel me soms erg moe. </a:t>
            </a:r>
          </a:p>
          <a:p>
            <a:pPr marL="0" indent="0">
              <a:buNone/>
            </a:pPr>
            <a:r>
              <a:rPr lang="nl-NL" sz="1400" i="1" dirty="0"/>
              <a:t>Maar nu heb ik meer het gevoel dat mijn buik verstopt zit en ik heb krampen. Ik gebruik die zakjes, maar die helpen niet.</a:t>
            </a:r>
          </a:p>
          <a:p>
            <a:pPr marL="0" indent="0">
              <a:buNone/>
            </a:pPr>
            <a:r>
              <a:rPr lang="nl-NL" sz="1400" i="1" dirty="0"/>
              <a:t>HA. Nee. Wat vervelend voor u. Zeg, maar vertel eens. U heeft al langer klachten van de buik, hoe komt het dat het juist nu weer toeneemt?</a:t>
            </a:r>
          </a:p>
          <a:p>
            <a:pPr marL="0" indent="0">
              <a:buNone/>
            </a:pPr>
            <a:r>
              <a:rPr lang="nl-NL" sz="1400" i="1" dirty="0"/>
              <a:t>P. Goede vraag, dat weet ik eigenlijk ook niet. Ik heb vaker een periode dat het een tijd beter gaat, maar soms ook wel tijden dat het minder goed gaat. Alleen duurt het nu wel erg lang allemaal. En dat maakt het zwaar.</a:t>
            </a:r>
          </a:p>
          <a:p>
            <a:pPr marL="0" indent="0">
              <a:buNone/>
            </a:pPr>
            <a:r>
              <a:rPr lang="nl-NL" sz="1400" i="1" dirty="0"/>
              <a:t>HA. Want hoe lang heeft u last van uw buik?</a:t>
            </a:r>
          </a:p>
          <a:p>
            <a:pPr marL="0" indent="0">
              <a:buNone/>
            </a:pPr>
            <a:r>
              <a:rPr lang="nl-NL" sz="1400" i="1" dirty="0"/>
              <a:t>P. Tja, al een aantal weken.</a:t>
            </a:r>
          </a:p>
          <a:p>
            <a:pPr marL="0" indent="0">
              <a:buNone/>
            </a:pPr>
            <a:r>
              <a:rPr lang="nl-NL" sz="1400" i="1" dirty="0"/>
              <a:t>HA. Dat is ook wel lang ja. Nog even terug naar uw klachten, kunt u daar nog iets meer over vertellen?</a:t>
            </a:r>
          </a:p>
          <a:p>
            <a:pPr marL="0" indent="0">
              <a:buNone/>
            </a:pPr>
            <a:endParaRPr lang="nl-NL" sz="1600" i="1" dirty="0"/>
          </a:p>
          <a:p>
            <a:endParaRPr lang="nl-NL" dirty="0"/>
          </a:p>
        </p:txBody>
      </p:sp>
      <p:sp>
        <p:nvSpPr>
          <p:cNvPr id="4" name="Ovaal 3">
            <a:extLst>
              <a:ext uri="{FF2B5EF4-FFF2-40B4-BE49-F238E27FC236}">
                <a16:creationId xmlns:a16="http://schemas.microsoft.com/office/drawing/2014/main" id="{AF8187E5-2B59-460B-AF33-A16616806D41}"/>
              </a:ext>
            </a:extLst>
          </p:cNvPr>
          <p:cNvSpPr/>
          <p:nvPr/>
        </p:nvSpPr>
        <p:spPr>
          <a:xfrm>
            <a:off x="6425967" y="4550328"/>
            <a:ext cx="2105637"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734578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63B095-584E-4446-BD4D-0941A86E276B}"/>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A1F00C1A-E44C-4875-BBFC-FA96C6220A1E}"/>
              </a:ext>
            </a:extLst>
          </p:cNvPr>
          <p:cNvSpPr>
            <a:spLocks noGrp="1"/>
          </p:cNvSpPr>
          <p:nvPr>
            <p:ph idx="1"/>
          </p:nvPr>
        </p:nvSpPr>
        <p:spPr/>
        <p:txBody>
          <a:bodyPr/>
          <a:lstStyle/>
          <a:p>
            <a:pPr marL="0" indent="0">
              <a:lnSpc>
                <a:spcPct val="100000"/>
              </a:lnSpc>
              <a:buNone/>
            </a:pPr>
            <a:r>
              <a:rPr lang="nl-NL" sz="1000" i="1" dirty="0"/>
              <a:t>GP; Ja. Het gaat niet zo lekker begrijp ik?</a:t>
            </a:r>
          </a:p>
          <a:p>
            <a:pPr marL="0" indent="0">
              <a:lnSpc>
                <a:spcPct val="100000"/>
              </a:lnSpc>
              <a:buNone/>
            </a:pPr>
            <a:r>
              <a:rPr lang="nl-NL" sz="1000" i="1" dirty="0"/>
              <a:t>P; Echt niet. Ik heb gisteren ook naar de huisartsenpost gebeld. Ik werd zo benauwd dat ik bijna moest stikken.</a:t>
            </a:r>
          </a:p>
          <a:p>
            <a:pPr marL="0" indent="0">
              <a:lnSpc>
                <a:spcPct val="100000"/>
              </a:lnSpc>
              <a:buNone/>
            </a:pPr>
            <a:r>
              <a:rPr lang="nl-NL" sz="1000" i="1" dirty="0"/>
              <a:t>GP; Ja.</a:t>
            </a:r>
          </a:p>
          <a:p>
            <a:pPr marL="0" indent="0">
              <a:lnSpc>
                <a:spcPct val="100000"/>
              </a:lnSpc>
              <a:buNone/>
            </a:pPr>
            <a:r>
              <a:rPr lang="nl-NL" sz="1000" i="1" dirty="0"/>
              <a:t>P; Dus ik vertrouw het niet helemaal als ik heel eerlijk ben.</a:t>
            </a:r>
          </a:p>
          <a:p>
            <a:pPr marL="0" indent="0">
              <a:lnSpc>
                <a:spcPct val="100000"/>
              </a:lnSpc>
              <a:buNone/>
            </a:pPr>
            <a:r>
              <a:rPr lang="nl-NL" sz="1000" i="1" dirty="0"/>
              <a:t>GP; Ja ja, en waar heb je dan het gevoel dat het?</a:t>
            </a:r>
          </a:p>
          <a:p>
            <a:pPr marL="0" indent="0">
              <a:lnSpc>
                <a:spcPct val="100000"/>
              </a:lnSpc>
              <a:buNone/>
            </a:pPr>
            <a:r>
              <a:rPr lang="nl-NL" sz="1000" i="1" dirty="0"/>
              <a:t>P; Hier.</a:t>
            </a:r>
          </a:p>
          <a:p>
            <a:pPr marL="0" indent="0">
              <a:lnSpc>
                <a:spcPct val="100000"/>
              </a:lnSpc>
              <a:buNone/>
            </a:pPr>
            <a:r>
              <a:rPr lang="nl-NL" sz="1000" i="1" dirty="0"/>
              <a:t>GP; En heb je ook koorts erbij, voel je je er ziek bij?</a:t>
            </a:r>
          </a:p>
          <a:p>
            <a:pPr marL="0" indent="0">
              <a:lnSpc>
                <a:spcPct val="100000"/>
              </a:lnSpc>
              <a:buNone/>
            </a:pPr>
            <a:r>
              <a:rPr lang="nl-NL" sz="1000" i="1" dirty="0"/>
              <a:t>P; Verhoging maar die is wel weer weg, ja gewoon, ik heb helemaal geen energie.</a:t>
            </a:r>
          </a:p>
          <a:p>
            <a:pPr marL="0" indent="0">
              <a:lnSpc>
                <a:spcPct val="100000"/>
              </a:lnSpc>
              <a:buNone/>
            </a:pPr>
            <a:r>
              <a:rPr lang="nl-NL" sz="1000" i="1" dirty="0"/>
              <a:t>GP; Ja ja. </a:t>
            </a:r>
          </a:p>
          <a:p>
            <a:pPr marL="0" indent="0">
              <a:lnSpc>
                <a:spcPct val="100000"/>
              </a:lnSpc>
              <a:buNone/>
            </a:pPr>
            <a:r>
              <a:rPr lang="nl-NL" sz="1000" i="1" dirty="0"/>
              <a:t>P; En soms ben ik duizelig</a:t>
            </a:r>
          </a:p>
          <a:p>
            <a:pPr marL="0" indent="0">
              <a:lnSpc>
                <a:spcPct val="100000"/>
              </a:lnSpc>
              <a:buNone/>
            </a:pPr>
            <a:r>
              <a:rPr lang="nl-NL" sz="1000" i="1" dirty="0"/>
              <a:t>GP; Maar die klachten bestaan ook al langer begrijp ik, want als ik het een beetje terug kijk dan heb je al een aantal weken deze klachten?</a:t>
            </a:r>
          </a:p>
          <a:p>
            <a:pPr marL="0" indent="0">
              <a:lnSpc>
                <a:spcPct val="100000"/>
              </a:lnSpc>
              <a:buNone/>
            </a:pPr>
            <a:r>
              <a:rPr lang="nl-NL" sz="1000" i="1" dirty="0"/>
              <a:t>P; Ja.</a:t>
            </a:r>
          </a:p>
          <a:p>
            <a:pPr marL="0" indent="0">
              <a:lnSpc>
                <a:spcPct val="100000"/>
              </a:lnSpc>
              <a:buNone/>
            </a:pPr>
            <a:r>
              <a:rPr lang="nl-NL" sz="1000" i="1" dirty="0"/>
              <a:t>GP; Ja.</a:t>
            </a:r>
          </a:p>
          <a:p>
            <a:pPr marL="0" indent="0">
              <a:lnSpc>
                <a:spcPct val="100000"/>
              </a:lnSpc>
              <a:buNone/>
            </a:pPr>
            <a:r>
              <a:rPr lang="nl-NL" sz="1000" i="1" dirty="0"/>
              <a:t>P; Maar niet zo erg als nu.</a:t>
            </a:r>
          </a:p>
          <a:p>
            <a:pPr marL="0" indent="0">
              <a:lnSpc>
                <a:spcPct val="100000"/>
              </a:lnSpc>
              <a:buNone/>
            </a:pPr>
            <a:r>
              <a:rPr lang="nl-NL" sz="1000" i="1" dirty="0"/>
              <a:t>GP;. En is het dan in de afgelopen tijd veel erger geworden?</a:t>
            </a:r>
          </a:p>
          <a:p>
            <a:pPr marL="0" indent="0">
              <a:lnSpc>
                <a:spcPct val="100000"/>
              </a:lnSpc>
              <a:buNone/>
            </a:pPr>
            <a:r>
              <a:rPr lang="nl-NL" sz="1000" i="1" dirty="0"/>
              <a:t>P; Ja. Vanaf gisteren en vandaag is het nog erger.</a:t>
            </a:r>
          </a:p>
          <a:p>
            <a:pPr marL="0" indent="0">
              <a:lnSpc>
                <a:spcPct val="100000"/>
              </a:lnSpc>
              <a:buNone/>
            </a:pPr>
            <a:r>
              <a:rPr lang="nl-NL" sz="1000" i="1" dirty="0"/>
              <a:t>GP; Hoor je jezelf er ook bij piepen? </a:t>
            </a:r>
          </a:p>
          <a:p>
            <a:pPr marL="0" indent="0">
              <a:lnSpc>
                <a:spcPct val="100000"/>
              </a:lnSpc>
              <a:buNone/>
            </a:pPr>
            <a:r>
              <a:rPr lang="nl-NL" sz="1000" i="1" dirty="0"/>
              <a:t>P; Nee.</a:t>
            </a:r>
          </a:p>
          <a:p>
            <a:pPr marL="0" indent="0">
              <a:lnSpc>
                <a:spcPct val="100000"/>
              </a:lnSpc>
              <a:buNone/>
            </a:pPr>
            <a:r>
              <a:rPr lang="nl-NL" sz="1000" i="1" dirty="0"/>
              <a:t>GP. Hoe gaat het slikken?</a:t>
            </a:r>
          </a:p>
          <a:p>
            <a:pPr marL="0" indent="0">
              <a:lnSpc>
                <a:spcPct val="100000"/>
              </a:lnSpc>
              <a:buNone/>
            </a:pPr>
            <a:r>
              <a:rPr lang="nl-NL" sz="1000" i="1" dirty="0"/>
              <a:t>P; Moeilijk.</a:t>
            </a:r>
          </a:p>
          <a:p>
            <a:pPr marL="0" indent="0">
              <a:lnSpc>
                <a:spcPct val="100000"/>
              </a:lnSpc>
              <a:buNone/>
            </a:pPr>
            <a:r>
              <a:rPr lang="nl-NL" sz="1000" i="1" dirty="0"/>
              <a:t>GP; Moeilijk. Het is niet zo dat je kwijlt?</a:t>
            </a:r>
          </a:p>
          <a:p>
            <a:pPr marL="0" indent="0">
              <a:lnSpc>
                <a:spcPct val="100000"/>
              </a:lnSpc>
              <a:buNone/>
            </a:pPr>
            <a:r>
              <a:rPr lang="nl-NL" sz="1000" i="1" dirty="0"/>
              <a:t>P; Nee doe ik niet.</a:t>
            </a:r>
          </a:p>
          <a:p>
            <a:pPr marL="0" indent="0">
              <a:lnSpc>
                <a:spcPct val="100000"/>
              </a:lnSpc>
              <a:buNone/>
            </a:pPr>
            <a:r>
              <a:rPr lang="nl-NL" sz="1000" i="1" dirty="0"/>
              <a:t>GP; Nee, eten en drinken dat doe je wel?</a:t>
            </a:r>
          </a:p>
          <a:p>
            <a:pPr marL="0" indent="0">
              <a:lnSpc>
                <a:spcPct val="100000"/>
              </a:lnSpc>
              <a:buNone/>
            </a:pPr>
            <a:r>
              <a:rPr lang="nl-NL" sz="1000" i="1" dirty="0"/>
              <a:t>P; Ja, wel met moeite.</a:t>
            </a:r>
          </a:p>
          <a:p>
            <a:pPr marL="0" indent="0">
              <a:lnSpc>
                <a:spcPct val="100000"/>
              </a:lnSpc>
              <a:buNone/>
            </a:pPr>
            <a:r>
              <a:rPr lang="nl-NL" sz="1000" i="1" dirty="0"/>
              <a:t>GP; Neem je nog iets tegen de pijn?</a:t>
            </a:r>
          </a:p>
          <a:p>
            <a:pPr marL="0" indent="0">
              <a:lnSpc>
                <a:spcPct val="100000"/>
              </a:lnSpc>
              <a:buNone/>
            </a:pPr>
            <a:r>
              <a:rPr lang="nl-NL" sz="1000" i="1" dirty="0"/>
              <a:t>P; Maar het doet geen pijn het is gewoon verstikkend.</a:t>
            </a:r>
          </a:p>
          <a:p>
            <a:pPr marL="0" indent="0">
              <a:lnSpc>
                <a:spcPct val="100000"/>
              </a:lnSpc>
              <a:buNone/>
            </a:pPr>
            <a:r>
              <a:rPr lang="nl-NL" sz="1000" i="1" dirty="0"/>
              <a:t>GP; Voelt het alsof je een brok in de keel hebt?</a:t>
            </a:r>
          </a:p>
          <a:p>
            <a:pPr marL="0" indent="0">
              <a:lnSpc>
                <a:spcPct val="100000"/>
              </a:lnSpc>
              <a:buNone/>
            </a:pPr>
            <a:r>
              <a:rPr lang="nl-NL" sz="1000" i="1" dirty="0"/>
              <a:t>P; Ja.</a:t>
            </a:r>
          </a:p>
          <a:p>
            <a:endParaRPr lang="nl-NL" dirty="0"/>
          </a:p>
        </p:txBody>
      </p:sp>
    </p:spTree>
    <p:extLst>
      <p:ext uri="{BB962C8B-B14F-4D97-AF65-F5344CB8AC3E}">
        <p14:creationId xmlns:p14="http://schemas.microsoft.com/office/powerpoint/2010/main" val="107258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Tijdelijke aanduiding voor afbeelding 7">
            <a:extLst>
              <a:ext uri="{FF2B5EF4-FFF2-40B4-BE49-F238E27FC236}">
                <a16:creationId xmlns:a16="http://schemas.microsoft.com/office/drawing/2014/main" id="{D9F16FB9-1AB7-4BF6-BC66-71B39ECC7965}"/>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l="2854" r="2854"/>
          <a:stretch>
            <a:fillRect/>
          </a:stretch>
        </p:blipFill>
        <p:spPr>
          <a:xfrm>
            <a:off x="537132" y="682365"/>
            <a:ext cx="3662182" cy="2746636"/>
          </a:xfrm>
        </p:spPr>
      </p:pic>
      <p:pic>
        <p:nvPicPr>
          <p:cNvPr id="1026" name="Picture 2" descr="Afbeeldingsresultaat voor descartes">
            <a:extLst>
              <a:ext uri="{FF2B5EF4-FFF2-40B4-BE49-F238E27FC236}">
                <a16:creationId xmlns:a16="http://schemas.microsoft.com/office/drawing/2014/main" id="{4FAB8530-94D8-4602-8639-047CA57004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2197" y="1996581"/>
            <a:ext cx="28575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9" name="Afbeelding 8">
            <a:extLst>
              <a:ext uri="{FF2B5EF4-FFF2-40B4-BE49-F238E27FC236}">
                <a16:creationId xmlns:a16="http://schemas.microsoft.com/office/drawing/2014/main" id="{76051A7B-432D-47A8-B726-CD21FC40B479}"/>
              </a:ext>
            </a:extLst>
          </p:cNvPr>
          <p:cNvPicPr>
            <a:picLocks noChangeAspect="1"/>
          </p:cNvPicPr>
          <p:nvPr/>
        </p:nvPicPr>
        <p:blipFill>
          <a:blip r:embed="rId4"/>
          <a:stretch>
            <a:fillRect/>
          </a:stretch>
        </p:blipFill>
        <p:spPr>
          <a:xfrm>
            <a:off x="1350626" y="3772949"/>
            <a:ext cx="6638533" cy="2155907"/>
          </a:xfrm>
          <a:prstGeom prst="rect">
            <a:avLst/>
          </a:prstGeom>
        </p:spPr>
      </p:pic>
      <p:sp>
        <p:nvSpPr>
          <p:cNvPr id="10" name="Ovaal 9">
            <a:extLst>
              <a:ext uri="{FF2B5EF4-FFF2-40B4-BE49-F238E27FC236}">
                <a16:creationId xmlns:a16="http://schemas.microsoft.com/office/drawing/2014/main" id="{4705663A-4F0B-48EA-B26F-5A3E1234367D}"/>
              </a:ext>
            </a:extLst>
          </p:cNvPr>
          <p:cNvSpPr/>
          <p:nvPr/>
        </p:nvSpPr>
        <p:spPr>
          <a:xfrm>
            <a:off x="5989739" y="4723002"/>
            <a:ext cx="1023457" cy="55367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907968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D68434-78A9-438F-A3D7-1782BAA20598}"/>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867A3F08-A470-40A6-9A87-4628D364F5D5}"/>
              </a:ext>
            </a:extLst>
          </p:cNvPr>
          <p:cNvSpPr>
            <a:spLocks noGrp="1"/>
          </p:cNvSpPr>
          <p:nvPr>
            <p:ph idx="1"/>
          </p:nvPr>
        </p:nvSpPr>
        <p:spPr/>
        <p:txBody>
          <a:bodyPr/>
          <a:lstStyle/>
          <a:p>
            <a:pPr marL="0" indent="0">
              <a:buNone/>
            </a:pPr>
            <a:r>
              <a:rPr lang="nl-NL" sz="1400" i="1" dirty="0"/>
              <a:t>P. Nou ja, ik blijf last houden van buikkrampen, buikpijn, misselijk en voel me soms erg moe. </a:t>
            </a:r>
          </a:p>
          <a:p>
            <a:pPr marL="0" indent="0">
              <a:buNone/>
            </a:pPr>
            <a:r>
              <a:rPr lang="nl-NL" sz="1400" i="1" dirty="0"/>
              <a:t>Maar nu heb ik meer het gevoel dat mijn buik verstopt zit en ik heb krampen. Ik gebruik die zakjes, maar die helpen niet.</a:t>
            </a:r>
          </a:p>
          <a:p>
            <a:pPr marL="0" indent="0">
              <a:buNone/>
            </a:pPr>
            <a:r>
              <a:rPr lang="nl-NL" sz="1400" i="1" dirty="0"/>
              <a:t>HA. Nee. Wat vervelend voor u. Zeg, maar vertel eens. U heeft al langer klachten van de buik, hoe komt het dat het juist nu weer toeneemt?</a:t>
            </a:r>
          </a:p>
          <a:p>
            <a:pPr marL="0" indent="0">
              <a:buNone/>
            </a:pPr>
            <a:r>
              <a:rPr lang="nl-NL" sz="1400" i="1" dirty="0"/>
              <a:t>P. Tja, dat weet ik niet.</a:t>
            </a:r>
          </a:p>
          <a:p>
            <a:pPr marL="0" indent="0">
              <a:buNone/>
            </a:pPr>
            <a:r>
              <a:rPr lang="nl-NL" sz="1400" i="1" dirty="0"/>
              <a:t>HA. U heeft zelf geen idee. Vertelt u eens, hoe gaat het op het werk?</a:t>
            </a:r>
          </a:p>
          <a:p>
            <a:pPr marL="0" indent="0">
              <a:buNone/>
            </a:pPr>
            <a:r>
              <a:rPr lang="nl-NL" sz="1400" i="1" dirty="0"/>
              <a:t>P. Ja, goed hoor.</a:t>
            </a:r>
          </a:p>
          <a:p>
            <a:pPr marL="0" indent="0">
              <a:buNone/>
            </a:pPr>
            <a:r>
              <a:rPr lang="nl-NL" sz="1400" i="1" dirty="0"/>
              <a:t>HA. En hoe gaat het met uw kinderen?</a:t>
            </a:r>
          </a:p>
          <a:p>
            <a:pPr marL="0" indent="0">
              <a:buNone/>
            </a:pPr>
            <a:r>
              <a:rPr lang="nl-NL" sz="1400" i="1" dirty="0"/>
              <a:t>P. Oh prima, die doen het goed. Daar maak ik me geen zorgen over.</a:t>
            </a:r>
          </a:p>
          <a:p>
            <a:pPr marL="0" indent="0">
              <a:buNone/>
            </a:pPr>
            <a:endParaRPr lang="nl-NL" dirty="0"/>
          </a:p>
        </p:txBody>
      </p:sp>
    </p:spTree>
    <p:extLst>
      <p:ext uri="{BB962C8B-B14F-4D97-AF65-F5344CB8AC3E}">
        <p14:creationId xmlns:p14="http://schemas.microsoft.com/office/powerpoint/2010/main" val="32398208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07FB51-12CC-4320-8D2B-B527D9C585B6}"/>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462A2678-06F5-4376-9F18-F92C1F5F83E2}"/>
              </a:ext>
            </a:extLst>
          </p:cNvPr>
          <p:cNvSpPr>
            <a:spLocks noGrp="1"/>
          </p:cNvSpPr>
          <p:nvPr>
            <p:ph idx="1"/>
          </p:nvPr>
        </p:nvSpPr>
        <p:spPr/>
        <p:txBody>
          <a:bodyPr/>
          <a:lstStyle/>
          <a:p>
            <a:r>
              <a:rPr lang="nl-NL" dirty="0"/>
              <a:t>Heel goed luisteren</a:t>
            </a:r>
          </a:p>
          <a:p>
            <a:r>
              <a:rPr lang="nl-NL" dirty="0"/>
              <a:t>Oppikken cues</a:t>
            </a:r>
          </a:p>
          <a:p>
            <a:r>
              <a:rPr lang="nl-NL" dirty="0"/>
              <a:t>Niet altijd eigen </a:t>
            </a:r>
            <a:r>
              <a:rPr lang="nl-NL" dirty="0" err="1"/>
              <a:t>dokter’s</a:t>
            </a:r>
            <a:r>
              <a:rPr lang="nl-NL" dirty="0"/>
              <a:t> concept volgen</a:t>
            </a:r>
          </a:p>
          <a:p>
            <a:r>
              <a:rPr lang="nl-NL" dirty="0"/>
              <a:t>Niet ondervragen</a:t>
            </a:r>
          </a:p>
          <a:p>
            <a:r>
              <a:rPr lang="nl-NL" dirty="0"/>
              <a:t>Neem de tijd….</a:t>
            </a:r>
          </a:p>
        </p:txBody>
      </p:sp>
    </p:spTree>
    <p:extLst>
      <p:ext uri="{BB962C8B-B14F-4D97-AF65-F5344CB8AC3E}">
        <p14:creationId xmlns:p14="http://schemas.microsoft.com/office/powerpoint/2010/main" val="20280688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937D62-A723-46ED-AC8B-B4927ACF5045}"/>
              </a:ext>
            </a:extLst>
          </p:cNvPr>
          <p:cNvSpPr>
            <a:spLocks noGrp="1"/>
          </p:cNvSpPr>
          <p:nvPr>
            <p:ph type="title"/>
          </p:nvPr>
        </p:nvSpPr>
        <p:spPr/>
        <p:txBody>
          <a:bodyPr/>
          <a:lstStyle/>
          <a:p>
            <a:r>
              <a:rPr lang="nl-NL" dirty="0"/>
              <a:t>Gedeelde probleemdefinitie</a:t>
            </a:r>
          </a:p>
        </p:txBody>
      </p:sp>
      <p:sp>
        <p:nvSpPr>
          <p:cNvPr id="3" name="Tijdelijke aanduiding voor inhoud 2">
            <a:extLst>
              <a:ext uri="{FF2B5EF4-FFF2-40B4-BE49-F238E27FC236}">
                <a16:creationId xmlns:a16="http://schemas.microsoft.com/office/drawing/2014/main" id="{E5AD08CF-DD14-4B92-BEBD-12C9C30E75C6}"/>
              </a:ext>
            </a:extLst>
          </p:cNvPr>
          <p:cNvSpPr>
            <a:spLocks noGrp="1"/>
          </p:cNvSpPr>
          <p:nvPr>
            <p:ph idx="1"/>
          </p:nvPr>
        </p:nvSpPr>
        <p:spPr/>
        <p:txBody>
          <a:bodyPr/>
          <a:lstStyle/>
          <a:p>
            <a:r>
              <a:rPr lang="nl-NL" dirty="0"/>
              <a:t>Het gaat erom dat HA en patiënt het eens zijn over de kern van het probleem</a:t>
            </a:r>
          </a:p>
          <a:p>
            <a:endParaRPr lang="nl-NL" dirty="0"/>
          </a:p>
          <a:p>
            <a:r>
              <a:rPr lang="nl-NL" dirty="0"/>
              <a:t>Basis voor uitleg en management</a:t>
            </a:r>
          </a:p>
          <a:p>
            <a:pPr marL="0" indent="0">
              <a:buNone/>
            </a:pPr>
            <a:endParaRPr lang="nl-NL" dirty="0"/>
          </a:p>
          <a:p>
            <a:r>
              <a:rPr lang="nl-NL" dirty="0"/>
              <a:t>Hoeft niet perse te gaan over reductie van symptomen, kan ook gaan over cognities, functioneren</a:t>
            </a:r>
          </a:p>
          <a:p>
            <a:endParaRPr lang="nl-NL" dirty="0"/>
          </a:p>
          <a:p>
            <a:r>
              <a:rPr lang="nl-NL" dirty="0"/>
              <a:t>Luisteren, empathie, niet in eigen concept blijven hangen, tijd nemen</a:t>
            </a:r>
          </a:p>
        </p:txBody>
      </p:sp>
    </p:spTree>
    <p:extLst>
      <p:ext uri="{BB962C8B-B14F-4D97-AF65-F5344CB8AC3E}">
        <p14:creationId xmlns:p14="http://schemas.microsoft.com/office/powerpoint/2010/main" val="36704026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34D02E-7B05-46E8-AF43-8D86A5F0A19E}"/>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10A8A6E0-2B95-4CE7-BFAA-ECA40145FC4C}"/>
              </a:ext>
            </a:extLst>
          </p:cNvPr>
          <p:cNvSpPr>
            <a:spLocks noGrp="1"/>
          </p:cNvSpPr>
          <p:nvPr>
            <p:ph idx="1"/>
          </p:nvPr>
        </p:nvSpPr>
        <p:spPr/>
        <p:txBody>
          <a:bodyPr/>
          <a:lstStyle/>
          <a:p>
            <a:pPr marL="0" indent="0">
              <a:buNone/>
            </a:pPr>
            <a:r>
              <a:rPr lang="nl-NL" i="1" dirty="0"/>
              <a:t>‘’We hebben denk ik heel snel door wat er speelt en dan willen we eigenlijk het probleem zoals wij dat zien definiëren en op tafel leggen. Maar we moeten dus terughoudend zijn en pas wanneer je denkt van ja maar nu hebben we echt alles verkend wat we nodig hebben, dan beginnen met een voorzichtig uitlokken, eigenlijk denk ik eerst nog wel meer het uitlokken bij de patiënt van wat denk je nou wat jou probleem is, waar zit het probleem. Dus iedere keer jezelf tegenhouden in plaats van te snel gaan.’’ </a:t>
            </a:r>
            <a:r>
              <a:rPr lang="en-US" i="1" dirty="0"/>
              <a:t>(SOLK expert 1)</a:t>
            </a:r>
            <a:endParaRPr lang="nl-NL" dirty="0"/>
          </a:p>
          <a:p>
            <a:endParaRPr lang="nl-NL" dirty="0"/>
          </a:p>
        </p:txBody>
      </p:sp>
    </p:spTree>
    <p:extLst>
      <p:ext uri="{BB962C8B-B14F-4D97-AF65-F5344CB8AC3E}">
        <p14:creationId xmlns:p14="http://schemas.microsoft.com/office/powerpoint/2010/main" val="20138297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4FDD10-DA88-4476-9BDC-8C6B02EC002B}"/>
              </a:ext>
            </a:extLst>
          </p:cNvPr>
          <p:cNvSpPr>
            <a:spLocks noGrp="1"/>
          </p:cNvSpPr>
          <p:nvPr>
            <p:ph type="title"/>
          </p:nvPr>
        </p:nvSpPr>
        <p:spPr/>
        <p:txBody>
          <a:bodyPr/>
          <a:lstStyle/>
          <a:p>
            <a:endParaRPr lang="nl-NL" dirty="0"/>
          </a:p>
        </p:txBody>
      </p:sp>
      <p:sp>
        <p:nvSpPr>
          <p:cNvPr id="3" name="Tijdelijke aanduiding voor inhoud 2">
            <a:extLst>
              <a:ext uri="{FF2B5EF4-FFF2-40B4-BE49-F238E27FC236}">
                <a16:creationId xmlns:a16="http://schemas.microsoft.com/office/drawing/2014/main" id="{07F193A5-C7EF-453C-A399-A6101AE8D87F}"/>
              </a:ext>
            </a:extLst>
          </p:cNvPr>
          <p:cNvSpPr>
            <a:spLocks noGrp="1"/>
          </p:cNvSpPr>
          <p:nvPr>
            <p:ph idx="1"/>
          </p:nvPr>
        </p:nvSpPr>
        <p:spPr/>
        <p:txBody>
          <a:bodyPr/>
          <a:lstStyle/>
          <a:p>
            <a:r>
              <a:rPr lang="nl-NL" dirty="0"/>
              <a:t>Wat doen we als het niet lukt?</a:t>
            </a:r>
          </a:p>
          <a:p>
            <a:endParaRPr lang="nl-NL" dirty="0"/>
          </a:p>
          <a:p>
            <a:r>
              <a:rPr lang="nl-NL" dirty="0"/>
              <a:t>Verschillen benoemen</a:t>
            </a:r>
          </a:p>
          <a:p>
            <a:r>
              <a:rPr lang="nl-NL" dirty="0"/>
              <a:t>Opnieuw gaan exploreren</a:t>
            </a:r>
          </a:p>
          <a:p>
            <a:r>
              <a:rPr lang="nl-NL" dirty="0"/>
              <a:t>Kijken waar je elkaar wel vindt</a:t>
            </a:r>
          </a:p>
          <a:p>
            <a:r>
              <a:rPr lang="nl-NL" dirty="0" err="1"/>
              <a:t>Agree</a:t>
            </a:r>
            <a:r>
              <a:rPr lang="nl-NL" dirty="0"/>
              <a:t> </a:t>
            </a:r>
            <a:r>
              <a:rPr lang="nl-NL" dirty="0" err="1"/>
              <a:t>to</a:t>
            </a:r>
            <a:r>
              <a:rPr lang="nl-NL" dirty="0"/>
              <a:t> </a:t>
            </a:r>
            <a:r>
              <a:rPr lang="nl-NL" dirty="0" err="1"/>
              <a:t>disagree</a:t>
            </a:r>
            <a:endParaRPr lang="nl-NL" dirty="0"/>
          </a:p>
        </p:txBody>
      </p:sp>
    </p:spTree>
    <p:extLst>
      <p:ext uri="{BB962C8B-B14F-4D97-AF65-F5344CB8AC3E}">
        <p14:creationId xmlns:p14="http://schemas.microsoft.com/office/powerpoint/2010/main" val="42156601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4DA9C6-4C0A-4F3C-B1CC-4820A75805D1}"/>
              </a:ext>
            </a:extLst>
          </p:cNvPr>
          <p:cNvSpPr>
            <a:spLocks noGrp="1"/>
          </p:cNvSpPr>
          <p:nvPr>
            <p:ph type="title"/>
          </p:nvPr>
        </p:nvSpPr>
        <p:spPr/>
        <p:txBody>
          <a:bodyPr/>
          <a:lstStyle/>
          <a:p>
            <a:r>
              <a:rPr lang="nl-NL" dirty="0"/>
              <a:t>Uitleg</a:t>
            </a:r>
          </a:p>
        </p:txBody>
      </p:sp>
      <p:sp>
        <p:nvSpPr>
          <p:cNvPr id="3" name="Tijdelijke aanduiding voor inhoud 2">
            <a:extLst>
              <a:ext uri="{FF2B5EF4-FFF2-40B4-BE49-F238E27FC236}">
                <a16:creationId xmlns:a16="http://schemas.microsoft.com/office/drawing/2014/main" id="{B6104A33-5474-4076-A306-836D9F77C2B2}"/>
              </a:ext>
            </a:extLst>
          </p:cNvPr>
          <p:cNvSpPr>
            <a:spLocks noGrp="1"/>
          </p:cNvSpPr>
          <p:nvPr>
            <p:ph idx="1"/>
          </p:nvPr>
        </p:nvSpPr>
        <p:spPr/>
        <p:txBody>
          <a:bodyPr/>
          <a:lstStyle/>
          <a:p>
            <a:pPr marL="0" indent="0">
              <a:buNone/>
            </a:pPr>
            <a:r>
              <a:rPr lang="nl-NL" dirty="0"/>
              <a:t>1. </a:t>
            </a:r>
            <a:r>
              <a:rPr lang="nl-NL" dirty="0" err="1"/>
              <a:t>Endocrine</a:t>
            </a:r>
            <a:r>
              <a:rPr lang="nl-NL" dirty="0"/>
              <a:t> </a:t>
            </a:r>
            <a:r>
              <a:rPr lang="nl-NL" dirty="0" err="1"/>
              <a:t>dysregulation</a:t>
            </a:r>
            <a:endParaRPr lang="nl-NL" dirty="0"/>
          </a:p>
          <a:p>
            <a:pPr marL="0" indent="0">
              <a:buNone/>
            </a:pPr>
            <a:r>
              <a:rPr lang="nl-NL" dirty="0"/>
              <a:t>2. </a:t>
            </a:r>
            <a:r>
              <a:rPr lang="nl-NL" dirty="0" err="1"/>
              <a:t>Autonomic</a:t>
            </a:r>
            <a:r>
              <a:rPr lang="nl-NL" dirty="0"/>
              <a:t> </a:t>
            </a:r>
            <a:r>
              <a:rPr lang="nl-NL" dirty="0" err="1"/>
              <a:t>nervous</a:t>
            </a:r>
            <a:r>
              <a:rPr lang="nl-NL" dirty="0"/>
              <a:t> system </a:t>
            </a:r>
            <a:r>
              <a:rPr lang="nl-NL" dirty="0" err="1"/>
              <a:t>dysfunction</a:t>
            </a:r>
            <a:endParaRPr lang="nl-NL" dirty="0"/>
          </a:p>
          <a:p>
            <a:pPr marL="0" indent="0">
              <a:buNone/>
            </a:pPr>
            <a:r>
              <a:rPr lang="nl-NL" dirty="0"/>
              <a:t>3. </a:t>
            </a:r>
            <a:r>
              <a:rPr lang="nl-NL" dirty="0" err="1"/>
              <a:t>Sensitisation</a:t>
            </a:r>
            <a:endParaRPr lang="nl-NL" dirty="0"/>
          </a:p>
          <a:p>
            <a:pPr marL="0" indent="0">
              <a:buNone/>
            </a:pPr>
            <a:r>
              <a:rPr lang="nl-NL" dirty="0"/>
              <a:t>4. Immune system </a:t>
            </a:r>
            <a:r>
              <a:rPr lang="nl-NL" dirty="0" err="1"/>
              <a:t>sensitisation</a:t>
            </a:r>
            <a:endParaRPr lang="nl-NL" dirty="0"/>
          </a:p>
          <a:p>
            <a:pPr marL="0" indent="0">
              <a:buNone/>
            </a:pPr>
            <a:r>
              <a:rPr lang="nl-NL" dirty="0"/>
              <a:t>5. </a:t>
            </a:r>
            <a:r>
              <a:rPr lang="nl-NL" dirty="0" err="1"/>
              <a:t>Abnormal</a:t>
            </a:r>
            <a:r>
              <a:rPr lang="nl-NL" dirty="0"/>
              <a:t> </a:t>
            </a:r>
            <a:r>
              <a:rPr lang="nl-NL" dirty="0" err="1"/>
              <a:t>proprioception</a:t>
            </a:r>
            <a:endParaRPr lang="nl-NL" dirty="0"/>
          </a:p>
          <a:p>
            <a:pPr marL="0" indent="0">
              <a:buNone/>
            </a:pPr>
            <a:r>
              <a:rPr lang="nl-NL" dirty="0"/>
              <a:t>6. </a:t>
            </a:r>
            <a:r>
              <a:rPr lang="nl-NL" dirty="0" err="1"/>
              <a:t>Signal</a:t>
            </a:r>
            <a:r>
              <a:rPr lang="nl-NL" dirty="0"/>
              <a:t> filter</a:t>
            </a:r>
          </a:p>
          <a:p>
            <a:pPr marL="0" indent="0">
              <a:buNone/>
            </a:pPr>
            <a:r>
              <a:rPr lang="nl-NL" dirty="0"/>
              <a:t>7. </a:t>
            </a:r>
            <a:r>
              <a:rPr lang="nl-NL" dirty="0" err="1"/>
              <a:t>Somatosensory</a:t>
            </a:r>
            <a:r>
              <a:rPr lang="nl-NL" dirty="0"/>
              <a:t> </a:t>
            </a:r>
            <a:r>
              <a:rPr lang="nl-NL" dirty="0" err="1"/>
              <a:t>amplification</a:t>
            </a:r>
            <a:endParaRPr lang="nl-NL" dirty="0"/>
          </a:p>
          <a:p>
            <a:pPr marL="0" indent="0">
              <a:buNone/>
            </a:pPr>
            <a:r>
              <a:rPr lang="nl-NL" dirty="0"/>
              <a:t>8. </a:t>
            </a:r>
            <a:r>
              <a:rPr lang="nl-NL" dirty="0" err="1"/>
              <a:t>Illness-behaviour</a:t>
            </a:r>
            <a:endParaRPr lang="nl-NL" dirty="0"/>
          </a:p>
          <a:p>
            <a:pPr marL="0" indent="0">
              <a:buNone/>
            </a:pPr>
            <a:r>
              <a:rPr lang="nl-NL" dirty="0"/>
              <a:t>9. </a:t>
            </a:r>
            <a:r>
              <a:rPr lang="nl-NL" dirty="0" err="1"/>
              <a:t>Sensitivity</a:t>
            </a:r>
            <a:endParaRPr lang="nl-NL" dirty="0"/>
          </a:p>
          <a:p>
            <a:pPr marL="0" indent="0">
              <a:buNone/>
            </a:pPr>
            <a:r>
              <a:rPr lang="nl-NL" dirty="0"/>
              <a:t>10. </a:t>
            </a:r>
            <a:r>
              <a:rPr lang="nl-NL" dirty="0" err="1"/>
              <a:t>Cognitive</a:t>
            </a:r>
            <a:r>
              <a:rPr lang="nl-NL" dirty="0"/>
              <a:t> </a:t>
            </a:r>
            <a:r>
              <a:rPr lang="nl-NL" dirty="0" err="1"/>
              <a:t>behavioural</a:t>
            </a:r>
            <a:endParaRPr lang="nl-NL" dirty="0"/>
          </a:p>
        </p:txBody>
      </p:sp>
    </p:spTree>
    <p:extLst>
      <p:ext uri="{BB962C8B-B14F-4D97-AF65-F5344CB8AC3E}">
        <p14:creationId xmlns:p14="http://schemas.microsoft.com/office/powerpoint/2010/main" val="25630649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A2C210-ED01-4CA2-860A-797E8EF2872A}"/>
              </a:ext>
            </a:extLst>
          </p:cNvPr>
          <p:cNvSpPr>
            <a:spLocks noGrp="1"/>
          </p:cNvSpPr>
          <p:nvPr>
            <p:ph type="title"/>
          </p:nvPr>
        </p:nvSpPr>
        <p:spPr/>
        <p:txBody>
          <a:bodyPr/>
          <a:lstStyle/>
          <a:p>
            <a:endParaRPr lang="nl-NL"/>
          </a:p>
        </p:txBody>
      </p:sp>
      <p:pic>
        <p:nvPicPr>
          <p:cNvPr id="4" name="Tijdelijke aanduiding voor inhoud 3">
            <a:extLst>
              <a:ext uri="{FF2B5EF4-FFF2-40B4-BE49-F238E27FC236}">
                <a16:creationId xmlns:a16="http://schemas.microsoft.com/office/drawing/2014/main" id="{232477CD-87EA-44AB-B87A-EF316910E16E}"/>
              </a:ext>
            </a:extLst>
          </p:cNvPr>
          <p:cNvPicPr>
            <a:picLocks noGrp="1" noChangeAspect="1"/>
          </p:cNvPicPr>
          <p:nvPr>
            <p:ph idx="1"/>
          </p:nvPr>
        </p:nvPicPr>
        <p:blipFill>
          <a:blip r:embed="rId2"/>
          <a:stretch>
            <a:fillRect/>
          </a:stretch>
        </p:blipFill>
        <p:spPr>
          <a:xfrm>
            <a:off x="1901707" y="1814513"/>
            <a:ext cx="5340587" cy="4125912"/>
          </a:xfrm>
          <a:prstGeom prst="rect">
            <a:avLst/>
          </a:prstGeom>
        </p:spPr>
      </p:pic>
    </p:spTree>
    <p:extLst>
      <p:ext uri="{BB962C8B-B14F-4D97-AF65-F5344CB8AC3E}">
        <p14:creationId xmlns:p14="http://schemas.microsoft.com/office/powerpoint/2010/main" val="1358647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C6A628-B3A6-4F67-9B56-1B45BFAD0B27}"/>
              </a:ext>
            </a:extLst>
          </p:cNvPr>
          <p:cNvSpPr>
            <a:spLocks noGrp="1"/>
          </p:cNvSpPr>
          <p:nvPr>
            <p:ph type="title"/>
          </p:nvPr>
        </p:nvSpPr>
        <p:spPr/>
        <p:txBody>
          <a:bodyPr/>
          <a:lstStyle/>
          <a:p>
            <a:endParaRPr lang="nl-NL"/>
          </a:p>
        </p:txBody>
      </p:sp>
      <p:pic>
        <p:nvPicPr>
          <p:cNvPr id="4" name="Tijdelijke aanduiding voor inhoud 3">
            <a:extLst>
              <a:ext uri="{FF2B5EF4-FFF2-40B4-BE49-F238E27FC236}">
                <a16:creationId xmlns:a16="http://schemas.microsoft.com/office/drawing/2014/main" id="{AFAEFDD9-F25C-47CE-B0B3-6A2D5DC845CA}"/>
              </a:ext>
            </a:extLst>
          </p:cNvPr>
          <p:cNvPicPr>
            <a:picLocks noGrp="1" noChangeAspect="1"/>
          </p:cNvPicPr>
          <p:nvPr>
            <p:ph idx="1"/>
          </p:nvPr>
        </p:nvPicPr>
        <p:blipFill>
          <a:blip r:embed="rId2"/>
          <a:stretch>
            <a:fillRect/>
          </a:stretch>
        </p:blipFill>
        <p:spPr>
          <a:xfrm>
            <a:off x="1027912" y="1814513"/>
            <a:ext cx="7088176" cy="4125912"/>
          </a:xfrm>
          <a:prstGeom prst="rect">
            <a:avLst/>
          </a:prstGeom>
        </p:spPr>
      </p:pic>
    </p:spTree>
    <p:extLst>
      <p:ext uri="{BB962C8B-B14F-4D97-AF65-F5344CB8AC3E}">
        <p14:creationId xmlns:p14="http://schemas.microsoft.com/office/powerpoint/2010/main" val="9268223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CE201D-1895-4A30-87AB-0B6E87B0A6A4}"/>
              </a:ext>
            </a:extLst>
          </p:cNvPr>
          <p:cNvSpPr>
            <a:spLocks noGrp="1"/>
          </p:cNvSpPr>
          <p:nvPr>
            <p:ph type="title"/>
          </p:nvPr>
        </p:nvSpPr>
        <p:spPr/>
        <p:txBody>
          <a:bodyPr/>
          <a:lstStyle/>
          <a:p>
            <a:endParaRPr lang="nl-NL"/>
          </a:p>
        </p:txBody>
      </p:sp>
      <p:pic>
        <p:nvPicPr>
          <p:cNvPr id="7" name="Tijdelijke aanduiding voor inhoud 6">
            <a:extLst>
              <a:ext uri="{FF2B5EF4-FFF2-40B4-BE49-F238E27FC236}">
                <a16:creationId xmlns:a16="http://schemas.microsoft.com/office/drawing/2014/main" id="{D27ACB78-A626-4FC0-82AD-AF36EDFBA07D}"/>
              </a:ext>
            </a:extLst>
          </p:cNvPr>
          <p:cNvPicPr>
            <a:picLocks noGrp="1" noChangeAspect="1"/>
          </p:cNvPicPr>
          <p:nvPr>
            <p:ph idx="1"/>
          </p:nvPr>
        </p:nvPicPr>
        <p:blipFill>
          <a:blip r:embed="rId2"/>
          <a:stretch>
            <a:fillRect/>
          </a:stretch>
        </p:blipFill>
        <p:spPr>
          <a:xfrm>
            <a:off x="522288" y="2021201"/>
            <a:ext cx="8099425" cy="3712536"/>
          </a:xfrm>
          <a:prstGeom prst="rect">
            <a:avLst/>
          </a:prstGeom>
        </p:spPr>
      </p:pic>
    </p:spTree>
    <p:extLst>
      <p:ext uri="{BB962C8B-B14F-4D97-AF65-F5344CB8AC3E}">
        <p14:creationId xmlns:p14="http://schemas.microsoft.com/office/powerpoint/2010/main" val="32096672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90D6AE-C6A1-4545-A1A0-D1562B3CA577}"/>
              </a:ext>
            </a:extLst>
          </p:cNvPr>
          <p:cNvSpPr>
            <a:spLocks noGrp="1"/>
          </p:cNvSpPr>
          <p:nvPr>
            <p:ph type="title"/>
          </p:nvPr>
        </p:nvSpPr>
        <p:spPr/>
        <p:txBody>
          <a:bodyPr/>
          <a:lstStyle/>
          <a:p>
            <a:endParaRPr lang="nl-NL" dirty="0"/>
          </a:p>
        </p:txBody>
      </p:sp>
      <p:sp>
        <p:nvSpPr>
          <p:cNvPr id="3" name="Tijdelijke aanduiding voor inhoud 2">
            <a:extLst>
              <a:ext uri="{FF2B5EF4-FFF2-40B4-BE49-F238E27FC236}">
                <a16:creationId xmlns:a16="http://schemas.microsoft.com/office/drawing/2014/main" id="{367F91AC-0DE3-476A-8B09-D077E041F9D4}"/>
              </a:ext>
            </a:extLst>
          </p:cNvPr>
          <p:cNvSpPr>
            <a:spLocks noGrp="1"/>
          </p:cNvSpPr>
          <p:nvPr>
            <p:ph idx="1"/>
          </p:nvPr>
        </p:nvSpPr>
        <p:spPr/>
        <p:txBody>
          <a:bodyPr/>
          <a:lstStyle/>
          <a:p>
            <a:r>
              <a:rPr lang="nl-NL" dirty="0"/>
              <a:t>Maar….</a:t>
            </a:r>
          </a:p>
          <a:p>
            <a:pPr marL="0" indent="0">
              <a:buNone/>
            </a:pPr>
            <a:endParaRPr lang="nl-NL" dirty="0"/>
          </a:p>
          <a:p>
            <a:endParaRPr lang="nl-NL" dirty="0"/>
          </a:p>
          <a:p>
            <a:r>
              <a:rPr lang="nl-NL" dirty="0"/>
              <a:t>Meta-analyse van 85 studies laat zien dat cortisol lager is bij SOLK </a:t>
            </a:r>
            <a:r>
              <a:rPr lang="nl-NL" dirty="0" err="1"/>
              <a:t>tov</a:t>
            </a:r>
            <a:r>
              <a:rPr lang="nl-NL" dirty="0"/>
              <a:t> controle patiënten, maar niet significant</a:t>
            </a:r>
            <a:r>
              <a:rPr lang="nl-NL" baseline="30000" dirty="0"/>
              <a:t>10</a:t>
            </a:r>
            <a:endParaRPr lang="nl-NL" dirty="0"/>
          </a:p>
          <a:p>
            <a:pPr marL="0" indent="0">
              <a:buNone/>
            </a:pPr>
            <a:endParaRPr lang="nl-NL" dirty="0"/>
          </a:p>
          <a:p>
            <a:r>
              <a:rPr lang="nl-NL" dirty="0" err="1"/>
              <a:t>Hypocortisolisme</a:t>
            </a:r>
            <a:r>
              <a:rPr lang="nl-NL" dirty="0"/>
              <a:t> wel bij CVS, maar niet bij FM of IBS….</a:t>
            </a:r>
          </a:p>
          <a:p>
            <a:endParaRPr lang="nl-NL" dirty="0"/>
          </a:p>
          <a:p>
            <a:endParaRPr lang="nl-NL" dirty="0"/>
          </a:p>
          <a:p>
            <a:endParaRPr lang="nl-NL" dirty="0"/>
          </a:p>
        </p:txBody>
      </p:sp>
    </p:spTree>
    <p:extLst>
      <p:ext uri="{BB962C8B-B14F-4D97-AF65-F5344CB8AC3E}">
        <p14:creationId xmlns:p14="http://schemas.microsoft.com/office/powerpoint/2010/main" val="1994215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B640BE-1755-4E13-846A-0844674FE343}"/>
              </a:ext>
            </a:extLst>
          </p:cNvPr>
          <p:cNvSpPr>
            <a:spLocks noGrp="1"/>
          </p:cNvSpPr>
          <p:nvPr>
            <p:ph type="title"/>
          </p:nvPr>
        </p:nvSpPr>
        <p:spPr/>
        <p:txBody>
          <a:bodyPr/>
          <a:lstStyle/>
          <a:p>
            <a:r>
              <a:rPr lang="nl-NL" dirty="0"/>
              <a:t>Problemen medisch onderwijs</a:t>
            </a:r>
          </a:p>
        </p:txBody>
      </p:sp>
      <p:sp>
        <p:nvSpPr>
          <p:cNvPr id="3" name="Tijdelijke aanduiding voor inhoud 2">
            <a:extLst>
              <a:ext uri="{FF2B5EF4-FFF2-40B4-BE49-F238E27FC236}">
                <a16:creationId xmlns:a16="http://schemas.microsoft.com/office/drawing/2014/main" id="{1CF92C98-21D0-4EF7-B8A9-73602E91FB2C}"/>
              </a:ext>
            </a:extLst>
          </p:cNvPr>
          <p:cNvSpPr>
            <a:spLocks noGrp="1"/>
          </p:cNvSpPr>
          <p:nvPr>
            <p:ph idx="1"/>
          </p:nvPr>
        </p:nvSpPr>
        <p:spPr/>
        <p:txBody>
          <a:bodyPr/>
          <a:lstStyle/>
          <a:p>
            <a:r>
              <a:rPr lang="nl-NL" dirty="0"/>
              <a:t>SOLK complex en lage prioriteit</a:t>
            </a:r>
            <a:r>
              <a:rPr lang="nl-NL" baseline="30000" dirty="0"/>
              <a:t>1</a:t>
            </a:r>
          </a:p>
          <a:p>
            <a:pPr marL="0" indent="0">
              <a:buNone/>
            </a:pPr>
            <a:endParaRPr lang="nl-NL" baseline="30000" dirty="0"/>
          </a:p>
          <a:p>
            <a:r>
              <a:rPr lang="nl-NL" dirty="0"/>
              <a:t>Negatieve attitude docent</a:t>
            </a:r>
            <a:r>
              <a:rPr lang="nl-NL" baseline="30000" dirty="0"/>
              <a:t>1</a:t>
            </a:r>
          </a:p>
          <a:p>
            <a:pPr marL="0" indent="0">
              <a:buNone/>
            </a:pPr>
            <a:endParaRPr lang="nl-NL" baseline="30000" dirty="0"/>
          </a:p>
          <a:p>
            <a:r>
              <a:rPr lang="nl-NL" dirty="0"/>
              <a:t>Laag in hiërarchie</a:t>
            </a:r>
            <a:r>
              <a:rPr lang="nl-NL" baseline="30000" dirty="0"/>
              <a:t>2</a:t>
            </a:r>
          </a:p>
          <a:p>
            <a:pPr marL="0" indent="0">
              <a:buNone/>
            </a:pPr>
            <a:endParaRPr lang="nl-NL" dirty="0"/>
          </a:p>
          <a:p>
            <a:r>
              <a:rPr lang="nl-NL" dirty="0"/>
              <a:t>Minst </a:t>
            </a:r>
            <a:r>
              <a:rPr lang="nl-NL" dirty="0" err="1"/>
              <a:t>meaningful</a:t>
            </a:r>
            <a:r>
              <a:rPr lang="nl-NL" dirty="0"/>
              <a:t> activities</a:t>
            </a:r>
            <a:r>
              <a:rPr lang="nl-NL" baseline="30000" dirty="0"/>
              <a:t>3</a:t>
            </a:r>
            <a:endParaRPr lang="nl-NL" dirty="0"/>
          </a:p>
          <a:p>
            <a:endParaRPr lang="nl-NL" dirty="0"/>
          </a:p>
        </p:txBody>
      </p:sp>
    </p:spTree>
    <p:extLst>
      <p:ext uri="{BB962C8B-B14F-4D97-AF65-F5344CB8AC3E}">
        <p14:creationId xmlns:p14="http://schemas.microsoft.com/office/powerpoint/2010/main" val="5344981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6C71A0-8149-48E4-BAB7-2AEC27310A17}"/>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CE685F05-BA9C-440F-82DD-2AD8DAD86462}"/>
              </a:ext>
            </a:extLst>
          </p:cNvPr>
          <p:cNvSpPr>
            <a:spLocks noGrp="1"/>
          </p:cNvSpPr>
          <p:nvPr>
            <p:ph idx="1"/>
          </p:nvPr>
        </p:nvSpPr>
        <p:spPr/>
        <p:txBody>
          <a:bodyPr/>
          <a:lstStyle/>
          <a:p>
            <a:endParaRPr lang="nl-NL" dirty="0"/>
          </a:p>
          <a:p>
            <a:r>
              <a:rPr lang="nl-NL" dirty="0"/>
              <a:t>Immuunsysteem ook nog niet bewezen….</a:t>
            </a:r>
          </a:p>
          <a:p>
            <a:endParaRPr lang="nl-NL" dirty="0"/>
          </a:p>
          <a:p>
            <a:pPr marL="0" indent="0">
              <a:buNone/>
            </a:pPr>
            <a:endParaRPr lang="nl-NL" dirty="0"/>
          </a:p>
          <a:p>
            <a:r>
              <a:rPr lang="nl-NL" dirty="0"/>
              <a:t>Pijnmatrix lijkt in brein rol te spelen, maar nog niet bewezen bij SOLK (sensitisatie)….</a:t>
            </a:r>
          </a:p>
          <a:p>
            <a:endParaRPr lang="nl-NL" dirty="0"/>
          </a:p>
          <a:p>
            <a:endParaRPr lang="nl-NL" dirty="0"/>
          </a:p>
          <a:p>
            <a:endParaRPr lang="nl-NL" dirty="0"/>
          </a:p>
          <a:p>
            <a:pPr marL="0" indent="0">
              <a:buNone/>
            </a:pPr>
            <a:endParaRPr lang="nl-NL" dirty="0"/>
          </a:p>
        </p:txBody>
      </p:sp>
      <p:pic>
        <p:nvPicPr>
          <p:cNvPr id="4" name="Picture 2" descr="Afbeeldingsresultaat voor centrale sensitisatie in de klinische praktijk">
            <a:extLst>
              <a:ext uri="{FF2B5EF4-FFF2-40B4-BE49-F238E27FC236}">
                <a16:creationId xmlns:a16="http://schemas.microsoft.com/office/drawing/2014/main" id="{A375EBC7-1825-43AC-A720-0408F54E3F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7894" y="3621248"/>
            <a:ext cx="1652630" cy="2483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97827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3B3CF4-D14C-4457-8632-89235DC4D10D}"/>
              </a:ext>
            </a:extLst>
          </p:cNvPr>
          <p:cNvSpPr>
            <a:spLocks noGrp="1"/>
          </p:cNvSpPr>
          <p:nvPr>
            <p:ph type="title"/>
          </p:nvPr>
        </p:nvSpPr>
        <p:spPr/>
        <p:txBody>
          <a:bodyPr/>
          <a:lstStyle/>
          <a:p>
            <a:r>
              <a:rPr lang="nl-NL" dirty="0"/>
              <a:t>Conclusie</a:t>
            </a:r>
          </a:p>
        </p:txBody>
      </p:sp>
      <p:sp>
        <p:nvSpPr>
          <p:cNvPr id="3" name="Tijdelijke aanduiding voor inhoud 2">
            <a:extLst>
              <a:ext uri="{FF2B5EF4-FFF2-40B4-BE49-F238E27FC236}">
                <a16:creationId xmlns:a16="http://schemas.microsoft.com/office/drawing/2014/main" id="{1BF5ABCD-4888-49D6-B523-687A5705887B}"/>
              </a:ext>
            </a:extLst>
          </p:cNvPr>
          <p:cNvSpPr>
            <a:spLocks noGrp="1"/>
          </p:cNvSpPr>
          <p:nvPr>
            <p:ph idx="1"/>
          </p:nvPr>
        </p:nvSpPr>
        <p:spPr/>
        <p:txBody>
          <a:bodyPr/>
          <a:lstStyle/>
          <a:p>
            <a:r>
              <a:rPr lang="nl-NL" dirty="0"/>
              <a:t>Alle modellen beschrijven een deel van de realiteit en verschillen tussen de patiënten…</a:t>
            </a:r>
          </a:p>
          <a:p>
            <a:endParaRPr lang="nl-NL" dirty="0"/>
          </a:p>
          <a:p>
            <a:pPr marL="0" indent="0">
              <a:buNone/>
            </a:pPr>
            <a:endParaRPr lang="nl-NL" dirty="0"/>
          </a:p>
        </p:txBody>
      </p:sp>
    </p:spTree>
    <p:extLst>
      <p:ext uri="{BB962C8B-B14F-4D97-AF65-F5344CB8AC3E}">
        <p14:creationId xmlns:p14="http://schemas.microsoft.com/office/powerpoint/2010/main" val="22653666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FD5D21-6221-48A0-886B-FAD76B2A90CA}"/>
              </a:ext>
            </a:extLst>
          </p:cNvPr>
          <p:cNvSpPr>
            <a:spLocks noGrp="1"/>
          </p:cNvSpPr>
          <p:nvPr>
            <p:ph type="title"/>
          </p:nvPr>
        </p:nvSpPr>
        <p:spPr/>
        <p:txBody>
          <a:bodyPr/>
          <a:lstStyle/>
          <a:p>
            <a:r>
              <a:rPr lang="nl-NL" dirty="0"/>
              <a:t>Management</a:t>
            </a:r>
          </a:p>
        </p:txBody>
      </p:sp>
      <p:sp>
        <p:nvSpPr>
          <p:cNvPr id="3" name="Tijdelijke aanduiding voor inhoud 2">
            <a:extLst>
              <a:ext uri="{FF2B5EF4-FFF2-40B4-BE49-F238E27FC236}">
                <a16:creationId xmlns:a16="http://schemas.microsoft.com/office/drawing/2014/main" id="{92E05D8F-562F-492B-8E2C-DF37F59B3750}"/>
              </a:ext>
            </a:extLst>
          </p:cNvPr>
          <p:cNvSpPr>
            <a:spLocks noGrp="1"/>
          </p:cNvSpPr>
          <p:nvPr>
            <p:ph idx="1"/>
          </p:nvPr>
        </p:nvSpPr>
        <p:spPr/>
        <p:txBody>
          <a:bodyPr/>
          <a:lstStyle/>
          <a:p>
            <a:r>
              <a:rPr lang="nl-NL" altLang="nl-NL" dirty="0" err="1"/>
              <a:t>Stepped</a:t>
            </a:r>
            <a:r>
              <a:rPr lang="nl-NL" altLang="nl-NL" dirty="0"/>
              <a:t>-care</a:t>
            </a:r>
          </a:p>
          <a:p>
            <a:pPr lvl="1">
              <a:buFont typeface="Wingdings" panose="05000000000000000000" pitchFamily="2" charset="2"/>
              <a:buChar char="Ø"/>
            </a:pPr>
            <a:endParaRPr lang="nl-NL" altLang="nl-NL" dirty="0"/>
          </a:p>
          <a:p>
            <a:pPr marL="322262" lvl="1" indent="0">
              <a:buNone/>
            </a:pPr>
            <a:r>
              <a:rPr lang="nl-NL" altLang="nl-NL" i="1" dirty="0"/>
              <a:t>Start simpel</a:t>
            </a:r>
          </a:p>
          <a:p>
            <a:pPr lvl="1">
              <a:buNone/>
            </a:pPr>
            <a:r>
              <a:rPr lang="nl-NL" altLang="nl-NL" dirty="0"/>
              <a:t>	- educatie </a:t>
            </a:r>
            <a:r>
              <a:rPr lang="nl-NL" altLang="nl-NL" dirty="0" err="1"/>
              <a:t>and</a:t>
            </a:r>
            <a:r>
              <a:rPr lang="nl-NL" altLang="nl-NL" dirty="0"/>
              <a:t> uitleg</a:t>
            </a:r>
          </a:p>
          <a:p>
            <a:pPr lvl="1">
              <a:buNone/>
            </a:pPr>
            <a:r>
              <a:rPr lang="nl-NL" altLang="nl-NL" dirty="0"/>
              <a:t>	- follow-up consulten</a:t>
            </a:r>
          </a:p>
          <a:p>
            <a:pPr lvl="1">
              <a:buNone/>
            </a:pPr>
            <a:r>
              <a:rPr lang="nl-NL" altLang="nl-NL" dirty="0"/>
              <a:t>	- actieve patiënt participatie</a:t>
            </a:r>
          </a:p>
          <a:p>
            <a:pPr lvl="1">
              <a:buFont typeface="Wingdings" panose="05000000000000000000" pitchFamily="2" charset="2"/>
              <a:buChar char="Ø"/>
            </a:pPr>
            <a:endParaRPr lang="nl-NL" altLang="nl-NL" dirty="0"/>
          </a:p>
          <a:p>
            <a:pPr marL="322262" lvl="1" indent="0">
              <a:buNone/>
            </a:pPr>
            <a:r>
              <a:rPr lang="nl-NL" altLang="nl-NL" i="1" dirty="0"/>
              <a:t>Intensief</a:t>
            </a:r>
          </a:p>
          <a:p>
            <a:pPr lvl="1">
              <a:buNone/>
            </a:pPr>
            <a:r>
              <a:rPr lang="nl-NL" altLang="nl-NL" dirty="0"/>
              <a:t>	- </a:t>
            </a:r>
            <a:r>
              <a:rPr lang="nl-NL" altLang="nl-NL" dirty="0" err="1"/>
              <a:t>Instandhoudende</a:t>
            </a:r>
            <a:r>
              <a:rPr lang="nl-NL" altLang="nl-NL" dirty="0"/>
              <a:t> factoren</a:t>
            </a:r>
          </a:p>
          <a:p>
            <a:pPr lvl="1">
              <a:buNone/>
            </a:pPr>
            <a:r>
              <a:rPr lang="nl-NL" altLang="nl-NL" dirty="0"/>
              <a:t>	- verwijzen (psychosomatische therapie, CBT, psycholoog)</a:t>
            </a:r>
          </a:p>
          <a:p>
            <a:pPr lvl="1">
              <a:buNone/>
            </a:pPr>
            <a:r>
              <a:rPr lang="nl-NL" altLang="nl-NL" dirty="0"/>
              <a:t>	- follow-up consulten</a:t>
            </a:r>
          </a:p>
          <a:p>
            <a:endParaRPr lang="nl-NL" dirty="0"/>
          </a:p>
        </p:txBody>
      </p:sp>
    </p:spTree>
    <p:extLst>
      <p:ext uri="{BB962C8B-B14F-4D97-AF65-F5344CB8AC3E}">
        <p14:creationId xmlns:p14="http://schemas.microsoft.com/office/powerpoint/2010/main" val="25469251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4516B-DE92-4DB2-A4C5-77CDEAC74CC7}"/>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B304863B-B491-4024-BFF7-8B2611920404}"/>
              </a:ext>
            </a:extLst>
          </p:cNvPr>
          <p:cNvSpPr>
            <a:spLocks noGrp="1"/>
          </p:cNvSpPr>
          <p:nvPr>
            <p:ph idx="1"/>
          </p:nvPr>
        </p:nvSpPr>
        <p:spPr/>
        <p:txBody>
          <a:bodyPr/>
          <a:lstStyle/>
          <a:p>
            <a:pPr marL="0" indent="0">
              <a:buNone/>
            </a:pPr>
            <a:r>
              <a:rPr lang="nl-NL" dirty="0"/>
              <a:t>Maar….</a:t>
            </a:r>
          </a:p>
          <a:p>
            <a:endParaRPr lang="nl-NL" dirty="0"/>
          </a:p>
          <a:p>
            <a:r>
              <a:rPr lang="nl-NL" dirty="0"/>
              <a:t>Nauwelijks tot geen effect CGT of andere psychologische therapie</a:t>
            </a:r>
            <a:r>
              <a:rPr lang="nl-NL" baseline="30000" dirty="0"/>
              <a:t>12</a:t>
            </a:r>
          </a:p>
          <a:p>
            <a:r>
              <a:rPr lang="nl-NL" dirty="0"/>
              <a:t>Geen bewijs voor farmacotherapeutische therapie</a:t>
            </a:r>
            <a:r>
              <a:rPr lang="nl-NL" baseline="30000" dirty="0"/>
              <a:t>13</a:t>
            </a:r>
          </a:p>
          <a:p>
            <a:endParaRPr lang="nl-NL" baseline="30000" dirty="0"/>
          </a:p>
          <a:p>
            <a:pPr marL="0" indent="0">
              <a:buNone/>
            </a:pPr>
            <a:endParaRPr lang="nl-NL" dirty="0"/>
          </a:p>
        </p:txBody>
      </p:sp>
    </p:spTree>
    <p:extLst>
      <p:ext uri="{BB962C8B-B14F-4D97-AF65-F5344CB8AC3E}">
        <p14:creationId xmlns:p14="http://schemas.microsoft.com/office/powerpoint/2010/main" val="5918332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03CB11-77F7-46F9-8A2C-8D464F02ADFA}"/>
              </a:ext>
            </a:extLst>
          </p:cNvPr>
          <p:cNvSpPr>
            <a:spLocks noGrp="1"/>
          </p:cNvSpPr>
          <p:nvPr>
            <p:ph type="title"/>
          </p:nvPr>
        </p:nvSpPr>
        <p:spPr/>
        <p:txBody>
          <a:bodyPr/>
          <a:lstStyle/>
          <a:p>
            <a:r>
              <a:rPr lang="nl-NL" dirty="0"/>
              <a:t>Referenties</a:t>
            </a:r>
          </a:p>
        </p:txBody>
      </p:sp>
      <p:sp>
        <p:nvSpPr>
          <p:cNvPr id="3" name="Tijdelijke aanduiding voor inhoud 2">
            <a:extLst>
              <a:ext uri="{FF2B5EF4-FFF2-40B4-BE49-F238E27FC236}">
                <a16:creationId xmlns:a16="http://schemas.microsoft.com/office/drawing/2014/main" id="{FE18CA81-CE73-4E74-B6A8-43924D870019}"/>
              </a:ext>
            </a:extLst>
          </p:cNvPr>
          <p:cNvSpPr>
            <a:spLocks noGrp="1"/>
          </p:cNvSpPr>
          <p:nvPr>
            <p:ph idx="1"/>
          </p:nvPr>
        </p:nvSpPr>
        <p:spPr>
          <a:xfrm>
            <a:off x="436228" y="1814635"/>
            <a:ext cx="8177383" cy="4125365"/>
          </a:xfrm>
        </p:spPr>
        <p:txBody>
          <a:bodyPr/>
          <a:lstStyle/>
          <a:p>
            <a:pPr marL="0" indent="0">
              <a:lnSpc>
                <a:spcPct val="100000"/>
              </a:lnSpc>
              <a:buNone/>
            </a:pPr>
            <a:r>
              <a:rPr lang="nl-NL" sz="1000" dirty="0"/>
              <a:t>1. </a:t>
            </a:r>
            <a:r>
              <a:rPr lang="x-none" sz="1000" dirty="0"/>
              <a:t>Joyce E, Cowing J, Lazarus C, Smith C, Zenzuck V, Peters S. Training tomorrow's doctors to explain 'medically unexplained' physical symptoms: An examination of UK medical educators' views of barriers and solutions. </a:t>
            </a:r>
            <a:r>
              <a:rPr lang="x-none" sz="1000" i="1" dirty="0"/>
              <a:t>Patient Educ Couns</a:t>
            </a:r>
            <a:r>
              <a:rPr lang="x-none" sz="1000" dirty="0"/>
              <a:t> 2017: 101(5):878-84.</a:t>
            </a:r>
            <a:endParaRPr lang="nl-NL" sz="1000" dirty="0"/>
          </a:p>
          <a:p>
            <a:pPr marL="0" indent="0">
              <a:lnSpc>
                <a:spcPct val="100000"/>
              </a:lnSpc>
              <a:buNone/>
            </a:pPr>
            <a:r>
              <a:rPr lang="nl-NL" sz="1000" dirty="0"/>
              <a:t>2. </a:t>
            </a:r>
            <a:r>
              <a:rPr lang="x-none" sz="1000" dirty="0"/>
              <a:t>Album D, Westin S. Do diseases have a prestige hierarchy? A survey among physicians and medical students. </a:t>
            </a:r>
            <a:r>
              <a:rPr lang="x-none" sz="1000" i="1" dirty="0"/>
              <a:t>Soc Sci Med</a:t>
            </a:r>
            <a:r>
              <a:rPr lang="x-none" sz="1000" dirty="0"/>
              <a:t> 2008; 66(1): 182-8.</a:t>
            </a:r>
            <a:endParaRPr lang="nl-NL" sz="1000" dirty="0"/>
          </a:p>
          <a:p>
            <a:pPr marL="0" indent="0">
              <a:lnSpc>
                <a:spcPct val="100000"/>
              </a:lnSpc>
              <a:buNone/>
            </a:pPr>
            <a:r>
              <a:rPr lang="nl-NL" sz="1000" dirty="0"/>
              <a:t>3. </a:t>
            </a:r>
            <a:r>
              <a:rPr lang="x-none" sz="1000" dirty="0"/>
              <a:t>Halvorsen PA, Edwards A, Aaraas IJ, Aasland OG, Kristiansen IS. What professional activities do general practitioners find most meaningful? Cross sectional survey of Norwegian general practitioners. </a:t>
            </a:r>
            <a:r>
              <a:rPr lang="x-none" sz="1000" i="1" dirty="0"/>
              <a:t>BMC Fam Pract</a:t>
            </a:r>
            <a:r>
              <a:rPr lang="x-none" sz="1000" dirty="0"/>
              <a:t> 2013; 14: 41.</a:t>
            </a:r>
            <a:endParaRPr lang="nl-NL" sz="1000" dirty="0"/>
          </a:p>
          <a:p>
            <a:pPr marL="0" indent="0">
              <a:lnSpc>
                <a:spcPct val="100000"/>
              </a:lnSpc>
              <a:buNone/>
            </a:pPr>
            <a:r>
              <a:rPr lang="nl-NL" sz="1000" dirty="0"/>
              <a:t>4.</a:t>
            </a:r>
            <a:r>
              <a:rPr lang="en-US" sz="1000" dirty="0"/>
              <a:t> </a:t>
            </a:r>
            <a:r>
              <a:rPr lang="en-US" sz="1000" dirty="0" err="1"/>
              <a:t>Verhaak</a:t>
            </a:r>
            <a:r>
              <a:rPr lang="en-US" sz="1000" dirty="0"/>
              <a:t>, P. F., et al. (2006). "Persistent presentation of medically unexplained symptoms in general practice." Family Practice 23(4): 414-420.</a:t>
            </a:r>
            <a:endParaRPr lang="nl-NL" sz="1000" dirty="0"/>
          </a:p>
          <a:p>
            <a:pPr marL="0" indent="0">
              <a:lnSpc>
                <a:spcPct val="100000"/>
              </a:lnSpc>
              <a:buNone/>
            </a:pPr>
            <a:r>
              <a:rPr lang="nl-NL" sz="1000" dirty="0"/>
              <a:t>5.</a:t>
            </a:r>
            <a:r>
              <a:rPr lang="en-US" sz="1000" dirty="0"/>
              <a:t> olde Hartman, T. C., et al. (2017). "What do guidelines and systematic reviews tell us about the management of medically unexplained symptoms in primary care?" BJGP open 1(3): BJGP-2016-0868.</a:t>
            </a:r>
          </a:p>
          <a:p>
            <a:pPr marL="0" indent="0">
              <a:lnSpc>
                <a:spcPct val="100000"/>
              </a:lnSpc>
              <a:buNone/>
            </a:pPr>
            <a:r>
              <a:rPr lang="en-US" sz="1000" dirty="0"/>
              <a:t>6. Knox H. Todd, M. N. S. J. R. H., MD (1993). "Ethnicity as a Risk Factor for Inadequate Emergency Department Analgesia. JAMA 269 (12): 1537-1539.</a:t>
            </a:r>
            <a:endParaRPr lang="nl-NL" sz="1000" dirty="0"/>
          </a:p>
          <a:p>
            <a:pPr marL="0" indent="0">
              <a:lnSpc>
                <a:spcPct val="100000"/>
              </a:lnSpc>
              <a:buNone/>
            </a:pPr>
            <a:r>
              <a:rPr lang="en-US" sz="1000" dirty="0"/>
              <a:t>7. Schulman, K. A., et al. (1999). "The effect of race and sex on physicians' recommendations for cardiac catheterization." New England Journal of Medicine 340(8): 618-626.</a:t>
            </a:r>
          </a:p>
          <a:p>
            <a:pPr marL="0" indent="0">
              <a:lnSpc>
                <a:spcPct val="100000"/>
              </a:lnSpc>
              <a:buNone/>
            </a:pPr>
            <a:r>
              <a:rPr lang="en-US" sz="1000" dirty="0"/>
              <a:t>8. Chapman, K. R., et al. (2001). "Gender bias in the diagnosis of COPD." Chest 119(6): 1691-1695.</a:t>
            </a:r>
            <a:endParaRPr lang="nl-NL" sz="1000" dirty="0"/>
          </a:p>
          <a:p>
            <a:pPr marL="0" indent="0">
              <a:lnSpc>
                <a:spcPct val="100000"/>
              </a:lnSpc>
              <a:buNone/>
            </a:pPr>
            <a:r>
              <a:rPr lang="en-US" sz="1000" dirty="0"/>
              <a:t>9. </a:t>
            </a:r>
            <a:r>
              <a:rPr lang="en-US" sz="1000" dirty="0" err="1"/>
              <a:t>Drwecki</a:t>
            </a:r>
            <a:r>
              <a:rPr lang="en-US" sz="1000" dirty="0"/>
              <a:t> BB, Moore CF, Ward SE, </a:t>
            </a:r>
            <a:r>
              <a:rPr lang="en-US" sz="1000" dirty="0" err="1"/>
              <a:t>Prkachin</a:t>
            </a:r>
            <a:r>
              <a:rPr lang="en-US" sz="1000" dirty="0"/>
              <a:t> KM. Reducing racial disparities in pain treatment: the role of empathy and perspective taking. Pain. 2011;152(5):1001–6.</a:t>
            </a:r>
          </a:p>
          <a:p>
            <a:pPr marL="0" indent="0">
              <a:lnSpc>
                <a:spcPct val="100000"/>
              </a:lnSpc>
              <a:buNone/>
            </a:pPr>
            <a:r>
              <a:rPr lang="en-US" sz="1000" dirty="0"/>
              <a:t>10. Tak, L. M., et al. (2011). "Meta-analysis and meta-regression of hypothalamic-pituitary-adrenal axis activity in functional somatic disorders." Biological Psychology 87(2): 183-194.</a:t>
            </a:r>
          </a:p>
          <a:p>
            <a:pPr marL="0" indent="0">
              <a:lnSpc>
                <a:spcPct val="100000"/>
              </a:lnSpc>
              <a:buNone/>
            </a:pPr>
            <a:r>
              <a:rPr lang="en-US" sz="1000" dirty="0"/>
              <a:t>11. Van den Bergh, O., et al. (2017). "Symptoms and the body: Taking the inferential leap." Neuroscience and Biobehavioral Reviews 74(Pt A): 185-203.</a:t>
            </a:r>
          </a:p>
          <a:p>
            <a:pPr marL="0" indent="0">
              <a:lnSpc>
                <a:spcPct val="100000"/>
              </a:lnSpc>
              <a:buNone/>
            </a:pPr>
            <a:r>
              <a:rPr lang="en-US" sz="1000" dirty="0"/>
              <a:t>12.</a:t>
            </a:r>
            <a:r>
              <a:rPr lang="nl-NL" sz="1000" dirty="0"/>
              <a:t> van Dessel, N., et al. (2014). "Non-</a:t>
            </a:r>
            <a:r>
              <a:rPr lang="nl-NL" sz="1000" dirty="0" err="1"/>
              <a:t>pharmacological</a:t>
            </a:r>
            <a:r>
              <a:rPr lang="nl-NL" sz="1000" dirty="0"/>
              <a:t> </a:t>
            </a:r>
            <a:r>
              <a:rPr lang="nl-NL" sz="1000" dirty="0" err="1"/>
              <a:t>interventions</a:t>
            </a:r>
            <a:r>
              <a:rPr lang="nl-NL" sz="1000" dirty="0"/>
              <a:t> for </a:t>
            </a:r>
            <a:r>
              <a:rPr lang="nl-NL" sz="1000" dirty="0" err="1"/>
              <a:t>somatoform</a:t>
            </a:r>
            <a:r>
              <a:rPr lang="nl-NL" sz="1000" dirty="0"/>
              <a:t> disorders </a:t>
            </a:r>
            <a:r>
              <a:rPr lang="nl-NL" sz="1000" dirty="0" err="1"/>
              <a:t>and</a:t>
            </a:r>
            <a:r>
              <a:rPr lang="nl-NL" sz="1000" dirty="0"/>
              <a:t> </a:t>
            </a:r>
            <a:r>
              <a:rPr lang="nl-NL" sz="1000" dirty="0" err="1"/>
              <a:t>medically</a:t>
            </a:r>
            <a:r>
              <a:rPr lang="nl-NL" sz="1000" dirty="0"/>
              <a:t> </a:t>
            </a:r>
            <a:r>
              <a:rPr lang="nl-NL" sz="1000" dirty="0" err="1"/>
              <a:t>unexplained</a:t>
            </a:r>
            <a:r>
              <a:rPr lang="nl-NL" sz="1000" dirty="0"/>
              <a:t> </a:t>
            </a:r>
            <a:r>
              <a:rPr lang="nl-NL" sz="1000" dirty="0" err="1"/>
              <a:t>physical</a:t>
            </a:r>
            <a:r>
              <a:rPr lang="nl-NL" sz="1000" dirty="0"/>
              <a:t> </a:t>
            </a:r>
            <a:r>
              <a:rPr lang="nl-NL" sz="1000" dirty="0" err="1"/>
              <a:t>symptoms</a:t>
            </a:r>
            <a:r>
              <a:rPr lang="nl-NL" sz="1000" dirty="0"/>
              <a:t> (MUPS) in </a:t>
            </a:r>
            <a:r>
              <a:rPr lang="nl-NL" sz="1000" dirty="0" err="1"/>
              <a:t>adults</a:t>
            </a:r>
            <a:r>
              <a:rPr lang="nl-NL" sz="1000" dirty="0"/>
              <a:t>." </a:t>
            </a:r>
            <a:r>
              <a:rPr lang="nl-NL" sz="1000" dirty="0" err="1"/>
              <a:t>Cochrane</a:t>
            </a:r>
            <a:r>
              <a:rPr lang="nl-NL" sz="1000" dirty="0"/>
              <a:t> Database </a:t>
            </a:r>
            <a:r>
              <a:rPr lang="nl-NL" sz="1000" dirty="0" err="1"/>
              <a:t>Syst</a:t>
            </a:r>
            <a:r>
              <a:rPr lang="nl-NL" sz="1000" dirty="0"/>
              <a:t> </a:t>
            </a:r>
            <a:r>
              <a:rPr lang="nl-NL" sz="1000" dirty="0" err="1"/>
              <a:t>Rev</a:t>
            </a:r>
            <a:r>
              <a:rPr lang="nl-NL" sz="1000" dirty="0"/>
              <a:t> </a:t>
            </a:r>
            <a:r>
              <a:rPr lang="nl-NL" sz="1000" b="1" dirty="0"/>
              <a:t>11</a:t>
            </a:r>
            <a:r>
              <a:rPr lang="nl-NL" sz="1000" dirty="0"/>
              <a:t>: Cd011142</a:t>
            </a:r>
            <a:endParaRPr lang="en-US" sz="1000" dirty="0"/>
          </a:p>
          <a:p>
            <a:pPr marL="0" indent="0">
              <a:lnSpc>
                <a:spcPct val="100000"/>
              </a:lnSpc>
              <a:buNone/>
            </a:pPr>
            <a:r>
              <a:rPr lang="en-US" sz="1000" dirty="0"/>
              <a:t>13. </a:t>
            </a:r>
            <a:r>
              <a:rPr lang="en-US" sz="1000" dirty="0" err="1"/>
              <a:t>Kleinstauber</a:t>
            </a:r>
            <a:r>
              <a:rPr lang="en-US" sz="1000" dirty="0"/>
              <a:t>, M., et al. (2014). "Pharmacological interventions for somatoform disorders in adults." Cochrane Database Syst Rev </a:t>
            </a:r>
            <a:r>
              <a:rPr lang="en-US" sz="1000" b="1" dirty="0"/>
              <a:t>11</a:t>
            </a:r>
            <a:r>
              <a:rPr lang="en-US" sz="1000" dirty="0"/>
              <a:t>: Cd010628.</a:t>
            </a:r>
            <a:endParaRPr lang="nl-NL" sz="1000" dirty="0"/>
          </a:p>
          <a:p>
            <a:pPr marL="0" indent="0">
              <a:lnSpc>
                <a:spcPct val="100000"/>
              </a:lnSpc>
              <a:buNone/>
            </a:pPr>
            <a:endParaRPr lang="nl-NL" sz="1000" dirty="0"/>
          </a:p>
          <a:p>
            <a:pPr marL="0" indent="0">
              <a:lnSpc>
                <a:spcPct val="100000"/>
              </a:lnSpc>
              <a:buNone/>
            </a:pPr>
            <a:endParaRPr lang="nl-NL" dirty="0"/>
          </a:p>
          <a:p>
            <a:pPr marL="0" indent="0">
              <a:lnSpc>
                <a:spcPct val="100000"/>
              </a:lnSpc>
              <a:buNone/>
            </a:pPr>
            <a:endParaRPr lang="nl-NL" sz="1000" dirty="0"/>
          </a:p>
          <a:p>
            <a:pPr marL="0" indent="0">
              <a:buNone/>
            </a:pPr>
            <a:endParaRPr lang="nl-NL" dirty="0"/>
          </a:p>
          <a:p>
            <a:pPr marL="0" indent="0">
              <a:buNone/>
            </a:pPr>
            <a:endParaRPr lang="nl-NL" dirty="0"/>
          </a:p>
        </p:txBody>
      </p:sp>
    </p:spTree>
    <p:extLst>
      <p:ext uri="{BB962C8B-B14F-4D97-AF65-F5344CB8AC3E}">
        <p14:creationId xmlns:p14="http://schemas.microsoft.com/office/powerpoint/2010/main" val="1322289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A0D114-F55A-43FB-A222-2D3C7DF48E5F}"/>
              </a:ext>
            </a:extLst>
          </p:cNvPr>
          <p:cNvSpPr>
            <a:spLocks noGrp="1"/>
          </p:cNvSpPr>
          <p:nvPr>
            <p:ph type="title"/>
          </p:nvPr>
        </p:nvSpPr>
        <p:spPr/>
        <p:txBody>
          <a:bodyPr/>
          <a:lstStyle/>
          <a:p>
            <a:r>
              <a:rPr lang="nl-NL" dirty="0"/>
              <a:t>Problemen onderzoek</a:t>
            </a:r>
          </a:p>
        </p:txBody>
      </p:sp>
      <p:sp>
        <p:nvSpPr>
          <p:cNvPr id="3" name="Tijdelijke aanduiding voor inhoud 2">
            <a:extLst>
              <a:ext uri="{FF2B5EF4-FFF2-40B4-BE49-F238E27FC236}">
                <a16:creationId xmlns:a16="http://schemas.microsoft.com/office/drawing/2014/main" id="{7D2455A8-1307-4560-8C0D-1632E3520251}"/>
              </a:ext>
            </a:extLst>
          </p:cNvPr>
          <p:cNvSpPr>
            <a:spLocks noGrp="1"/>
          </p:cNvSpPr>
          <p:nvPr>
            <p:ph idx="1"/>
          </p:nvPr>
        </p:nvSpPr>
        <p:spPr/>
        <p:txBody>
          <a:bodyPr/>
          <a:lstStyle/>
          <a:p>
            <a:r>
              <a:rPr lang="nl-NL" dirty="0"/>
              <a:t>Functionele klachten</a:t>
            </a:r>
          </a:p>
          <a:p>
            <a:r>
              <a:rPr lang="nl-NL" dirty="0"/>
              <a:t>SOLK</a:t>
            </a:r>
          </a:p>
          <a:p>
            <a:r>
              <a:rPr lang="nl-NL" dirty="0"/>
              <a:t>MUS (</a:t>
            </a:r>
            <a:r>
              <a:rPr lang="nl-NL" dirty="0" err="1"/>
              <a:t>medically</a:t>
            </a:r>
            <a:r>
              <a:rPr lang="nl-NL" dirty="0"/>
              <a:t> </a:t>
            </a:r>
            <a:r>
              <a:rPr lang="nl-NL" dirty="0" err="1"/>
              <a:t>unexplained</a:t>
            </a:r>
            <a:r>
              <a:rPr lang="nl-NL" dirty="0"/>
              <a:t> </a:t>
            </a:r>
            <a:r>
              <a:rPr lang="nl-NL" dirty="0" err="1"/>
              <a:t>symptoms</a:t>
            </a:r>
            <a:r>
              <a:rPr lang="nl-NL" dirty="0"/>
              <a:t>)</a:t>
            </a:r>
          </a:p>
          <a:p>
            <a:r>
              <a:rPr lang="nl-NL" dirty="0" err="1"/>
              <a:t>Bodily</a:t>
            </a:r>
            <a:r>
              <a:rPr lang="nl-NL" dirty="0"/>
              <a:t> </a:t>
            </a:r>
            <a:r>
              <a:rPr lang="nl-NL" dirty="0" err="1"/>
              <a:t>distress</a:t>
            </a:r>
            <a:r>
              <a:rPr lang="nl-NL" dirty="0"/>
              <a:t> </a:t>
            </a:r>
            <a:r>
              <a:rPr lang="nl-NL" dirty="0" err="1"/>
              <a:t>syndrome</a:t>
            </a:r>
            <a:endParaRPr lang="nl-NL" dirty="0"/>
          </a:p>
          <a:p>
            <a:r>
              <a:rPr lang="nl-NL" dirty="0" err="1"/>
              <a:t>Fuctional</a:t>
            </a:r>
            <a:r>
              <a:rPr lang="nl-NL" dirty="0"/>
              <a:t> </a:t>
            </a:r>
            <a:r>
              <a:rPr lang="nl-NL" dirty="0" err="1"/>
              <a:t>symptoms</a:t>
            </a:r>
            <a:endParaRPr lang="nl-NL" dirty="0"/>
          </a:p>
          <a:p>
            <a:r>
              <a:rPr lang="nl-NL" dirty="0" err="1"/>
              <a:t>Somatic</a:t>
            </a:r>
            <a:r>
              <a:rPr lang="nl-NL" dirty="0"/>
              <a:t> </a:t>
            </a:r>
            <a:r>
              <a:rPr lang="nl-NL" dirty="0" err="1"/>
              <a:t>symptom</a:t>
            </a:r>
            <a:r>
              <a:rPr lang="nl-NL" dirty="0"/>
              <a:t> disorder (DSM V)</a:t>
            </a:r>
          </a:p>
          <a:p>
            <a:r>
              <a:rPr lang="nl-NL" dirty="0" err="1"/>
              <a:t>Syndromes</a:t>
            </a:r>
            <a:r>
              <a:rPr lang="nl-NL" dirty="0"/>
              <a:t> (IBS, fibromyalgie, CVS)</a:t>
            </a:r>
          </a:p>
          <a:p>
            <a:pPr marL="0" indent="0">
              <a:buNone/>
            </a:pPr>
            <a:endParaRPr lang="nl-NL" dirty="0"/>
          </a:p>
        </p:txBody>
      </p:sp>
    </p:spTree>
    <p:extLst>
      <p:ext uri="{BB962C8B-B14F-4D97-AF65-F5344CB8AC3E}">
        <p14:creationId xmlns:p14="http://schemas.microsoft.com/office/powerpoint/2010/main" val="244496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F76277-8AFA-4DD9-BF3A-0B127C3FA886}"/>
              </a:ext>
            </a:extLst>
          </p:cNvPr>
          <p:cNvSpPr>
            <a:spLocks noGrp="1"/>
          </p:cNvSpPr>
          <p:nvPr>
            <p:ph type="title"/>
          </p:nvPr>
        </p:nvSpPr>
        <p:spPr/>
        <p:txBody>
          <a:bodyPr/>
          <a:lstStyle/>
          <a:p>
            <a:endParaRPr lang="nl-NL"/>
          </a:p>
        </p:txBody>
      </p:sp>
      <p:sp>
        <p:nvSpPr>
          <p:cNvPr id="6" name="Tijdelijke aanduiding voor inhoud 5">
            <a:extLst>
              <a:ext uri="{FF2B5EF4-FFF2-40B4-BE49-F238E27FC236}">
                <a16:creationId xmlns:a16="http://schemas.microsoft.com/office/drawing/2014/main" id="{C73A2494-48AE-45BD-A4E6-867559ACD686}"/>
              </a:ext>
            </a:extLst>
          </p:cNvPr>
          <p:cNvSpPr>
            <a:spLocks noGrp="1"/>
          </p:cNvSpPr>
          <p:nvPr>
            <p:ph idx="1"/>
          </p:nvPr>
        </p:nvSpPr>
        <p:spPr/>
        <p:txBody>
          <a:bodyPr/>
          <a:lstStyle/>
          <a:p>
            <a:r>
              <a:rPr lang="nl-NL" dirty="0"/>
              <a:t>Betekenis van symptomen, </a:t>
            </a:r>
            <a:r>
              <a:rPr lang="nl-NL" dirty="0" err="1"/>
              <a:t>splitters</a:t>
            </a:r>
            <a:r>
              <a:rPr lang="nl-NL" dirty="0"/>
              <a:t> </a:t>
            </a:r>
            <a:r>
              <a:rPr lang="nl-NL" dirty="0" err="1"/>
              <a:t>vs</a:t>
            </a:r>
            <a:r>
              <a:rPr lang="nl-NL" dirty="0"/>
              <a:t> </a:t>
            </a:r>
            <a:r>
              <a:rPr lang="nl-NL" dirty="0" err="1"/>
              <a:t>lumpers</a:t>
            </a:r>
            <a:endParaRPr lang="nl-NL" dirty="0"/>
          </a:p>
          <a:p>
            <a:r>
              <a:rPr lang="nl-NL" dirty="0"/>
              <a:t>Rome III criteria IBS</a:t>
            </a:r>
          </a:p>
          <a:p>
            <a:endParaRPr lang="nl-NL" dirty="0"/>
          </a:p>
          <a:p>
            <a:pPr marL="0" indent="0">
              <a:buNone/>
            </a:pPr>
            <a:endParaRPr lang="nl-NL" dirty="0"/>
          </a:p>
        </p:txBody>
      </p:sp>
      <p:pic>
        <p:nvPicPr>
          <p:cNvPr id="7" name="Afbeelding 6">
            <a:extLst>
              <a:ext uri="{FF2B5EF4-FFF2-40B4-BE49-F238E27FC236}">
                <a16:creationId xmlns:a16="http://schemas.microsoft.com/office/drawing/2014/main" id="{0F2D4AB7-BD5C-43C3-ABB7-8C22AA22E931}"/>
              </a:ext>
            </a:extLst>
          </p:cNvPr>
          <p:cNvPicPr>
            <a:picLocks noChangeAspect="1"/>
          </p:cNvPicPr>
          <p:nvPr/>
        </p:nvPicPr>
        <p:blipFill>
          <a:blip r:embed="rId2"/>
          <a:stretch>
            <a:fillRect/>
          </a:stretch>
        </p:blipFill>
        <p:spPr>
          <a:xfrm>
            <a:off x="3916086" y="2655704"/>
            <a:ext cx="2065264" cy="3212633"/>
          </a:xfrm>
          <a:prstGeom prst="rect">
            <a:avLst/>
          </a:prstGeom>
        </p:spPr>
      </p:pic>
    </p:spTree>
    <p:extLst>
      <p:ext uri="{BB962C8B-B14F-4D97-AF65-F5344CB8AC3E}">
        <p14:creationId xmlns:p14="http://schemas.microsoft.com/office/powerpoint/2010/main" val="2768555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9A8E92-2DFE-482A-A305-46E1066291DC}"/>
              </a:ext>
            </a:extLst>
          </p:cNvPr>
          <p:cNvSpPr>
            <a:spLocks noGrp="1"/>
          </p:cNvSpPr>
          <p:nvPr>
            <p:ph type="title"/>
          </p:nvPr>
        </p:nvSpPr>
        <p:spPr/>
        <p:txBody>
          <a:bodyPr/>
          <a:lstStyle/>
          <a:p>
            <a:endParaRPr lang="nl-NL" dirty="0"/>
          </a:p>
        </p:txBody>
      </p:sp>
      <p:sp>
        <p:nvSpPr>
          <p:cNvPr id="3" name="Tijdelijke aanduiding voor inhoud 2">
            <a:extLst>
              <a:ext uri="{FF2B5EF4-FFF2-40B4-BE49-F238E27FC236}">
                <a16:creationId xmlns:a16="http://schemas.microsoft.com/office/drawing/2014/main" id="{D42BEBEE-5FEF-41AA-82FB-3F8EC1F2F292}"/>
              </a:ext>
            </a:extLst>
          </p:cNvPr>
          <p:cNvSpPr>
            <a:spLocks noGrp="1"/>
          </p:cNvSpPr>
          <p:nvPr>
            <p:ph idx="1"/>
          </p:nvPr>
        </p:nvSpPr>
        <p:spPr/>
        <p:txBody>
          <a:bodyPr/>
          <a:lstStyle/>
          <a:p>
            <a:r>
              <a:rPr lang="nl-NL" dirty="0"/>
              <a:t>Prevalenties variëren tussen 25% en 50%</a:t>
            </a:r>
            <a:r>
              <a:rPr lang="nl-NL" baseline="30000" dirty="0"/>
              <a:t>4</a:t>
            </a:r>
            <a:endParaRPr lang="nl-NL" dirty="0"/>
          </a:p>
          <a:p>
            <a:r>
              <a:rPr lang="nl-NL" dirty="0"/>
              <a:t>Meer accuraat: 3%-11%</a:t>
            </a:r>
            <a:r>
              <a:rPr lang="nl-NL" baseline="30000" dirty="0"/>
              <a:t>5</a:t>
            </a:r>
            <a:r>
              <a:rPr lang="nl-NL" dirty="0"/>
              <a:t> </a:t>
            </a:r>
          </a:p>
          <a:p>
            <a:r>
              <a:rPr lang="nl-NL" dirty="0"/>
              <a:t>Afhankelijk van definitie: duur, functioneren, </a:t>
            </a:r>
            <a:r>
              <a:rPr lang="nl-NL" dirty="0" err="1"/>
              <a:t>GPs</a:t>
            </a:r>
            <a:r>
              <a:rPr lang="nl-NL" dirty="0"/>
              <a:t>’ view</a:t>
            </a:r>
          </a:p>
        </p:txBody>
      </p:sp>
    </p:spTree>
    <p:extLst>
      <p:ext uri="{BB962C8B-B14F-4D97-AF65-F5344CB8AC3E}">
        <p14:creationId xmlns:p14="http://schemas.microsoft.com/office/powerpoint/2010/main" val="2645555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89A83B-90AE-4488-8AF5-70546AA20BDD}"/>
              </a:ext>
            </a:extLst>
          </p:cNvPr>
          <p:cNvSpPr>
            <a:spLocks noGrp="1"/>
          </p:cNvSpPr>
          <p:nvPr>
            <p:ph type="title"/>
          </p:nvPr>
        </p:nvSpPr>
        <p:spPr/>
        <p:txBody>
          <a:bodyPr/>
          <a:lstStyle/>
          <a:p>
            <a:endParaRPr lang="nl-NL" dirty="0"/>
          </a:p>
        </p:txBody>
      </p:sp>
      <p:sp>
        <p:nvSpPr>
          <p:cNvPr id="5" name="Rechthoekige driehoek 4">
            <a:extLst>
              <a:ext uri="{FF2B5EF4-FFF2-40B4-BE49-F238E27FC236}">
                <a16:creationId xmlns:a16="http://schemas.microsoft.com/office/drawing/2014/main" id="{D7BAA21E-3EB9-4252-BECC-7C9C108FFB93}"/>
              </a:ext>
            </a:extLst>
          </p:cNvPr>
          <p:cNvSpPr/>
          <p:nvPr/>
        </p:nvSpPr>
        <p:spPr>
          <a:xfrm>
            <a:off x="1166070" y="2175422"/>
            <a:ext cx="7055141" cy="1694576"/>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Ovaal 5">
            <a:extLst>
              <a:ext uri="{FF2B5EF4-FFF2-40B4-BE49-F238E27FC236}">
                <a16:creationId xmlns:a16="http://schemas.microsoft.com/office/drawing/2014/main" id="{C2A50DBD-13DD-406F-8939-8B44DDACF855}"/>
              </a:ext>
            </a:extLst>
          </p:cNvPr>
          <p:cNvSpPr/>
          <p:nvPr/>
        </p:nvSpPr>
        <p:spPr>
          <a:xfrm>
            <a:off x="616589" y="2021690"/>
            <a:ext cx="1933663" cy="202180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met één afgeronde hoek 6">
            <a:extLst>
              <a:ext uri="{FF2B5EF4-FFF2-40B4-BE49-F238E27FC236}">
                <a16:creationId xmlns:a16="http://schemas.microsoft.com/office/drawing/2014/main" id="{2134FE45-3002-454A-A0F0-C54C218D4E8C}"/>
              </a:ext>
            </a:extLst>
          </p:cNvPr>
          <p:cNvSpPr/>
          <p:nvPr/>
        </p:nvSpPr>
        <p:spPr>
          <a:xfrm>
            <a:off x="616590" y="4586165"/>
            <a:ext cx="1933663" cy="824217"/>
          </a:xfrm>
          <a:prstGeom prst="round1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a:t>Self-limiting</a:t>
            </a:r>
            <a:endParaRPr lang="nl-NL" dirty="0"/>
          </a:p>
        </p:txBody>
      </p:sp>
      <p:sp>
        <p:nvSpPr>
          <p:cNvPr id="9" name="Ovaal 8">
            <a:extLst>
              <a:ext uri="{FF2B5EF4-FFF2-40B4-BE49-F238E27FC236}">
                <a16:creationId xmlns:a16="http://schemas.microsoft.com/office/drawing/2014/main" id="{BF40657C-6FED-4868-93FC-168FDBDC4A06}"/>
              </a:ext>
            </a:extLst>
          </p:cNvPr>
          <p:cNvSpPr/>
          <p:nvPr/>
        </p:nvSpPr>
        <p:spPr>
          <a:xfrm>
            <a:off x="2550252" y="2676088"/>
            <a:ext cx="4043496" cy="136740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met één afgeronde hoek 9">
            <a:extLst>
              <a:ext uri="{FF2B5EF4-FFF2-40B4-BE49-F238E27FC236}">
                <a16:creationId xmlns:a16="http://schemas.microsoft.com/office/drawing/2014/main" id="{74E4C30A-B80D-4064-A534-A265A7D9E2AC}"/>
              </a:ext>
            </a:extLst>
          </p:cNvPr>
          <p:cNvSpPr/>
          <p:nvPr/>
        </p:nvSpPr>
        <p:spPr>
          <a:xfrm>
            <a:off x="2550252" y="1492626"/>
            <a:ext cx="4043496" cy="824218"/>
          </a:xfrm>
          <a:prstGeom prst="round1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ROPS</a:t>
            </a:r>
          </a:p>
        </p:txBody>
      </p:sp>
      <p:sp>
        <p:nvSpPr>
          <p:cNvPr id="11" name="Ovaal 10">
            <a:extLst>
              <a:ext uri="{FF2B5EF4-FFF2-40B4-BE49-F238E27FC236}">
                <a16:creationId xmlns:a16="http://schemas.microsoft.com/office/drawing/2014/main" id="{E97CE19D-1AC4-4206-B51C-A4F1FAB24AFC}"/>
              </a:ext>
            </a:extLst>
          </p:cNvPr>
          <p:cNvSpPr/>
          <p:nvPr/>
        </p:nvSpPr>
        <p:spPr>
          <a:xfrm>
            <a:off x="6593748" y="3254928"/>
            <a:ext cx="1728132" cy="94283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met één afgeronde hoek 11">
            <a:extLst>
              <a:ext uri="{FF2B5EF4-FFF2-40B4-BE49-F238E27FC236}">
                <a16:creationId xmlns:a16="http://schemas.microsoft.com/office/drawing/2014/main" id="{8F37D0B2-140F-48FC-9575-A12C574738F6}"/>
              </a:ext>
            </a:extLst>
          </p:cNvPr>
          <p:cNvSpPr/>
          <p:nvPr/>
        </p:nvSpPr>
        <p:spPr>
          <a:xfrm>
            <a:off x="6593750" y="4586165"/>
            <a:ext cx="1627462" cy="824218"/>
          </a:xfrm>
          <a:prstGeom prst="round1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a:t>Somatic</a:t>
            </a:r>
            <a:r>
              <a:rPr lang="nl-NL" dirty="0"/>
              <a:t> </a:t>
            </a:r>
            <a:r>
              <a:rPr lang="nl-NL" dirty="0" err="1"/>
              <a:t>symptom</a:t>
            </a:r>
            <a:r>
              <a:rPr lang="nl-NL" dirty="0"/>
              <a:t> disorder</a:t>
            </a:r>
          </a:p>
        </p:txBody>
      </p:sp>
    </p:spTree>
    <p:extLst>
      <p:ext uri="{BB962C8B-B14F-4D97-AF65-F5344CB8AC3E}">
        <p14:creationId xmlns:p14="http://schemas.microsoft.com/office/powerpoint/2010/main" val="111015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afbeelding 1">
            <a:extLst>
              <a:ext uri="{FF2B5EF4-FFF2-40B4-BE49-F238E27FC236}">
                <a16:creationId xmlns:a16="http://schemas.microsoft.com/office/drawing/2014/main" id="{1607DD06-8AC7-4335-959D-9CC34CE2F823}"/>
              </a:ext>
            </a:extLst>
          </p:cNvPr>
          <p:cNvSpPr>
            <a:spLocks noGrp="1"/>
          </p:cNvSpPr>
          <p:nvPr>
            <p:ph type="pic" sz="quarter" idx="15"/>
          </p:nvPr>
        </p:nvSpPr>
        <p:spPr/>
      </p:sp>
      <p:sp>
        <p:nvSpPr>
          <p:cNvPr id="3" name="Tijdelijke aanduiding voor afbeelding 1">
            <a:extLst>
              <a:ext uri="{FF2B5EF4-FFF2-40B4-BE49-F238E27FC236}">
                <a16:creationId xmlns:a16="http://schemas.microsoft.com/office/drawing/2014/main" id="{55ECD730-3F45-4ED8-B0B9-DF46CAB5490D}"/>
              </a:ext>
            </a:extLst>
          </p:cNvPr>
          <p:cNvSpPr txBox="1">
            <a:spLocks/>
          </p:cNvSpPr>
          <p:nvPr/>
        </p:nvSpPr>
        <p:spPr>
          <a:xfrm>
            <a:off x="-58723" y="0"/>
            <a:ext cx="9144000" cy="6857999"/>
          </a:xfrm>
          <a:prstGeom prst="rect">
            <a:avLst/>
          </a:prstGeom>
          <a:solidFill>
            <a:schemeClr val="bg1"/>
          </a:solidFill>
        </p:spPr>
      </p:sp>
      <p:pic>
        <p:nvPicPr>
          <p:cNvPr id="4" name="Afbeelding 3">
            <a:extLst>
              <a:ext uri="{FF2B5EF4-FFF2-40B4-BE49-F238E27FC236}">
                <a16:creationId xmlns:a16="http://schemas.microsoft.com/office/drawing/2014/main" id="{25EE456F-AD45-42DA-9845-3CB99C0E3006}"/>
              </a:ext>
            </a:extLst>
          </p:cNvPr>
          <p:cNvPicPr>
            <a:picLocks noChangeAspect="1"/>
          </p:cNvPicPr>
          <p:nvPr/>
        </p:nvPicPr>
        <p:blipFill>
          <a:blip r:embed="rId2"/>
          <a:stretch>
            <a:fillRect/>
          </a:stretch>
        </p:blipFill>
        <p:spPr>
          <a:xfrm>
            <a:off x="0" y="1048320"/>
            <a:ext cx="9144000" cy="4409022"/>
          </a:xfrm>
          <a:prstGeom prst="rect">
            <a:avLst/>
          </a:prstGeom>
        </p:spPr>
      </p:pic>
    </p:spTree>
    <p:extLst>
      <p:ext uri="{BB962C8B-B14F-4D97-AF65-F5344CB8AC3E}">
        <p14:creationId xmlns:p14="http://schemas.microsoft.com/office/powerpoint/2010/main" val="183667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CA1508-6FE6-49A5-91E0-E6531C8AFD26}"/>
              </a:ext>
            </a:extLst>
          </p:cNvPr>
          <p:cNvSpPr>
            <a:spLocks noGrp="1"/>
          </p:cNvSpPr>
          <p:nvPr>
            <p:ph type="title"/>
          </p:nvPr>
        </p:nvSpPr>
        <p:spPr/>
        <p:txBody>
          <a:bodyPr/>
          <a:lstStyle/>
          <a:p>
            <a:r>
              <a:rPr lang="nl-NL" dirty="0"/>
              <a:t>Problemen</a:t>
            </a:r>
          </a:p>
        </p:txBody>
      </p:sp>
      <p:sp>
        <p:nvSpPr>
          <p:cNvPr id="3" name="Tijdelijke aanduiding voor inhoud 2">
            <a:extLst>
              <a:ext uri="{FF2B5EF4-FFF2-40B4-BE49-F238E27FC236}">
                <a16:creationId xmlns:a16="http://schemas.microsoft.com/office/drawing/2014/main" id="{68CC3774-F7C5-4536-8611-AA1C91B0D789}"/>
              </a:ext>
            </a:extLst>
          </p:cNvPr>
          <p:cNvSpPr>
            <a:spLocks noGrp="1"/>
          </p:cNvSpPr>
          <p:nvPr>
            <p:ph idx="1"/>
          </p:nvPr>
        </p:nvSpPr>
        <p:spPr/>
        <p:txBody>
          <a:bodyPr/>
          <a:lstStyle/>
          <a:p>
            <a:r>
              <a:rPr lang="nl-NL" dirty="0"/>
              <a:t>Incongruentie tussen symptoom presentatie van patiënten en uitlegmodellen die zich op biomedische ziekten focussen (</a:t>
            </a:r>
            <a:r>
              <a:rPr lang="nl-NL" dirty="0" err="1"/>
              <a:t>illness</a:t>
            </a:r>
            <a:r>
              <a:rPr lang="nl-NL" dirty="0"/>
              <a:t> </a:t>
            </a:r>
            <a:r>
              <a:rPr lang="nl-NL" dirty="0" err="1"/>
              <a:t>vs</a:t>
            </a:r>
            <a:r>
              <a:rPr lang="nl-NL" dirty="0"/>
              <a:t> </a:t>
            </a:r>
            <a:r>
              <a:rPr lang="nl-NL" dirty="0" err="1"/>
              <a:t>disease</a:t>
            </a:r>
            <a:r>
              <a:rPr lang="nl-NL" dirty="0"/>
              <a:t>)</a:t>
            </a:r>
          </a:p>
          <a:p>
            <a:pPr marL="0" indent="0">
              <a:buNone/>
            </a:pPr>
            <a:endParaRPr lang="nl-NL" dirty="0"/>
          </a:p>
          <a:p>
            <a:r>
              <a:rPr lang="nl-NL" dirty="0"/>
              <a:t>Professioneel: power, autoriteit, kennis</a:t>
            </a:r>
          </a:p>
          <a:p>
            <a:endParaRPr lang="nl-NL" dirty="0"/>
          </a:p>
          <a:p>
            <a:r>
              <a:rPr lang="nl-NL" dirty="0"/>
              <a:t>Relationele niveau, negatieve ervaringen</a:t>
            </a:r>
          </a:p>
        </p:txBody>
      </p:sp>
    </p:spTree>
    <p:extLst>
      <p:ext uri="{BB962C8B-B14F-4D97-AF65-F5344CB8AC3E}">
        <p14:creationId xmlns:p14="http://schemas.microsoft.com/office/powerpoint/2010/main" val="286260755"/>
      </p:ext>
    </p:extLst>
  </p:cSld>
  <p:clrMapOvr>
    <a:masterClrMapping/>
  </p:clrMapOvr>
</p:sld>
</file>

<file path=ppt/theme/theme1.xml><?xml version="1.0" encoding="utf-8"?>
<a:theme xmlns:a="http://schemas.openxmlformats.org/drawingml/2006/main" name="Radboudumc">
  <a:themeElements>
    <a:clrScheme name="Radboudumc">
      <a:dk1>
        <a:srgbClr val="000000"/>
      </a:dk1>
      <a:lt1>
        <a:sysClr val="window" lastClr="FFFFFF"/>
      </a:lt1>
      <a:dk2>
        <a:srgbClr val="00AFDC"/>
      </a:dk2>
      <a:lt2>
        <a:srgbClr val="FFFFFF"/>
      </a:lt2>
      <a:accent1>
        <a:srgbClr val="006991"/>
      </a:accent1>
      <a:accent2>
        <a:srgbClr val="7FB4C8"/>
      </a:accent2>
      <a:accent3>
        <a:srgbClr val="00AFDC"/>
      </a:accent3>
      <a:accent4>
        <a:srgbClr val="7FD7ED"/>
      </a:accent4>
      <a:accent5>
        <a:srgbClr val="CCCCCC"/>
      </a:accent5>
      <a:accent6>
        <a:srgbClr val="E6E6E6"/>
      </a:accent6>
      <a:hlink>
        <a:srgbClr val="000000"/>
      </a:hlink>
      <a:folHlink>
        <a:srgbClr val="00AFDC"/>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4C5A50CEA6CF44895E6219A0B8C4275" ma:contentTypeVersion="11" ma:contentTypeDescription="Een nieuw document maken." ma:contentTypeScope="" ma:versionID="b28056a09bf1554152d65d2c41c4ed3a">
  <xsd:schema xmlns:xsd="http://www.w3.org/2001/XMLSchema" xmlns:xs="http://www.w3.org/2001/XMLSchema" xmlns:p="http://schemas.microsoft.com/office/2006/metadata/properties" xmlns:ns2="69bef370-51b6-4993-b020-42262f228fc3" xmlns:ns3="a91f954e-df01-48bf-89e6-e0e988bbb9a6" targetNamespace="http://schemas.microsoft.com/office/2006/metadata/properties" ma:root="true" ma:fieldsID="377105bf50cef98e3a4132cd25a5f266" ns2:_="" ns3:_="">
    <xsd:import namespace="69bef370-51b6-4993-b020-42262f228fc3"/>
    <xsd:import namespace="a91f954e-df01-48bf-89e6-e0e988bbb9a6"/>
    <xsd:element name="properties">
      <xsd:complexType>
        <xsd:sequence>
          <xsd:element name="documentManagement">
            <xsd:complexType>
              <xsd:all>
                <xsd:element ref="ns2:Datum" minOccurs="0"/>
                <xsd:element ref="ns3:SharedWithUsers" minOccurs="0"/>
                <xsd:element ref="ns3:SharedWithDetails" minOccurs="0"/>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bef370-51b6-4993-b020-42262f228fc3" elementFormDefault="qualified">
    <xsd:import namespace="http://schemas.microsoft.com/office/2006/documentManagement/types"/>
    <xsd:import namespace="http://schemas.microsoft.com/office/infopath/2007/PartnerControls"/>
    <xsd:element name="Datum" ma:index="8" nillable="true" ma:displayName="Datum" ma:format="DateOnly" ma:internalName="Datum">
      <xsd:simpleType>
        <xsd:restriction base="dms:DateTime"/>
      </xsd:simple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91f954e-df01-48bf-89e6-e0e988bbb9a6" elementFormDefault="qualified">
    <xsd:import namespace="http://schemas.microsoft.com/office/2006/documentManagement/types"/>
    <xsd:import namespace="http://schemas.microsoft.com/office/infopath/2007/PartnerControls"/>
    <xsd:element name="SharedWithUsers" ma:index="9"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0"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atum xmlns="69bef370-51b6-4993-b020-42262f228fc3" xsi:nil="true"/>
  </documentManagement>
</p:properties>
</file>

<file path=customXml/itemProps1.xml><?xml version="1.0" encoding="utf-8"?>
<ds:datastoreItem xmlns:ds="http://schemas.openxmlformats.org/officeDocument/2006/customXml" ds:itemID="{FE8F9260-BC34-4607-87B8-BADBDE895F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bef370-51b6-4993-b020-42262f228fc3"/>
    <ds:schemaRef ds:uri="a91f954e-df01-48bf-89e6-e0e988bbb9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EA7BE65-7B7C-4D4A-AE91-415FE8FD3634}">
  <ds:schemaRefs>
    <ds:schemaRef ds:uri="http://schemas.microsoft.com/sharepoint/v3/contenttype/forms"/>
  </ds:schemaRefs>
</ds:datastoreItem>
</file>

<file path=customXml/itemProps3.xml><?xml version="1.0" encoding="utf-8"?>
<ds:datastoreItem xmlns:ds="http://schemas.openxmlformats.org/officeDocument/2006/customXml" ds:itemID="{9710AFB5-C142-4A6F-BEF7-C79E43CFF0F8}">
  <ds:schemaRefs>
    <ds:schemaRef ds:uri="http://purl.org/dc/dcmitype/"/>
    <ds:schemaRef ds:uri="69bef370-51b6-4993-b020-42262f228fc3"/>
    <ds:schemaRef ds:uri="http://www.w3.org/XML/1998/namespace"/>
    <ds:schemaRef ds:uri="http://schemas.microsoft.com/office/2006/documentManagement/types"/>
    <ds:schemaRef ds:uri="http://purl.org/dc/terms/"/>
    <ds:schemaRef ds:uri="http://purl.org/dc/elements/1.1/"/>
    <ds:schemaRef ds:uri="http://schemas.openxmlformats.org/package/2006/metadata/core-properties"/>
    <ds:schemaRef ds:uri="http://schemas.microsoft.com/office/infopath/2007/PartnerControls"/>
    <ds:schemaRef ds:uri="a91f954e-df01-48bf-89e6-e0e988bbb9a6"/>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Default Theme</Template>
  <TotalTime>524</TotalTime>
  <Words>1824</Words>
  <Application>Microsoft Office PowerPoint</Application>
  <PresentationFormat>Diavoorstelling (4:3)</PresentationFormat>
  <Paragraphs>218</Paragraphs>
  <Slides>34</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34</vt:i4>
      </vt:variant>
    </vt:vector>
  </HeadingPairs>
  <TitlesOfParts>
    <vt:vector size="38" baseType="lpstr">
      <vt:lpstr>Arial</vt:lpstr>
      <vt:lpstr>Calibri</vt:lpstr>
      <vt:lpstr>Wingdings</vt:lpstr>
      <vt:lpstr>Radboudumc</vt:lpstr>
      <vt:lpstr>SOLK</vt:lpstr>
      <vt:lpstr>PowerPoint-presentatie</vt:lpstr>
      <vt:lpstr>Problemen medisch onderwijs</vt:lpstr>
      <vt:lpstr>Problemen onderzoek</vt:lpstr>
      <vt:lpstr>PowerPoint-presentatie</vt:lpstr>
      <vt:lpstr>PowerPoint-presentatie</vt:lpstr>
      <vt:lpstr>PowerPoint-presentatie</vt:lpstr>
      <vt:lpstr>PowerPoint-presentatie</vt:lpstr>
      <vt:lpstr>Problemen</vt:lpstr>
      <vt:lpstr>PowerPoint-presentatie</vt:lpstr>
      <vt:lpstr>PowerPoint-presentatie</vt:lpstr>
      <vt:lpstr>Vooroordelen op de ER</vt:lpstr>
      <vt:lpstr>Vooroordelen op de ER</vt:lpstr>
      <vt:lpstr>Vooroordelen in cardiologie</vt:lpstr>
      <vt:lpstr>Vooroordelen</vt:lpstr>
      <vt:lpstr>PowerPoint-presentatie</vt:lpstr>
      <vt:lpstr>PowerPoint-presentatie</vt:lpstr>
      <vt:lpstr>Exploreren</vt:lpstr>
      <vt:lpstr>PowerPoint-presentatie</vt:lpstr>
      <vt:lpstr>PowerPoint-presentatie</vt:lpstr>
      <vt:lpstr>PowerPoint-presentatie</vt:lpstr>
      <vt:lpstr>Gedeelde probleemdefinitie</vt:lpstr>
      <vt:lpstr>PowerPoint-presentatie</vt:lpstr>
      <vt:lpstr>PowerPoint-presentatie</vt:lpstr>
      <vt:lpstr>Uitleg</vt:lpstr>
      <vt:lpstr>PowerPoint-presentatie</vt:lpstr>
      <vt:lpstr>PowerPoint-presentatie</vt:lpstr>
      <vt:lpstr>PowerPoint-presentatie</vt:lpstr>
      <vt:lpstr>PowerPoint-presentatie</vt:lpstr>
      <vt:lpstr>PowerPoint-presentatie</vt:lpstr>
      <vt:lpstr>Conclusie</vt:lpstr>
      <vt:lpstr>Management</vt:lpstr>
      <vt:lpstr>PowerPoint-presentatie</vt:lpstr>
      <vt:lpstr>Referenties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SOLK</dc:title>
  <dc:creator>Houwen, Juul</dc:creator>
  <cp:lastModifiedBy>Hans Ooms</cp:lastModifiedBy>
  <cp:revision>37</cp:revision>
  <dcterms:created xsi:type="dcterms:W3CDTF">2019-08-20T06:40:37Z</dcterms:created>
  <dcterms:modified xsi:type="dcterms:W3CDTF">2019-10-28T12:26:07Z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0x01010094C5A50CEA6CF44895E6219A0B8C4275</vt:lpwstr>
  </property>
</Properties>
</file>