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9"/>
  </p:notesMasterIdLst>
  <p:sldIdLst>
    <p:sldId id="256" r:id="rId5"/>
    <p:sldId id="260" r:id="rId6"/>
    <p:sldId id="261" r:id="rId7"/>
    <p:sldId id="263" r:id="rId8"/>
    <p:sldId id="267" r:id="rId9"/>
    <p:sldId id="268" r:id="rId10"/>
    <p:sldId id="264" r:id="rId11"/>
    <p:sldId id="258" r:id="rId12"/>
    <p:sldId id="257" r:id="rId13"/>
    <p:sldId id="275" r:id="rId14"/>
    <p:sldId id="421" r:id="rId15"/>
    <p:sldId id="426" r:id="rId16"/>
    <p:sldId id="427" r:id="rId17"/>
    <p:sldId id="428" r:id="rId18"/>
    <p:sldId id="429" r:id="rId19"/>
    <p:sldId id="352" r:id="rId20"/>
    <p:sldId id="457" r:id="rId21"/>
    <p:sldId id="458" r:id="rId22"/>
    <p:sldId id="462" r:id="rId23"/>
    <p:sldId id="463" r:id="rId24"/>
    <p:sldId id="464" r:id="rId25"/>
    <p:sldId id="465" r:id="rId26"/>
    <p:sldId id="466" r:id="rId27"/>
    <p:sldId id="467" r:id="rId28"/>
    <p:sldId id="468" r:id="rId29"/>
    <p:sldId id="469" r:id="rId30"/>
    <p:sldId id="470" r:id="rId31"/>
    <p:sldId id="471" r:id="rId32"/>
    <p:sldId id="472" r:id="rId33"/>
    <p:sldId id="476" r:id="rId34"/>
    <p:sldId id="477" r:id="rId35"/>
    <p:sldId id="481" r:id="rId36"/>
    <p:sldId id="482" r:id="rId37"/>
    <p:sldId id="262" r:id="rId3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13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B7D350-FBF8-4BAF-945E-2E891F2ED918}" type="datetimeFigureOut">
              <a:rPr lang="nl-NL" smtClean="0"/>
              <a:t>28-10-2019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F72E40-A3CD-4373-B88F-866D391049A3}" type="slidenum">
              <a:rPr lang="nl-NL" smtClean="0"/>
              <a:t>‹nr.›</a:t>
            </a:fld>
            <a:endParaRPr lang="nl-NL"/>
          </a:p>
        </p:txBody>
      </p:sp>
    </p:spTree>
    <p:extLst>
      <p:ext uri="{BB962C8B-B14F-4D97-AF65-F5344CB8AC3E}">
        <p14:creationId xmlns:p14="http://schemas.microsoft.com/office/powerpoint/2010/main" val="2192739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jdelijke aanduiding voor dia-afbeelding 1">
            <a:extLst>
              <a:ext uri="{FF2B5EF4-FFF2-40B4-BE49-F238E27FC236}">
                <a16:creationId xmlns:a16="http://schemas.microsoft.com/office/drawing/2014/main" id="{01177BAD-CD6A-48F6-9DB8-8CCE5DEA020A}"/>
              </a:ext>
            </a:extLst>
          </p:cNvPr>
          <p:cNvSpPr>
            <a:spLocks noGrp="1" noRot="1" noChangeAspect="1" noTextEdit="1"/>
          </p:cNvSpPr>
          <p:nvPr>
            <p:ph type="sldImg"/>
          </p:nvPr>
        </p:nvSpPr>
        <p:spPr>
          <a:ln/>
        </p:spPr>
      </p:sp>
      <p:sp>
        <p:nvSpPr>
          <p:cNvPr id="61443" name="Tijdelijke aanduiding voor notities 2">
            <a:extLst>
              <a:ext uri="{FF2B5EF4-FFF2-40B4-BE49-F238E27FC236}">
                <a16:creationId xmlns:a16="http://schemas.microsoft.com/office/drawing/2014/main" id="{9F1B163D-47E0-40BD-80A8-42731B2DCE7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nl-NL">
                <a:latin typeface="Arial" panose="020B0604020202020204" pitchFamily="34" charset="0"/>
                <a:cs typeface="Arial" panose="020B0604020202020204" pitchFamily="34" charset="0"/>
              </a:rPr>
              <a:t>Hispanics were </a:t>
            </a:r>
            <a:r>
              <a:rPr lang="en-US" altLang="nl-NL">
                <a:solidFill>
                  <a:srgbClr val="FF0000"/>
                </a:solidFill>
                <a:latin typeface="Arial" panose="020B0604020202020204" pitchFamily="34" charset="0"/>
                <a:cs typeface="Arial" panose="020B0604020202020204" pitchFamily="34" charset="0"/>
              </a:rPr>
              <a:t>7.5 times </a:t>
            </a:r>
            <a:r>
              <a:rPr lang="en-US" altLang="nl-NL">
                <a:latin typeface="Arial" panose="020B0604020202020204" pitchFamily="34" charset="0"/>
                <a:cs typeface="Arial" panose="020B0604020202020204" pitchFamily="34" charset="0"/>
              </a:rPr>
              <a:t>more likely than NH whites to receive no analgesia, after adjustment for all factors </a:t>
            </a:r>
          </a:p>
          <a:p>
            <a:endParaRPr lang="nl-NL" altLang="nl-NL"/>
          </a:p>
        </p:txBody>
      </p:sp>
      <p:sp>
        <p:nvSpPr>
          <p:cNvPr id="61444" name="Tijdelijke aanduiding voor dianummer 3">
            <a:extLst>
              <a:ext uri="{FF2B5EF4-FFF2-40B4-BE49-F238E27FC236}">
                <a16:creationId xmlns:a16="http://schemas.microsoft.com/office/drawing/2014/main" id="{2AB741FE-4987-4C01-BECB-322A60C8E8E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3CDBE5-6BC6-4EE7-A022-CA285C13EE0C}" type="slidenum">
              <a:rPr lang="nl-NL" altLang="nl-NL"/>
              <a:pPr/>
              <a:t>13</a:t>
            </a:fld>
            <a:endParaRPr lang="nl-NL" alt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Tekststijl van het model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p>
            <a:r>
              <a:rPr lang="nl-NL"/>
              <a:t>&lt;datum&gt;</a:t>
            </a:r>
          </a:p>
        </p:txBody>
      </p:sp>
      <p:sp>
        <p:nvSpPr>
          <p:cNvPr id="5" name="Tijdelijke aanduiding voor voettekst 4"/>
          <p:cNvSpPr>
            <a:spLocks noGrp="1"/>
          </p:cNvSpPr>
          <p:nvPr>
            <p:ph type="ftr" sz="quarter" idx="11"/>
          </p:nvPr>
        </p:nvSpPr>
        <p:spPr/>
        <p:txBody>
          <a:bodyPr/>
          <a:lstStyle/>
          <a:p>
            <a:r>
              <a:rPr lang="nl-NL"/>
              <a:t>&lt;Titel van de presentatie&gt;</a:t>
            </a:r>
          </a:p>
        </p:txBody>
      </p:sp>
      <p:sp>
        <p:nvSpPr>
          <p:cNvPr id="7"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78196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22000" y="1004344"/>
            <a:ext cx="8100000" cy="533400"/>
          </a:xfrm>
          <a:prstGeom prst="rect">
            <a:avLst/>
          </a:prstGeom>
        </p:spPr>
        <p:txBody>
          <a:bodyPr vert="horz" lIns="0" tIns="0" rIns="0" bIns="0" rtlCol="0" anchor="ctr">
            <a:noAutofit/>
          </a:bodyPr>
          <a:lstStyle/>
          <a:p>
            <a:r>
              <a:rPr lang="nl-NL" dirty="0"/>
              <a:t>Klik om de stijl te bewerken</a:t>
            </a:r>
          </a:p>
        </p:txBody>
      </p:sp>
      <p:sp>
        <p:nvSpPr>
          <p:cNvPr id="3" name="Tijdelijke aanduiding voor tekst 2"/>
          <p:cNvSpPr>
            <a:spLocks noGrp="1"/>
          </p:cNvSpPr>
          <p:nvPr>
            <p:ph type="body" idx="1"/>
          </p:nvPr>
        </p:nvSpPr>
        <p:spPr>
          <a:xfrm>
            <a:off x="522000" y="1814635"/>
            <a:ext cx="8100000" cy="4125365"/>
          </a:xfrm>
          <a:prstGeom prst="rect">
            <a:avLst/>
          </a:prstGeom>
        </p:spPr>
        <p:txBody>
          <a:bodyPr vert="horz" lIns="0" tIns="0" rIns="0" bIns="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1494000" y="6414409"/>
            <a:ext cx="108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&lt;datum&gt;</a:t>
            </a:r>
            <a:endParaRPr lang="nl-NL" dirty="0"/>
          </a:p>
        </p:txBody>
      </p:sp>
      <p:sp>
        <p:nvSpPr>
          <p:cNvPr id="5" name="Tijdelijke aanduiding voor voettekst 4"/>
          <p:cNvSpPr>
            <a:spLocks noGrp="1"/>
          </p:cNvSpPr>
          <p:nvPr>
            <p:ph type="ftr" sz="quarter" idx="3"/>
          </p:nvPr>
        </p:nvSpPr>
        <p:spPr>
          <a:xfrm>
            <a:off x="2790000" y="6414409"/>
            <a:ext cx="396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&lt;Titel van de presentatie&gt;</a:t>
            </a:r>
            <a:endParaRPr lang="nl-NL" dirty="0"/>
          </a:p>
        </p:txBody>
      </p:sp>
      <p:sp>
        <p:nvSpPr>
          <p:cNvPr id="6"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
        <p:nvSpPr>
          <p:cNvPr id="7" name="Rechthoek 6"/>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p:cNvSpPr/>
          <p:nvPr userDrawn="1"/>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9" name="Afbeelding 18"/>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78101269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 id="2147483660" r:id="rId4"/>
    <p:sldLayoutId id="2147483652" r:id="rId5"/>
    <p:sldLayoutId id="2147483661" r:id="rId6"/>
    <p:sldLayoutId id="2147483662" r:id="rId7"/>
    <p:sldLayoutId id="2147483663" r:id="rId8"/>
    <p:sldLayoutId id="2147483664" r:id="rId9"/>
    <p:sldLayoutId id="2147483665" r:id="rId10"/>
  </p:sldLayoutIdLst>
  <p:hf sldNum="0" hdr="0" ftr="0" dt="0"/>
  <p:txStyles>
    <p:title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p:titleStyle>
    <p:body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9.xml"/><Relationship Id="rId4" Type="http://schemas.openxmlformats.org/officeDocument/2006/relationships/image" Target="../media/image6.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577C3-AA45-4867-8D26-B658EEB27E8B}"/>
              </a:ext>
            </a:extLst>
          </p:cNvPr>
          <p:cNvSpPr>
            <a:spLocks noGrp="1"/>
          </p:cNvSpPr>
          <p:nvPr>
            <p:ph type="ctrTitle"/>
          </p:nvPr>
        </p:nvSpPr>
        <p:spPr>
          <a:xfrm>
            <a:off x="2188239" y="2246345"/>
            <a:ext cx="7452000" cy="533400"/>
          </a:xfrm>
        </p:spPr>
        <p:txBody>
          <a:bodyPr/>
          <a:lstStyle/>
          <a:p>
            <a:r>
              <a:rPr lang="nl-NL" sz="7200" dirty="0"/>
              <a:t>SOLK</a:t>
            </a:r>
          </a:p>
        </p:txBody>
      </p:sp>
      <p:sp>
        <p:nvSpPr>
          <p:cNvPr id="4" name="Tijdelijke aanduiding voor tekst 3">
            <a:extLst>
              <a:ext uri="{FF2B5EF4-FFF2-40B4-BE49-F238E27FC236}">
                <a16:creationId xmlns:a16="http://schemas.microsoft.com/office/drawing/2014/main" id="{48C95A6B-C124-44D2-8A20-2228E5E634B6}"/>
              </a:ext>
            </a:extLst>
          </p:cNvPr>
          <p:cNvSpPr>
            <a:spLocks noGrp="1"/>
          </p:cNvSpPr>
          <p:nvPr>
            <p:ph type="body" sz="quarter" idx="10"/>
          </p:nvPr>
        </p:nvSpPr>
        <p:spPr>
          <a:xfrm>
            <a:off x="4572000" y="4078256"/>
            <a:ext cx="5346157" cy="635000"/>
          </a:xfrm>
        </p:spPr>
        <p:txBody>
          <a:bodyPr/>
          <a:lstStyle/>
          <a:p>
            <a:r>
              <a:rPr lang="nl-NL" dirty="0"/>
              <a:t>Juul Houwen</a:t>
            </a:r>
          </a:p>
          <a:p>
            <a:r>
              <a:rPr lang="nl-NL" dirty="0"/>
              <a:t>29-10-19</a:t>
            </a:r>
          </a:p>
          <a:p>
            <a:endParaRPr lang="nl-NL" dirty="0"/>
          </a:p>
        </p:txBody>
      </p:sp>
    </p:spTree>
    <p:extLst>
      <p:ext uri="{BB962C8B-B14F-4D97-AF65-F5344CB8AC3E}">
        <p14:creationId xmlns:p14="http://schemas.microsoft.com/office/powerpoint/2010/main" val="631456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inhoud 2">
            <a:extLst>
              <a:ext uri="{FF2B5EF4-FFF2-40B4-BE49-F238E27FC236}">
                <a16:creationId xmlns:a16="http://schemas.microsoft.com/office/drawing/2014/main" id="{0136D499-5D94-4C6F-B6A0-E8BCA1CF4A5B}"/>
              </a:ext>
            </a:extLst>
          </p:cNvPr>
          <p:cNvSpPr>
            <a:spLocks noGrp="1"/>
          </p:cNvSpPr>
          <p:nvPr>
            <p:ph idx="1"/>
          </p:nvPr>
        </p:nvSpPr>
        <p:spPr>
          <a:xfrm>
            <a:off x="522288" y="1412875"/>
            <a:ext cx="8099425" cy="4125913"/>
          </a:xfrm>
        </p:spPr>
        <p:txBody>
          <a:bodyPr/>
          <a:lstStyle/>
          <a:p>
            <a:pPr marL="0" indent="0" eaLnBrk="1" hangingPunct="1">
              <a:buFont typeface="Arial" charset="0"/>
              <a:buNone/>
              <a:defRPr/>
            </a:pPr>
            <a:r>
              <a:rPr lang="nl-NL" altLang="nl-NL" sz="2400" b="1" dirty="0"/>
              <a:t>… en dus denk ik dat… </a:t>
            </a:r>
          </a:p>
          <a:p>
            <a:pPr marL="0" indent="0" eaLnBrk="1" hangingPunct="1">
              <a:buFont typeface="Arial" charset="0"/>
              <a:buNone/>
              <a:defRPr/>
            </a:pPr>
            <a:endParaRPr lang="nl-NL" altLang="nl-NL" sz="2400" b="1" dirty="0"/>
          </a:p>
          <a:p>
            <a:pPr marL="0" indent="0" eaLnBrk="1" hangingPunct="1">
              <a:buNone/>
              <a:defRPr/>
            </a:pPr>
            <a:endParaRPr lang="nl-NL" altLang="nl-NL" dirty="0"/>
          </a:p>
          <a:p>
            <a:pPr eaLnBrk="1" hangingPunct="1">
              <a:buFont typeface="Arial" charset="0"/>
              <a:buChar char="•"/>
              <a:defRPr/>
            </a:pPr>
            <a:r>
              <a:rPr lang="nl-NL" altLang="nl-NL" dirty="0"/>
              <a:t>Wij ons moeten focussen op het consult en daarin de arts-patiënt communicatie</a:t>
            </a:r>
          </a:p>
          <a:p>
            <a:pPr eaLnBrk="1" hangingPunct="1">
              <a:buFont typeface="Arial" charset="0"/>
              <a:buChar char="•"/>
              <a:defRPr/>
            </a:pPr>
            <a:endParaRPr lang="nl-NL" altLang="nl-NL" dirty="0"/>
          </a:p>
          <a:p>
            <a:pPr eaLnBrk="1" hangingPunct="1">
              <a:buFont typeface="Arial" charset="0"/>
              <a:buChar char="•"/>
              <a:defRPr/>
            </a:pPr>
            <a:r>
              <a:rPr lang="nl-NL" altLang="nl-NL" dirty="0"/>
              <a:t>Wij ons moeten focussen op de therapeutische arts-patiënt relatie</a:t>
            </a:r>
          </a:p>
          <a:p>
            <a:pPr eaLnBrk="1" hangingPunct="1">
              <a:buFont typeface="Arial" charset="0"/>
              <a:buChar char="•"/>
              <a:defRPr/>
            </a:pPr>
            <a:endParaRPr lang="nl-NL" altLang="nl-NL" dirty="0"/>
          </a:p>
          <a:p>
            <a:pPr eaLnBrk="1" hangingPunct="1">
              <a:buFont typeface="Arial" charset="0"/>
              <a:buChar char="•"/>
              <a:defRPr/>
            </a:pPr>
            <a:r>
              <a:rPr lang="nl-NL" altLang="nl-NL" dirty="0"/>
              <a:t>En dat dokters veel kunnen betekenen voor patiënten met SOLK</a:t>
            </a:r>
          </a:p>
          <a:p>
            <a:pPr eaLnBrk="1" hangingPunct="1">
              <a:buFont typeface="Arial" charset="0"/>
              <a:buChar char="•"/>
              <a:defRPr/>
            </a:pPr>
            <a:endParaRPr lang="nl-NL" altLang="nl-NL" dirty="0"/>
          </a:p>
          <a:p>
            <a:pPr eaLnBrk="1" hangingPunct="1">
              <a:buFont typeface="Arial" charset="0"/>
              <a:buChar char="•"/>
              <a:defRPr/>
            </a:pPr>
            <a:r>
              <a:rPr lang="nl-NL" altLang="nl-NL" dirty="0"/>
              <a:t>Attitude en vaardigheden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7CF496B-5670-4E11-9D21-ADAA14C95CD0}"/>
              </a:ext>
            </a:extLst>
          </p:cNvPr>
          <p:cNvSpPr>
            <a:spLocks noGrp="1"/>
          </p:cNvSpPr>
          <p:nvPr>
            <p:ph idx="1"/>
          </p:nvPr>
        </p:nvSpPr>
        <p:spPr/>
        <p:txBody>
          <a:bodyPr/>
          <a:lstStyle/>
          <a:p>
            <a:pPr algn="ctr" eaLnBrk="1" hangingPunct="1">
              <a:buFont typeface="Arial" panose="020B0604020202020204" pitchFamily="34" charset="0"/>
              <a:buNone/>
            </a:pPr>
            <a:r>
              <a:rPr lang="nl-NL" altLang="nl-NL" dirty="0">
                <a:latin typeface="Arial" panose="020B0604020202020204" pitchFamily="34" charset="0"/>
                <a:cs typeface="Arial" panose="020B0604020202020204" pitchFamily="34" charset="0"/>
              </a:rPr>
              <a:t> </a:t>
            </a:r>
          </a:p>
          <a:p>
            <a:pPr algn="ctr" eaLnBrk="1" hangingPunct="1">
              <a:buFont typeface="Arial" panose="020B0604020202020204" pitchFamily="34" charset="0"/>
              <a:buNone/>
            </a:pPr>
            <a:endParaRPr lang="nl-NL" altLang="nl-NL" dirty="0">
              <a:latin typeface="Arial" panose="020B0604020202020204" pitchFamily="34" charset="0"/>
              <a:cs typeface="Arial" panose="020B0604020202020204" pitchFamily="34" charset="0"/>
            </a:endParaRPr>
          </a:p>
          <a:p>
            <a:pPr algn="ctr" eaLnBrk="1" hangingPunct="1">
              <a:buFont typeface="Arial" panose="020B0604020202020204" pitchFamily="34" charset="0"/>
              <a:buNone/>
            </a:pPr>
            <a:r>
              <a:rPr lang="nl-NL" altLang="nl-NL" sz="4800" b="1" dirty="0">
                <a:solidFill>
                  <a:schemeClr val="tx2"/>
                </a:solidFill>
                <a:latin typeface="Arial" panose="020B0604020202020204" pitchFamily="34" charset="0"/>
                <a:cs typeface="Arial" panose="020B0604020202020204" pitchFamily="34" charset="0"/>
              </a:rPr>
              <a:t>Vooroordelen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92B56EF-A5AA-419A-B73C-F339F8FFDBB1}"/>
              </a:ext>
            </a:extLst>
          </p:cNvPr>
          <p:cNvSpPr>
            <a:spLocks noGrp="1"/>
          </p:cNvSpPr>
          <p:nvPr>
            <p:ph type="title"/>
          </p:nvPr>
        </p:nvSpPr>
        <p:spPr/>
        <p:txBody>
          <a:bodyPr/>
          <a:lstStyle/>
          <a:p>
            <a:pPr eaLnBrk="1" hangingPunct="1"/>
            <a:r>
              <a:rPr lang="nl-NL" altLang="nl-NL" dirty="0"/>
              <a:t>Vooroordelen op de ER</a:t>
            </a:r>
          </a:p>
        </p:txBody>
      </p:sp>
      <p:sp>
        <p:nvSpPr>
          <p:cNvPr id="28675" name="Rectangle 3">
            <a:extLst>
              <a:ext uri="{FF2B5EF4-FFF2-40B4-BE49-F238E27FC236}">
                <a16:creationId xmlns:a16="http://schemas.microsoft.com/office/drawing/2014/main" id="{E9F2DD6C-15BC-4B2A-979D-2EBC0FB558E9}"/>
              </a:ext>
            </a:extLst>
          </p:cNvPr>
          <p:cNvSpPr>
            <a:spLocks noGrp="1"/>
          </p:cNvSpPr>
          <p:nvPr>
            <p:ph idx="1"/>
          </p:nvPr>
        </p:nvSpPr>
        <p:spPr/>
        <p:txBody>
          <a:bodyPr/>
          <a:lstStyle/>
          <a:p>
            <a:pPr eaLnBrk="1" hangingPunct="1"/>
            <a:endParaRPr lang="nl-NL" altLang="nl-NL" sz="2400" dirty="0"/>
          </a:p>
          <a:p>
            <a:r>
              <a:rPr lang="nl-NL" altLang="nl-NL" dirty="0">
                <a:cs typeface="Arial" panose="020B0604020202020204" pitchFamily="34" charset="0"/>
              </a:rPr>
              <a:t>Retrospectief onderzoek dossier onderzoek</a:t>
            </a:r>
            <a:r>
              <a:rPr lang="nl-NL" altLang="nl-NL" baseline="30000" dirty="0">
                <a:cs typeface="Arial" panose="020B0604020202020204" pitchFamily="34" charset="0"/>
              </a:rPr>
              <a:t>6</a:t>
            </a:r>
            <a:endParaRPr lang="nl-NL" altLang="nl-NL" dirty="0">
              <a:cs typeface="Arial" panose="020B0604020202020204" pitchFamily="34" charset="0"/>
            </a:endParaRPr>
          </a:p>
          <a:p>
            <a:endParaRPr lang="nl-NL" altLang="nl-NL" dirty="0">
              <a:cs typeface="Arial" panose="020B0604020202020204" pitchFamily="34" charset="0"/>
            </a:endParaRPr>
          </a:p>
          <a:p>
            <a:r>
              <a:rPr lang="nl-NL" altLang="nl-NL" dirty="0">
                <a:cs typeface="Arial" panose="020B0604020202020204" pitchFamily="34" charset="0"/>
              </a:rPr>
              <a:t>UCLA </a:t>
            </a:r>
            <a:r>
              <a:rPr lang="nl-NL" altLang="nl-NL" dirty="0" err="1">
                <a:cs typeface="Arial" panose="020B0604020202020204" pitchFamily="34" charset="0"/>
              </a:rPr>
              <a:t>Emergency</a:t>
            </a:r>
            <a:r>
              <a:rPr lang="nl-NL" altLang="nl-NL" dirty="0">
                <a:cs typeface="Arial" panose="020B0604020202020204" pitchFamily="34" charset="0"/>
              </a:rPr>
              <a:t> </a:t>
            </a:r>
            <a:r>
              <a:rPr lang="nl-NL" altLang="nl-NL" dirty="0" err="1">
                <a:cs typeface="Arial" panose="020B0604020202020204" pitchFamily="34" charset="0"/>
              </a:rPr>
              <a:t>Medicine</a:t>
            </a:r>
            <a:r>
              <a:rPr lang="nl-NL" altLang="nl-NL" dirty="0">
                <a:cs typeface="Arial" panose="020B0604020202020204" pitchFamily="34" charset="0"/>
              </a:rPr>
              <a:t> Center (Los Angeles, </a:t>
            </a:r>
            <a:r>
              <a:rPr lang="nl-NL" altLang="nl-NL" dirty="0" err="1">
                <a:cs typeface="Arial" panose="020B0604020202020204" pitchFamily="34" charset="0"/>
              </a:rPr>
              <a:t>Calif</a:t>
            </a:r>
            <a:r>
              <a:rPr lang="nl-NL" altLang="nl-NL" dirty="0">
                <a:cs typeface="Arial" panose="020B0604020202020204" pitchFamily="34" charset="0"/>
              </a:rPr>
              <a:t>.)</a:t>
            </a:r>
          </a:p>
          <a:p>
            <a:endParaRPr lang="nl-NL" altLang="nl-NL" dirty="0">
              <a:cs typeface="Arial" panose="020B0604020202020204" pitchFamily="34" charset="0"/>
            </a:endParaRPr>
          </a:p>
          <a:p>
            <a:r>
              <a:rPr lang="nl-NL" altLang="nl-NL" dirty="0">
                <a:cs typeface="Arial" panose="020B0604020202020204" pitchFamily="34" charset="0"/>
              </a:rPr>
              <a:t>ER (Jan 1990 – Dec 1991)</a:t>
            </a:r>
          </a:p>
          <a:p>
            <a:endParaRPr lang="nl-NL" altLang="nl-NL" dirty="0">
              <a:cs typeface="Arial" panose="020B0604020202020204" pitchFamily="34" charset="0"/>
            </a:endParaRPr>
          </a:p>
          <a:p>
            <a:r>
              <a:rPr lang="nl-NL" altLang="nl-NL" dirty="0">
                <a:cs typeface="Arial" panose="020B0604020202020204" pitchFamily="34" charset="0"/>
              </a:rPr>
              <a:t>Fracturen (been/arm)</a:t>
            </a:r>
          </a:p>
          <a:p>
            <a:endParaRPr lang="nl-NL" altLang="nl-NL" dirty="0">
              <a:cs typeface="Arial" panose="020B0604020202020204" pitchFamily="34" charset="0"/>
            </a:endParaRPr>
          </a:p>
          <a:p>
            <a:r>
              <a:rPr lang="nl-NL" altLang="nl-NL" dirty="0" err="1">
                <a:cs typeface="Arial" panose="020B0604020202020204" pitchFamily="34" charset="0"/>
              </a:rPr>
              <a:t>Hispanic</a:t>
            </a:r>
            <a:r>
              <a:rPr lang="nl-NL" altLang="nl-NL" dirty="0">
                <a:cs typeface="Arial" panose="020B0604020202020204" pitchFamily="34" charset="0"/>
              </a:rPr>
              <a:t>  </a:t>
            </a:r>
            <a:r>
              <a:rPr lang="nl-NL" altLang="nl-NL" i="1" dirty="0" err="1">
                <a:cs typeface="Arial" panose="020B0604020202020204" pitchFamily="34" charset="0"/>
              </a:rPr>
              <a:t>vs</a:t>
            </a:r>
            <a:r>
              <a:rPr lang="nl-NL" altLang="nl-NL" dirty="0">
                <a:cs typeface="Arial" panose="020B0604020202020204" pitchFamily="34" charset="0"/>
              </a:rPr>
              <a:t>  </a:t>
            </a:r>
            <a:r>
              <a:rPr lang="nl-NL" altLang="nl-NL" dirty="0" err="1">
                <a:cs typeface="Arial" panose="020B0604020202020204" pitchFamily="34" charset="0"/>
              </a:rPr>
              <a:t>white</a:t>
            </a:r>
            <a:r>
              <a:rPr lang="nl-NL" altLang="nl-NL" dirty="0">
                <a:cs typeface="Arial" panose="020B0604020202020204" pitchFamily="34" charset="0"/>
              </a:rPr>
              <a:t> </a:t>
            </a:r>
            <a:r>
              <a:rPr lang="nl-NL" altLang="nl-NL" dirty="0" err="1">
                <a:cs typeface="Arial" panose="020B0604020202020204" pitchFamily="34" charset="0"/>
              </a:rPr>
              <a:t>patients</a:t>
            </a:r>
            <a:endParaRPr lang="nl-NL" altLang="nl-NL" dirty="0">
              <a:cs typeface="Arial" panose="020B0604020202020204" pitchFamily="34" charset="0"/>
            </a:endParaRPr>
          </a:p>
        </p:txBody>
      </p:sp>
      <p:sp>
        <p:nvSpPr>
          <p:cNvPr id="28676" name="Text Box 7">
            <a:extLst>
              <a:ext uri="{FF2B5EF4-FFF2-40B4-BE49-F238E27FC236}">
                <a16:creationId xmlns:a16="http://schemas.microsoft.com/office/drawing/2014/main" id="{CF6A6F48-B853-4EEF-B66D-64F25C7E9B43}"/>
              </a:ext>
            </a:extLst>
          </p:cNvPr>
          <p:cNvSpPr txBox="1">
            <a:spLocks noChangeArrowheads="1"/>
          </p:cNvSpPr>
          <p:nvPr/>
        </p:nvSpPr>
        <p:spPr bwMode="auto">
          <a:xfrm>
            <a:off x="4859338" y="6453188"/>
            <a:ext cx="3816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l-NL" altLang="nl-NL" sz="1000" i="1"/>
              <a:t>Todd KH, et al. JAMA 1993;269:1537-9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6ADAC4B-6682-44A0-B1A4-A2973A01414B}"/>
              </a:ext>
            </a:extLst>
          </p:cNvPr>
          <p:cNvSpPr>
            <a:spLocks noGrp="1"/>
          </p:cNvSpPr>
          <p:nvPr>
            <p:ph type="title"/>
          </p:nvPr>
        </p:nvSpPr>
        <p:spPr/>
        <p:txBody>
          <a:bodyPr/>
          <a:lstStyle/>
          <a:p>
            <a:pPr eaLnBrk="1" hangingPunct="1"/>
            <a:r>
              <a:rPr lang="nl-NL" altLang="nl-NL"/>
              <a:t>Vooroordelen op de ER</a:t>
            </a:r>
          </a:p>
        </p:txBody>
      </p:sp>
      <p:sp>
        <p:nvSpPr>
          <p:cNvPr id="29699" name="Text Box 7">
            <a:extLst>
              <a:ext uri="{FF2B5EF4-FFF2-40B4-BE49-F238E27FC236}">
                <a16:creationId xmlns:a16="http://schemas.microsoft.com/office/drawing/2014/main" id="{2F27D4A4-6508-4823-9A97-2809B49D9BAF}"/>
              </a:ext>
            </a:extLst>
          </p:cNvPr>
          <p:cNvSpPr txBox="1">
            <a:spLocks noChangeArrowheads="1"/>
          </p:cNvSpPr>
          <p:nvPr/>
        </p:nvSpPr>
        <p:spPr bwMode="auto">
          <a:xfrm>
            <a:off x="4859338" y="6453188"/>
            <a:ext cx="3816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l-NL" altLang="nl-NL" sz="1000" i="1"/>
              <a:t>Todd KH, et al. JAMA 1993;269:1537-9</a:t>
            </a:r>
          </a:p>
        </p:txBody>
      </p:sp>
      <p:graphicFrame>
        <p:nvGraphicFramePr>
          <p:cNvPr id="7" name="Tijdelijke aanduiding voor inhoud 4">
            <a:extLst>
              <a:ext uri="{FF2B5EF4-FFF2-40B4-BE49-F238E27FC236}">
                <a16:creationId xmlns:a16="http://schemas.microsoft.com/office/drawing/2014/main" id="{E3340E3B-D986-4A00-804B-8D79B5292CAD}"/>
              </a:ext>
            </a:extLst>
          </p:cNvPr>
          <p:cNvGraphicFramePr>
            <a:graphicFrameLocks/>
          </p:cNvGraphicFramePr>
          <p:nvPr/>
        </p:nvGraphicFramePr>
        <p:xfrm>
          <a:off x="395288" y="2133600"/>
          <a:ext cx="8229600" cy="792308"/>
        </p:xfrm>
        <a:graphic>
          <a:graphicData uri="http://schemas.openxmlformats.org/drawingml/2006/table">
            <a:tbl>
              <a:tblPr firstRow="1" bandRow="1">
                <a:tableStyleId>{5C22544A-7EE6-4342-B048-85BDC9FD1C3A}</a:tableStyleId>
              </a:tblPr>
              <a:tblGrid>
                <a:gridCol w="3168600">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2396704">
                  <a:extLst>
                    <a:ext uri="{9D8B030D-6E8A-4147-A177-3AD203B41FA5}">
                      <a16:colId xmlns:a16="http://schemas.microsoft.com/office/drawing/2014/main" val="20003"/>
                    </a:ext>
                  </a:extLst>
                </a:gridCol>
              </a:tblGrid>
              <a:tr h="396082">
                <a:tc>
                  <a:txBody>
                    <a:bodyPr/>
                    <a:lstStyle/>
                    <a:p>
                      <a:endParaRPr lang="nl-NL" sz="2000" dirty="0"/>
                    </a:p>
                  </a:txBody>
                  <a:tcPr marT="45677" marB="45677"/>
                </a:tc>
                <a:tc>
                  <a:txBody>
                    <a:bodyPr/>
                    <a:lstStyle/>
                    <a:p>
                      <a:r>
                        <a:rPr lang="nl-NL" sz="2000" dirty="0"/>
                        <a:t>White</a:t>
                      </a:r>
                    </a:p>
                  </a:txBody>
                  <a:tcPr marT="45677" marB="45677"/>
                </a:tc>
                <a:tc>
                  <a:txBody>
                    <a:bodyPr/>
                    <a:lstStyle/>
                    <a:p>
                      <a:r>
                        <a:rPr lang="nl-NL" sz="2000" dirty="0" err="1"/>
                        <a:t>Hispanic</a:t>
                      </a:r>
                      <a:endParaRPr lang="nl-NL" sz="2000" dirty="0"/>
                    </a:p>
                  </a:txBody>
                  <a:tcPr marT="45677" marB="45677"/>
                </a:tc>
                <a:tc>
                  <a:txBody>
                    <a:bodyPr/>
                    <a:lstStyle/>
                    <a:p>
                      <a:r>
                        <a:rPr lang="nl-NL" sz="2000" dirty="0"/>
                        <a:t>RR</a:t>
                      </a:r>
                    </a:p>
                  </a:txBody>
                  <a:tcPr marT="45677" marB="45677"/>
                </a:tc>
                <a:extLst>
                  <a:ext uri="{0D108BD9-81ED-4DB2-BD59-A6C34878D82A}">
                    <a16:rowId xmlns:a16="http://schemas.microsoft.com/office/drawing/2014/main" val="10000"/>
                  </a:ext>
                </a:extLst>
              </a:tr>
              <a:tr h="396082">
                <a:tc>
                  <a:txBody>
                    <a:bodyPr/>
                    <a:lstStyle/>
                    <a:p>
                      <a:r>
                        <a:rPr lang="nl-NL" sz="2000" dirty="0"/>
                        <a:t>Geen pijnstilling</a:t>
                      </a:r>
                    </a:p>
                  </a:txBody>
                  <a:tcPr marT="45677" marB="45677"/>
                </a:tc>
                <a:tc>
                  <a:txBody>
                    <a:bodyPr/>
                    <a:lstStyle/>
                    <a:p>
                      <a:r>
                        <a:rPr lang="nl-NL" sz="2000" dirty="0"/>
                        <a:t>26%</a:t>
                      </a:r>
                    </a:p>
                  </a:txBody>
                  <a:tcPr marT="45677" marB="45677"/>
                </a:tc>
                <a:tc>
                  <a:txBody>
                    <a:bodyPr/>
                    <a:lstStyle/>
                    <a:p>
                      <a:r>
                        <a:rPr lang="nl-NL" sz="2000" dirty="0"/>
                        <a:t>55%</a:t>
                      </a:r>
                    </a:p>
                  </a:txBody>
                  <a:tcPr marT="45677" marB="45677"/>
                </a:tc>
                <a:tc>
                  <a:txBody>
                    <a:bodyPr/>
                    <a:lstStyle/>
                    <a:p>
                      <a:r>
                        <a:rPr lang="nl-NL" sz="2000" dirty="0"/>
                        <a:t>2,12 (1,35-3,32)</a:t>
                      </a:r>
                    </a:p>
                  </a:txBody>
                  <a:tcPr marT="45677" marB="45677"/>
                </a:tc>
                <a:extLst>
                  <a:ext uri="{0D108BD9-81ED-4DB2-BD59-A6C34878D82A}">
                    <a16:rowId xmlns:a16="http://schemas.microsoft.com/office/drawing/2014/main" val="10001"/>
                  </a:ext>
                </a:extLst>
              </a:tr>
            </a:tbl>
          </a:graphicData>
        </a:graphic>
      </p:graphicFrame>
      <p:sp>
        <p:nvSpPr>
          <p:cNvPr id="29717" name="Tekstvak 6">
            <a:extLst>
              <a:ext uri="{FF2B5EF4-FFF2-40B4-BE49-F238E27FC236}">
                <a16:creationId xmlns:a16="http://schemas.microsoft.com/office/drawing/2014/main" id="{27C2C278-991B-4E1F-9AE7-F2EF756A1B28}"/>
              </a:ext>
            </a:extLst>
          </p:cNvPr>
          <p:cNvSpPr txBox="1">
            <a:spLocks noChangeArrowheads="1"/>
          </p:cNvSpPr>
          <p:nvPr/>
        </p:nvSpPr>
        <p:spPr bwMode="auto">
          <a:xfrm>
            <a:off x="1042988" y="3860800"/>
            <a:ext cx="72009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000" i="1" dirty="0">
                <a:ea typeface="MS PGothic" panose="020B0600070205080204" pitchFamily="34" charset="-128"/>
                <a:cs typeface="Arial" panose="020B0604020202020204" pitchFamily="34" charset="0"/>
              </a:rPr>
              <a:t>Na controle van co-</a:t>
            </a:r>
            <a:r>
              <a:rPr lang="nl-NL" altLang="nl-NL" sz="2000" i="1" dirty="0" err="1">
                <a:ea typeface="MS PGothic" panose="020B0600070205080204" pitchFamily="34" charset="-128"/>
                <a:cs typeface="Arial" panose="020B0604020202020204" pitchFamily="34" charset="0"/>
              </a:rPr>
              <a:t>variaten</a:t>
            </a:r>
            <a:r>
              <a:rPr lang="nl-NL" altLang="nl-NL" sz="2000" i="1" dirty="0">
                <a:ea typeface="MS PGothic" panose="020B0600070205080204" pitchFamily="34" charset="-128"/>
                <a:cs typeface="Arial" panose="020B0604020202020204" pitchFamily="34" charset="0"/>
              </a:rPr>
              <a:t> blijft etniciteit de sterkte predictor voor het al dan niet geven van pijnmedicatie</a:t>
            </a:r>
          </a:p>
          <a:p>
            <a:pPr eaLnBrk="1" hangingPunct="1"/>
            <a:endParaRPr lang="nl-NL" altLang="nl-NL" sz="2000" i="1" dirty="0">
              <a:ea typeface="MS PGothic" panose="020B0600070205080204" pitchFamily="34" charset="-128"/>
              <a:cs typeface="Arial" panose="020B0604020202020204" pitchFamily="34" charset="0"/>
            </a:endParaRPr>
          </a:p>
          <a:p>
            <a:pPr eaLnBrk="1" hangingPunct="1"/>
            <a:r>
              <a:rPr lang="nl-NL" altLang="nl-NL" sz="2000" b="1" i="1" dirty="0">
                <a:ea typeface="MS PGothic" panose="020B0600070205080204" pitchFamily="34" charset="-128"/>
                <a:cs typeface="Arial" panose="020B0604020202020204" pitchFamily="34" charset="0"/>
              </a:rPr>
              <a:t>OR 7.46 (95%-BI: 2,22-25,04) </a:t>
            </a:r>
            <a:endParaRPr lang="nl-NL" altLang="nl-NL" sz="2000" b="1" dirty="0">
              <a:ea typeface="MS PGothic" panose="020B0600070205080204" pitchFamily="34" charset="-128"/>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4F1096D3-F017-45E0-A12F-370C3F70C985}"/>
              </a:ext>
            </a:extLst>
          </p:cNvPr>
          <p:cNvSpPr>
            <a:spLocks noGrp="1"/>
          </p:cNvSpPr>
          <p:nvPr>
            <p:ph type="title"/>
          </p:nvPr>
        </p:nvSpPr>
        <p:spPr/>
        <p:txBody>
          <a:bodyPr/>
          <a:lstStyle/>
          <a:p>
            <a:pPr eaLnBrk="1" hangingPunct="1"/>
            <a:r>
              <a:rPr lang="nl-NL" altLang="nl-NL"/>
              <a:t>Vooroordelen in cardiologie</a:t>
            </a:r>
          </a:p>
        </p:txBody>
      </p:sp>
      <p:sp>
        <p:nvSpPr>
          <p:cNvPr id="30723" name="Rectangle 3">
            <a:extLst>
              <a:ext uri="{FF2B5EF4-FFF2-40B4-BE49-F238E27FC236}">
                <a16:creationId xmlns:a16="http://schemas.microsoft.com/office/drawing/2014/main" id="{F688362E-E2CA-4F88-9EC8-72C9928B2ECE}"/>
              </a:ext>
            </a:extLst>
          </p:cNvPr>
          <p:cNvSpPr>
            <a:spLocks noGrp="1"/>
          </p:cNvSpPr>
          <p:nvPr>
            <p:ph idx="1"/>
          </p:nvPr>
        </p:nvSpPr>
        <p:spPr>
          <a:xfrm>
            <a:off x="522288" y="1814513"/>
            <a:ext cx="4049712" cy="4125912"/>
          </a:xfrm>
        </p:spPr>
        <p:txBody>
          <a:bodyPr/>
          <a:lstStyle/>
          <a:p>
            <a:pPr eaLnBrk="1" hangingPunct="1">
              <a:spcBef>
                <a:spcPct val="85000"/>
              </a:spcBef>
            </a:pPr>
            <a:r>
              <a:rPr lang="en-US" altLang="nl-NL" sz="2400" dirty="0">
                <a:cs typeface="Arial" panose="020B0604020202020204" pitchFamily="34" charset="0"/>
              </a:rPr>
              <a:t>720 HA </a:t>
            </a:r>
            <a:r>
              <a:rPr lang="en-US" altLang="nl-NL" sz="2400" dirty="0" err="1">
                <a:cs typeface="Arial" panose="020B0604020202020204" pitchFamily="34" charset="0"/>
              </a:rPr>
              <a:t>bekeken</a:t>
            </a:r>
            <a:r>
              <a:rPr lang="en-US" altLang="nl-NL" sz="2400" dirty="0">
                <a:cs typeface="Arial" panose="020B0604020202020204" pitchFamily="34" charset="0"/>
              </a:rPr>
              <a:t> </a:t>
            </a:r>
            <a:r>
              <a:rPr lang="en-US" altLang="nl-NL" sz="2400" dirty="0" err="1">
                <a:cs typeface="Arial" panose="020B0604020202020204" pitchFamily="34" charset="0"/>
              </a:rPr>
              <a:t>opgenomen</a:t>
            </a:r>
            <a:r>
              <a:rPr lang="en-US" altLang="nl-NL" sz="2400" dirty="0">
                <a:cs typeface="Arial" panose="020B0604020202020204" pitchFamily="34" charset="0"/>
              </a:rPr>
              <a:t> interviews met </a:t>
            </a:r>
            <a:r>
              <a:rPr lang="en-US" altLang="nl-NL" sz="2400" dirty="0" err="1">
                <a:cs typeface="Arial" panose="020B0604020202020204" pitchFamily="34" charset="0"/>
              </a:rPr>
              <a:t>patienten</a:t>
            </a:r>
            <a:r>
              <a:rPr lang="en-US" altLang="nl-NL" sz="2400" dirty="0">
                <a:cs typeface="Arial" panose="020B0604020202020204" pitchFamily="34" charset="0"/>
              </a:rPr>
              <a:t> met POB</a:t>
            </a:r>
            <a:r>
              <a:rPr lang="en-US" altLang="nl-NL" sz="2400" baseline="30000" dirty="0">
                <a:cs typeface="Arial" panose="020B0604020202020204" pitchFamily="34" charset="0"/>
              </a:rPr>
              <a:t>7</a:t>
            </a:r>
            <a:endParaRPr lang="en-US" altLang="nl-NL" sz="2400" dirty="0">
              <a:cs typeface="Arial" panose="020B0604020202020204" pitchFamily="34" charset="0"/>
            </a:endParaRPr>
          </a:p>
          <a:p>
            <a:pPr eaLnBrk="1" hangingPunct="1">
              <a:spcBef>
                <a:spcPct val="85000"/>
              </a:spcBef>
            </a:pPr>
            <a:r>
              <a:rPr lang="en-US" altLang="nl-NL" sz="2400" dirty="0" err="1">
                <a:cs typeface="Arial" panose="020B0604020202020204" pitchFamily="34" charset="0"/>
              </a:rPr>
              <a:t>Anamnestische</a:t>
            </a:r>
            <a:r>
              <a:rPr lang="en-US" altLang="nl-NL" sz="2400" dirty="0">
                <a:cs typeface="Arial" panose="020B0604020202020204" pitchFamily="34" charset="0"/>
              </a:rPr>
              <a:t> data van patient</a:t>
            </a:r>
          </a:p>
          <a:p>
            <a:pPr eaLnBrk="1" hangingPunct="1">
              <a:spcBef>
                <a:spcPct val="85000"/>
              </a:spcBef>
            </a:pPr>
            <a:r>
              <a:rPr lang="en-US" altLang="nl-NL" sz="2400" dirty="0">
                <a:cs typeface="Arial" panose="020B0604020202020204" pitchFamily="34" charset="0"/>
              </a:rPr>
              <a:t>HA </a:t>
            </a:r>
            <a:r>
              <a:rPr lang="en-US" altLang="nl-NL" sz="2400" dirty="0" err="1">
                <a:cs typeface="Arial" panose="020B0604020202020204" pitchFamily="34" charset="0"/>
              </a:rPr>
              <a:t>maakt</a:t>
            </a:r>
            <a:r>
              <a:rPr lang="en-US" altLang="nl-NL" sz="2400" dirty="0">
                <a:cs typeface="Arial" panose="020B0604020202020204" pitchFamily="34" charset="0"/>
              </a:rPr>
              <a:t> </a:t>
            </a:r>
            <a:r>
              <a:rPr lang="en-US" altLang="nl-NL" sz="2400" dirty="0" err="1">
                <a:cs typeface="Arial" panose="020B0604020202020204" pitchFamily="34" charset="0"/>
              </a:rPr>
              <a:t>aanbevelingen</a:t>
            </a:r>
            <a:r>
              <a:rPr lang="en-US" altLang="nl-NL" sz="2400" dirty="0">
                <a:cs typeface="Arial" panose="020B0604020202020204" pitchFamily="34" charset="0"/>
              </a:rPr>
              <a:t> </a:t>
            </a:r>
            <a:r>
              <a:rPr lang="en-US" altLang="nl-NL" sz="2400" dirty="0" err="1">
                <a:cs typeface="Arial" panose="020B0604020202020204" pitchFamily="34" charset="0"/>
              </a:rPr>
              <a:t>voor</a:t>
            </a:r>
            <a:r>
              <a:rPr lang="en-US" altLang="nl-NL" sz="2400" dirty="0">
                <a:cs typeface="Arial" panose="020B0604020202020204" pitchFamily="34" charset="0"/>
              </a:rPr>
              <a:t> management plan</a:t>
            </a:r>
          </a:p>
          <a:p>
            <a:pPr eaLnBrk="1" hangingPunct="1">
              <a:spcBef>
                <a:spcPct val="85000"/>
              </a:spcBef>
            </a:pPr>
            <a:r>
              <a:rPr lang="en-US" altLang="nl-NL" sz="2400" dirty="0">
                <a:cs typeface="Arial" panose="020B0604020202020204" pitchFamily="34" charset="0"/>
              </a:rPr>
              <a:t>Effect </a:t>
            </a:r>
            <a:r>
              <a:rPr lang="en-US" altLang="nl-NL" sz="2400" dirty="0" err="1">
                <a:cs typeface="Arial" panose="020B0604020202020204" pitchFamily="34" charset="0"/>
              </a:rPr>
              <a:t>geslacht</a:t>
            </a:r>
            <a:r>
              <a:rPr lang="en-US" altLang="nl-NL" sz="2400" dirty="0">
                <a:cs typeface="Arial" panose="020B0604020202020204" pitchFamily="34" charset="0"/>
              </a:rPr>
              <a:t> en </a:t>
            </a:r>
            <a:r>
              <a:rPr lang="en-US" altLang="nl-NL" sz="2400" dirty="0" err="1">
                <a:cs typeface="Arial" panose="020B0604020202020204" pitchFamily="34" charset="0"/>
              </a:rPr>
              <a:t>ras</a:t>
            </a:r>
            <a:endParaRPr lang="en-US" altLang="nl-NL" sz="2400" dirty="0">
              <a:cs typeface="Arial" panose="020B0604020202020204" pitchFamily="34" charset="0"/>
            </a:endParaRPr>
          </a:p>
        </p:txBody>
      </p:sp>
      <p:pic>
        <p:nvPicPr>
          <p:cNvPr id="30724" name="Picture 4">
            <a:extLst>
              <a:ext uri="{FF2B5EF4-FFF2-40B4-BE49-F238E27FC236}">
                <a16:creationId xmlns:a16="http://schemas.microsoft.com/office/drawing/2014/main" id="{945155EF-BB7E-4BF7-97B2-1E546FA6E9EF}"/>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628775"/>
            <a:ext cx="3403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1898DBF-46A8-4521-9753-B627AA5293AC}"/>
              </a:ext>
            </a:extLst>
          </p:cNvPr>
          <p:cNvSpPr>
            <a:spLocks noGrp="1"/>
          </p:cNvSpPr>
          <p:nvPr>
            <p:ph type="title"/>
          </p:nvPr>
        </p:nvSpPr>
        <p:spPr/>
        <p:txBody>
          <a:bodyPr/>
          <a:lstStyle/>
          <a:p>
            <a:pPr eaLnBrk="1" hangingPunct="1"/>
            <a:r>
              <a:rPr lang="nl-NL" altLang="nl-NL"/>
              <a:t>Vooroordelen</a:t>
            </a:r>
          </a:p>
        </p:txBody>
      </p:sp>
      <p:pic>
        <p:nvPicPr>
          <p:cNvPr id="31747" name="Picture 4">
            <a:extLst>
              <a:ext uri="{FF2B5EF4-FFF2-40B4-BE49-F238E27FC236}">
                <a16:creationId xmlns:a16="http://schemas.microsoft.com/office/drawing/2014/main" id="{A51D5F1F-5EAA-47B1-B494-8CC25CEC4BA5}"/>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628775"/>
            <a:ext cx="3403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aphicFrame>
        <p:nvGraphicFramePr>
          <p:cNvPr id="7" name="Tijdelijke aanduiding voor inhoud 5">
            <a:extLst>
              <a:ext uri="{FF2B5EF4-FFF2-40B4-BE49-F238E27FC236}">
                <a16:creationId xmlns:a16="http://schemas.microsoft.com/office/drawing/2014/main" id="{F98BDFA0-A3F2-4609-B55F-501F60DF9C29}"/>
              </a:ext>
            </a:extLst>
          </p:cNvPr>
          <p:cNvGraphicFramePr>
            <a:graphicFrameLocks noGrp="1"/>
          </p:cNvGraphicFramePr>
          <p:nvPr>
            <p:ph idx="1"/>
          </p:nvPr>
        </p:nvGraphicFramePr>
        <p:xfrm>
          <a:off x="457200" y="2386013"/>
          <a:ext cx="4835525" cy="2987674"/>
        </p:xfrm>
        <a:graphic>
          <a:graphicData uri="http://schemas.openxmlformats.org/drawingml/2006/table">
            <a:tbl>
              <a:tblPr firstRow="1" bandRow="1">
                <a:tableStyleId>{5C22544A-7EE6-4342-B048-85BDC9FD1C3A}</a:tableStyleId>
              </a:tblPr>
              <a:tblGrid>
                <a:gridCol w="3035085">
                  <a:extLst>
                    <a:ext uri="{9D8B030D-6E8A-4147-A177-3AD203B41FA5}">
                      <a16:colId xmlns:a16="http://schemas.microsoft.com/office/drawing/2014/main" val="20000"/>
                    </a:ext>
                  </a:extLst>
                </a:gridCol>
                <a:gridCol w="1800440">
                  <a:extLst>
                    <a:ext uri="{9D8B030D-6E8A-4147-A177-3AD203B41FA5}">
                      <a16:colId xmlns:a16="http://schemas.microsoft.com/office/drawing/2014/main" val="20001"/>
                    </a:ext>
                  </a:extLst>
                </a:gridCol>
              </a:tblGrid>
              <a:tr h="701189">
                <a:tc gridSpan="2">
                  <a:txBody>
                    <a:bodyPr/>
                    <a:lstStyle/>
                    <a:p>
                      <a:r>
                        <a:rPr lang="nl-NL" sz="2000" dirty="0"/>
                        <a:t>Voorspeller</a:t>
                      </a:r>
                      <a:r>
                        <a:rPr lang="nl-NL" sz="2000" baseline="0" dirty="0"/>
                        <a:t> voor verwijzing voor  hartkatheterisatie</a:t>
                      </a:r>
                      <a:endParaRPr lang="nl-NL" sz="2000" dirty="0"/>
                    </a:p>
                  </a:txBody>
                  <a:tcPr marL="91452" marR="91452" marT="45730" marB="45730"/>
                </a:tc>
                <a:tc hMerge="1">
                  <a:txBody>
                    <a:bodyPr/>
                    <a:lstStyle/>
                    <a:p>
                      <a:endParaRPr lang="nl-NL" dirty="0"/>
                    </a:p>
                  </a:txBody>
                  <a:tcPr/>
                </a:tc>
                <a:extLst>
                  <a:ext uri="{0D108BD9-81ED-4DB2-BD59-A6C34878D82A}">
                    <a16:rowId xmlns:a16="http://schemas.microsoft.com/office/drawing/2014/main" val="10000"/>
                  </a:ext>
                </a:extLst>
              </a:tr>
              <a:tr h="396324">
                <a:tc>
                  <a:txBody>
                    <a:bodyPr/>
                    <a:lstStyle/>
                    <a:p>
                      <a:endParaRPr lang="nl-NL" sz="2000" dirty="0"/>
                    </a:p>
                  </a:txBody>
                  <a:tcPr marL="91452" marR="91452" marT="45730" marB="45730"/>
                </a:tc>
                <a:tc>
                  <a:txBody>
                    <a:bodyPr/>
                    <a:lstStyle/>
                    <a:p>
                      <a:r>
                        <a:rPr lang="nl-NL" sz="2000" b="1" dirty="0"/>
                        <a:t>OR</a:t>
                      </a:r>
                      <a:r>
                        <a:rPr lang="nl-NL" sz="2000" b="1" baseline="0" dirty="0"/>
                        <a:t> (95% CI)</a:t>
                      </a:r>
                      <a:endParaRPr lang="nl-NL" sz="2000" b="1" dirty="0"/>
                    </a:p>
                  </a:txBody>
                  <a:tcPr marL="91452" marR="91452" marT="45730" marB="45730"/>
                </a:tc>
                <a:extLst>
                  <a:ext uri="{0D108BD9-81ED-4DB2-BD59-A6C34878D82A}">
                    <a16:rowId xmlns:a16="http://schemas.microsoft.com/office/drawing/2014/main" val="10001"/>
                  </a:ext>
                </a:extLst>
              </a:tr>
              <a:tr h="396324">
                <a:tc>
                  <a:txBody>
                    <a:bodyPr/>
                    <a:lstStyle/>
                    <a:p>
                      <a:r>
                        <a:rPr lang="nl-NL" sz="2000" dirty="0"/>
                        <a:t>Ras</a:t>
                      </a:r>
                    </a:p>
                  </a:txBody>
                  <a:tcPr marL="91452" marR="91452" marT="45730" marB="45730"/>
                </a:tc>
                <a:tc>
                  <a:txBody>
                    <a:bodyPr/>
                    <a:lstStyle/>
                    <a:p>
                      <a:endParaRPr lang="nl-NL" sz="2000"/>
                    </a:p>
                  </a:txBody>
                  <a:tcPr marL="91452" marR="91452" marT="45730" marB="45730"/>
                </a:tc>
                <a:extLst>
                  <a:ext uri="{0D108BD9-81ED-4DB2-BD59-A6C34878D82A}">
                    <a16:rowId xmlns:a16="http://schemas.microsoft.com/office/drawing/2014/main" val="10002"/>
                  </a:ext>
                </a:extLst>
              </a:tr>
              <a:tr h="701189">
                <a:tc>
                  <a:txBody>
                    <a:bodyPr/>
                    <a:lstStyle/>
                    <a:p>
                      <a:r>
                        <a:rPr lang="nl-NL" sz="2000" dirty="0"/>
                        <a:t>     White</a:t>
                      </a:r>
                    </a:p>
                    <a:p>
                      <a:r>
                        <a:rPr lang="nl-NL" sz="2000" dirty="0"/>
                        <a:t>     Black</a:t>
                      </a:r>
                    </a:p>
                  </a:txBody>
                  <a:tcPr marL="91452" marR="91452" marT="45730" marB="45730"/>
                </a:tc>
                <a:tc>
                  <a:txBody>
                    <a:bodyPr/>
                    <a:lstStyle/>
                    <a:p>
                      <a:r>
                        <a:rPr lang="nl-NL" sz="2000" b="1" dirty="0"/>
                        <a:t>1.0</a:t>
                      </a:r>
                    </a:p>
                    <a:p>
                      <a:r>
                        <a:rPr lang="nl-NL" sz="2000" b="1" dirty="0"/>
                        <a:t>0.6 (0.4</a:t>
                      </a:r>
                      <a:r>
                        <a:rPr lang="nl-NL" sz="2000" b="1" baseline="0" dirty="0"/>
                        <a:t> – 0.9)</a:t>
                      </a:r>
                      <a:endParaRPr lang="nl-NL" sz="2000" b="1" dirty="0"/>
                    </a:p>
                  </a:txBody>
                  <a:tcPr marL="91452" marR="91452" marT="45730" marB="45730"/>
                </a:tc>
                <a:extLst>
                  <a:ext uri="{0D108BD9-81ED-4DB2-BD59-A6C34878D82A}">
                    <a16:rowId xmlns:a16="http://schemas.microsoft.com/office/drawing/2014/main" val="10003"/>
                  </a:ext>
                </a:extLst>
              </a:tr>
              <a:tr h="396324">
                <a:tc>
                  <a:txBody>
                    <a:bodyPr/>
                    <a:lstStyle/>
                    <a:p>
                      <a:r>
                        <a:rPr lang="nl-NL" sz="2000" dirty="0"/>
                        <a:t>Interactie ras x</a:t>
                      </a:r>
                      <a:r>
                        <a:rPr lang="nl-NL" sz="2000" baseline="0" dirty="0"/>
                        <a:t> geslacht</a:t>
                      </a:r>
                      <a:endParaRPr lang="nl-NL" sz="2000" dirty="0"/>
                    </a:p>
                  </a:txBody>
                  <a:tcPr marL="91452" marR="91452" marT="45730" marB="45730"/>
                </a:tc>
                <a:tc>
                  <a:txBody>
                    <a:bodyPr/>
                    <a:lstStyle/>
                    <a:p>
                      <a:endParaRPr lang="nl-NL" sz="2000" b="1" dirty="0"/>
                    </a:p>
                  </a:txBody>
                  <a:tcPr marL="91452" marR="91452" marT="45730" marB="45730"/>
                </a:tc>
                <a:extLst>
                  <a:ext uri="{0D108BD9-81ED-4DB2-BD59-A6C34878D82A}">
                    <a16:rowId xmlns:a16="http://schemas.microsoft.com/office/drawing/2014/main" val="10004"/>
                  </a:ext>
                </a:extLst>
              </a:tr>
              <a:tr h="396324">
                <a:tc>
                  <a:txBody>
                    <a:bodyPr/>
                    <a:lstStyle/>
                    <a:p>
                      <a:r>
                        <a:rPr lang="nl-NL" sz="2000" dirty="0"/>
                        <a:t>     Black </a:t>
                      </a:r>
                      <a:r>
                        <a:rPr lang="nl-NL" sz="2000" dirty="0" err="1"/>
                        <a:t>female</a:t>
                      </a:r>
                      <a:endParaRPr lang="nl-NL" sz="2000" dirty="0"/>
                    </a:p>
                  </a:txBody>
                  <a:tcPr marL="91452" marR="91452" marT="45730" marB="45730"/>
                </a:tc>
                <a:tc>
                  <a:txBody>
                    <a:bodyPr/>
                    <a:lstStyle/>
                    <a:p>
                      <a:r>
                        <a:rPr lang="nl-NL" sz="2000" b="1" dirty="0"/>
                        <a:t>0.4 (0.2 – 0.7)</a:t>
                      </a:r>
                    </a:p>
                  </a:txBody>
                  <a:tcPr marL="91452" marR="91452" marT="45730" marB="45730"/>
                </a:tc>
                <a:extLst>
                  <a:ext uri="{0D108BD9-81ED-4DB2-BD59-A6C34878D82A}">
                    <a16:rowId xmlns:a16="http://schemas.microsoft.com/office/drawing/2014/main" val="1000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1981B1D5-FE2E-4952-AA49-86EFEFB378B7}"/>
              </a:ext>
            </a:extLst>
          </p:cNvPr>
          <p:cNvSpPr>
            <a:spLocks noGrp="1"/>
          </p:cNvSpPr>
          <p:nvPr>
            <p:ph idx="1"/>
          </p:nvPr>
        </p:nvSpPr>
        <p:spPr>
          <a:xfrm>
            <a:off x="684213" y="1714500"/>
            <a:ext cx="7758112" cy="4071938"/>
          </a:xfrm>
        </p:spPr>
        <p:txBody>
          <a:bodyPr/>
          <a:lstStyle/>
          <a:p>
            <a:pPr algn="ctr" eaLnBrk="1" hangingPunct="1">
              <a:buFont typeface="Arial" panose="020B0604020202020204" pitchFamily="34" charset="0"/>
              <a:buNone/>
            </a:pPr>
            <a:r>
              <a:rPr lang="nl-NL" altLang="nl-NL"/>
              <a:t> </a:t>
            </a:r>
          </a:p>
          <a:p>
            <a:pPr algn="ctr" eaLnBrk="1" hangingPunct="1">
              <a:buFont typeface="Arial" panose="020B0604020202020204" pitchFamily="34" charset="0"/>
              <a:buNone/>
            </a:pPr>
            <a:endParaRPr lang="nl-NL" altLang="nl-NL"/>
          </a:p>
          <a:p>
            <a:pPr algn="ctr" eaLnBrk="1" hangingPunct="1">
              <a:buFont typeface="Arial" panose="020B0604020202020204" pitchFamily="34" charset="0"/>
              <a:buNone/>
            </a:pPr>
            <a:r>
              <a:rPr lang="nl-NL" altLang="nl-NL" sz="4800" b="1">
                <a:solidFill>
                  <a:schemeClr val="tx2"/>
                </a:solidFill>
              </a:rPr>
              <a:t>Het belang van communicatie</a:t>
            </a:r>
          </a:p>
          <a:p>
            <a:pPr algn="ctr" eaLnBrk="1" hangingPunct="1">
              <a:buFont typeface="Arial" panose="020B0604020202020204" pitchFamily="34" charset="0"/>
              <a:buNone/>
            </a:pPr>
            <a:endParaRPr lang="nl-NL" altLang="nl-NL" sz="4800" b="1"/>
          </a:p>
          <a:p>
            <a:pPr algn="ctr" eaLnBrk="1" hangingPunct="1">
              <a:buFont typeface="Arial" panose="020B0604020202020204" pitchFamily="34" charset="0"/>
              <a:buNone/>
            </a:pPr>
            <a:endParaRPr lang="nl-NL" altLang="nl-NL"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a:extLst>
              <a:ext uri="{FF2B5EF4-FFF2-40B4-BE49-F238E27FC236}">
                <a16:creationId xmlns:a16="http://schemas.microsoft.com/office/drawing/2014/main" id="{D66797ED-C6B0-4DA0-83A7-D30C96573A4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27088" y="1268413"/>
            <a:ext cx="7127875" cy="4600575"/>
          </a:xfrm>
          <a:noFill/>
        </p:spPr>
      </p:pic>
      <p:sp>
        <p:nvSpPr>
          <p:cNvPr id="5" name="Ovaal 4">
            <a:extLst>
              <a:ext uri="{FF2B5EF4-FFF2-40B4-BE49-F238E27FC236}">
                <a16:creationId xmlns:a16="http://schemas.microsoft.com/office/drawing/2014/main" id="{5BBD972A-3BFF-4A1D-8DA1-19A3B084052C}"/>
              </a:ext>
            </a:extLst>
          </p:cNvPr>
          <p:cNvSpPr/>
          <p:nvPr/>
        </p:nvSpPr>
        <p:spPr>
          <a:xfrm>
            <a:off x="684213" y="5013325"/>
            <a:ext cx="3671887" cy="863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0417D5-1C62-4951-AE57-DFF7D921D9F0}"/>
              </a:ext>
            </a:extLst>
          </p:cNvPr>
          <p:cNvSpPr>
            <a:spLocks noGrp="1"/>
          </p:cNvSpPr>
          <p:nvPr>
            <p:ph type="title"/>
          </p:nvPr>
        </p:nvSpPr>
        <p:spPr/>
        <p:txBody>
          <a:bodyPr/>
          <a:lstStyle/>
          <a:p>
            <a:r>
              <a:rPr lang="nl-NL" dirty="0"/>
              <a:t>Exploreren</a:t>
            </a:r>
          </a:p>
        </p:txBody>
      </p:sp>
      <p:sp>
        <p:nvSpPr>
          <p:cNvPr id="3" name="Tijdelijke aanduiding voor inhoud 2">
            <a:extLst>
              <a:ext uri="{FF2B5EF4-FFF2-40B4-BE49-F238E27FC236}">
                <a16:creationId xmlns:a16="http://schemas.microsoft.com/office/drawing/2014/main" id="{800EDC59-44FC-4BB7-9502-09E23E33D679}"/>
              </a:ext>
            </a:extLst>
          </p:cNvPr>
          <p:cNvSpPr>
            <a:spLocks noGrp="1"/>
          </p:cNvSpPr>
          <p:nvPr>
            <p:ph idx="1"/>
          </p:nvPr>
        </p:nvSpPr>
        <p:spPr>
          <a:xfrm>
            <a:off x="522000" y="1814635"/>
            <a:ext cx="8100000" cy="4125365"/>
          </a:xfrm>
        </p:spPr>
        <p:txBody>
          <a:bodyPr/>
          <a:lstStyle/>
          <a:p>
            <a:pPr marL="0" indent="0">
              <a:buNone/>
            </a:pPr>
            <a:r>
              <a:rPr lang="nl-NL" sz="1400" i="1" dirty="0"/>
              <a:t>HA. Goedemiddag. Hoe gaat het met u?</a:t>
            </a:r>
          </a:p>
          <a:p>
            <a:pPr marL="0" indent="0">
              <a:buNone/>
            </a:pPr>
            <a:r>
              <a:rPr lang="nl-NL" sz="1400" i="1" dirty="0"/>
              <a:t>P. Het gaat. Ik blijf soms last houden van mijn buik, het gaat nog niet veel beter.</a:t>
            </a:r>
          </a:p>
          <a:p>
            <a:pPr marL="0" indent="0">
              <a:buNone/>
            </a:pPr>
            <a:r>
              <a:rPr lang="nl-NL" sz="1400" i="1" dirty="0"/>
              <a:t>HA. Vertelt u eens, wat gaat er niet beter?</a:t>
            </a:r>
          </a:p>
          <a:p>
            <a:pPr marL="0" indent="0">
              <a:buNone/>
            </a:pPr>
            <a:r>
              <a:rPr lang="nl-NL" sz="1400" i="1" dirty="0"/>
              <a:t>P. Nou ja, ik blijf last houden van buikkrampen, buikpijn, misselijk en voel me soms erg moe. </a:t>
            </a:r>
          </a:p>
          <a:p>
            <a:pPr marL="0" indent="0">
              <a:buNone/>
            </a:pPr>
            <a:r>
              <a:rPr lang="nl-NL" sz="1400" i="1" dirty="0"/>
              <a:t>Maar nu heb ik meer het gevoel dat mijn buik verstopt zit en ik heb krampen. Ik gebruik die zakjes, maar die helpen niet.</a:t>
            </a:r>
          </a:p>
          <a:p>
            <a:pPr marL="0" indent="0">
              <a:buNone/>
            </a:pPr>
            <a:r>
              <a:rPr lang="nl-NL" sz="1400" i="1" dirty="0"/>
              <a:t>HA. Nee. Wat vervelend voor u. Zeg, maar vertel eens. U heeft al langer klachten van de buik, hoe komt het dat het juist nu weer toeneemt?</a:t>
            </a:r>
          </a:p>
          <a:p>
            <a:pPr marL="0" indent="0">
              <a:buNone/>
            </a:pPr>
            <a:r>
              <a:rPr lang="nl-NL" sz="1400" i="1" dirty="0"/>
              <a:t>P. Goede vraag, dat weet ik eigenlijk ook niet. Ik heb vaker een periode dat het een tijd beter gaat, maar soms ook wel tijden dat het minder goed gaat. Alleen duurt het nu wel erg lang allemaal. En dat maakt het zwaar.</a:t>
            </a:r>
          </a:p>
          <a:p>
            <a:pPr marL="0" indent="0">
              <a:buNone/>
            </a:pPr>
            <a:r>
              <a:rPr lang="nl-NL" sz="1400" i="1" dirty="0"/>
              <a:t>HA. Want hoe lang heeft u last van uw buik?</a:t>
            </a:r>
          </a:p>
          <a:p>
            <a:pPr marL="0" indent="0">
              <a:buNone/>
            </a:pPr>
            <a:r>
              <a:rPr lang="nl-NL" sz="1400" i="1" dirty="0"/>
              <a:t>P. Tja, al een aantal weken.</a:t>
            </a:r>
          </a:p>
          <a:p>
            <a:pPr marL="0" indent="0">
              <a:buNone/>
            </a:pPr>
            <a:r>
              <a:rPr lang="nl-NL" sz="1400" i="1" dirty="0"/>
              <a:t>HA. Dat is ook wel lang ja. Nog even terug naar uw klachten, kunt u daar nog iets meer over vertellen?</a:t>
            </a:r>
          </a:p>
          <a:p>
            <a:pPr marL="0" indent="0">
              <a:buNone/>
            </a:pPr>
            <a:endParaRPr lang="nl-NL" sz="1600" i="1" dirty="0"/>
          </a:p>
          <a:p>
            <a:endParaRPr lang="nl-NL" dirty="0"/>
          </a:p>
        </p:txBody>
      </p:sp>
      <p:sp>
        <p:nvSpPr>
          <p:cNvPr id="4" name="Ovaal 3">
            <a:extLst>
              <a:ext uri="{FF2B5EF4-FFF2-40B4-BE49-F238E27FC236}">
                <a16:creationId xmlns:a16="http://schemas.microsoft.com/office/drawing/2014/main" id="{AF8187E5-2B59-460B-AF33-A16616806D41}"/>
              </a:ext>
            </a:extLst>
          </p:cNvPr>
          <p:cNvSpPr/>
          <p:nvPr/>
        </p:nvSpPr>
        <p:spPr>
          <a:xfrm>
            <a:off x="6425967" y="4550328"/>
            <a:ext cx="2105637"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73457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63B095-584E-4446-BD4D-0941A86E276B}"/>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A1F00C1A-E44C-4875-BBFC-FA96C6220A1E}"/>
              </a:ext>
            </a:extLst>
          </p:cNvPr>
          <p:cNvSpPr>
            <a:spLocks noGrp="1"/>
          </p:cNvSpPr>
          <p:nvPr>
            <p:ph idx="1"/>
          </p:nvPr>
        </p:nvSpPr>
        <p:spPr/>
        <p:txBody>
          <a:bodyPr/>
          <a:lstStyle/>
          <a:p>
            <a:pPr marL="0" indent="0">
              <a:lnSpc>
                <a:spcPct val="100000"/>
              </a:lnSpc>
              <a:buNone/>
            </a:pPr>
            <a:r>
              <a:rPr lang="nl-NL" sz="1000" i="1" dirty="0"/>
              <a:t>GP; Ja. Het gaat niet zo lekker begrijp ik?</a:t>
            </a:r>
          </a:p>
          <a:p>
            <a:pPr marL="0" indent="0">
              <a:lnSpc>
                <a:spcPct val="100000"/>
              </a:lnSpc>
              <a:buNone/>
            </a:pPr>
            <a:r>
              <a:rPr lang="nl-NL" sz="1000" i="1" dirty="0"/>
              <a:t>P; Echt niet. Ik heb gisteren ook naar de huisartsenpost gebeld. Ik werd zo benauwd dat ik bijna moest stikken.</a:t>
            </a:r>
          </a:p>
          <a:p>
            <a:pPr marL="0" indent="0">
              <a:lnSpc>
                <a:spcPct val="100000"/>
              </a:lnSpc>
              <a:buNone/>
            </a:pPr>
            <a:r>
              <a:rPr lang="nl-NL" sz="1000" i="1" dirty="0"/>
              <a:t>GP; Ja.</a:t>
            </a:r>
          </a:p>
          <a:p>
            <a:pPr marL="0" indent="0">
              <a:lnSpc>
                <a:spcPct val="100000"/>
              </a:lnSpc>
              <a:buNone/>
            </a:pPr>
            <a:r>
              <a:rPr lang="nl-NL" sz="1000" i="1" dirty="0"/>
              <a:t>P; Dus ik vertrouw het niet helemaal als ik heel eerlijk ben.</a:t>
            </a:r>
          </a:p>
          <a:p>
            <a:pPr marL="0" indent="0">
              <a:lnSpc>
                <a:spcPct val="100000"/>
              </a:lnSpc>
              <a:buNone/>
            </a:pPr>
            <a:r>
              <a:rPr lang="nl-NL" sz="1000" i="1" dirty="0"/>
              <a:t>GP; Ja ja, en waar heb je dan het gevoel dat het?</a:t>
            </a:r>
          </a:p>
          <a:p>
            <a:pPr marL="0" indent="0">
              <a:lnSpc>
                <a:spcPct val="100000"/>
              </a:lnSpc>
              <a:buNone/>
            </a:pPr>
            <a:r>
              <a:rPr lang="nl-NL" sz="1000" i="1" dirty="0"/>
              <a:t>P; Hier.</a:t>
            </a:r>
          </a:p>
          <a:p>
            <a:pPr marL="0" indent="0">
              <a:lnSpc>
                <a:spcPct val="100000"/>
              </a:lnSpc>
              <a:buNone/>
            </a:pPr>
            <a:r>
              <a:rPr lang="nl-NL" sz="1000" i="1" dirty="0"/>
              <a:t>GP; En heb je ook koorts erbij, voel je je er ziek bij?</a:t>
            </a:r>
          </a:p>
          <a:p>
            <a:pPr marL="0" indent="0">
              <a:lnSpc>
                <a:spcPct val="100000"/>
              </a:lnSpc>
              <a:buNone/>
            </a:pPr>
            <a:r>
              <a:rPr lang="nl-NL" sz="1000" i="1" dirty="0"/>
              <a:t>P; Verhoging maar die is wel weer weg, ja gewoon, ik heb helemaal geen energie.</a:t>
            </a:r>
          </a:p>
          <a:p>
            <a:pPr marL="0" indent="0">
              <a:lnSpc>
                <a:spcPct val="100000"/>
              </a:lnSpc>
              <a:buNone/>
            </a:pPr>
            <a:r>
              <a:rPr lang="nl-NL" sz="1000" i="1" dirty="0"/>
              <a:t>GP; Ja ja. </a:t>
            </a:r>
          </a:p>
          <a:p>
            <a:pPr marL="0" indent="0">
              <a:lnSpc>
                <a:spcPct val="100000"/>
              </a:lnSpc>
              <a:buNone/>
            </a:pPr>
            <a:r>
              <a:rPr lang="nl-NL" sz="1000" i="1" dirty="0"/>
              <a:t>P; En soms ben ik duizelig</a:t>
            </a:r>
          </a:p>
          <a:p>
            <a:pPr marL="0" indent="0">
              <a:lnSpc>
                <a:spcPct val="100000"/>
              </a:lnSpc>
              <a:buNone/>
            </a:pPr>
            <a:r>
              <a:rPr lang="nl-NL" sz="1000" i="1" dirty="0"/>
              <a:t>GP; Maar die klachten bestaan ook al langer begrijp ik, want als ik het een beetje terug kijk dan heb je al een aantal weken deze klachten?</a:t>
            </a:r>
          </a:p>
          <a:p>
            <a:pPr marL="0" indent="0">
              <a:lnSpc>
                <a:spcPct val="100000"/>
              </a:lnSpc>
              <a:buNone/>
            </a:pPr>
            <a:r>
              <a:rPr lang="nl-NL" sz="1000" i="1" dirty="0"/>
              <a:t>P; Ja.</a:t>
            </a:r>
          </a:p>
          <a:p>
            <a:pPr marL="0" indent="0">
              <a:lnSpc>
                <a:spcPct val="100000"/>
              </a:lnSpc>
              <a:buNone/>
            </a:pPr>
            <a:r>
              <a:rPr lang="nl-NL" sz="1000" i="1" dirty="0"/>
              <a:t>GP; Ja.</a:t>
            </a:r>
          </a:p>
          <a:p>
            <a:pPr marL="0" indent="0">
              <a:lnSpc>
                <a:spcPct val="100000"/>
              </a:lnSpc>
              <a:buNone/>
            </a:pPr>
            <a:r>
              <a:rPr lang="nl-NL" sz="1000" i="1" dirty="0"/>
              <a:t>P; Maar niet zo erg als nu.</a:t>
            </a:r>
          </a:p>
          <a:p>
            <a:pPr marL="0" indent="0">
              <a:lnSpc>
                <a:spcPct val="100000"/>
              </a:lnSpc>
              <a:buNone/>
            </a:pPr>
            <a:r>
              <a:rPr lang="nl-NL" sz="1000" i="1" dirty="0"/>
              <a:t>GP;. En is het dan in de afgelopen tijd veel erger geworden?</a:t>
            </a:r>
          </a:p>
          <a:p>
            <a:pPr marL="0" indent="0">
              <a:lnSpc>
                <a:spcPct val="100000"/>
              </a:lnSpc>
              <a:buNone/>
            </a:pPr>
            <a:r>
              <a:rPr lang="nl-NL" sz="1000" i="1" dirty="0"/>
              <a:t>P; Ja. Vanaf gisteren en vandaag is het nog erger.</a:t>
            </a:r>
          </a:p>
          <a:p>
            <a:pPr marL="0" indent="0">
              <a:lnSpc>
                <a:spcPct val="100000"/>
              </a:lnSpc>
              <a:buNone/>
            </a:pPr>
            <a:r>
              <a:rPr lang="nl-NL" sz="1000" i="1" dirty="0"/>
              <a:t>GP; Hoor je jezelf er ook bij piepen? </a:t>
            </a:r>
          </a:p>
          <a:p>
            <a:pPr marL="0" indent="0">
              <a:lnSpc>
                <a:spcPct val="100000"/>
              </a:lnSpc>
              <a:buNone/>
            </a:pPr>
            <a:r>
              <a:rPr lang="nl-NL" sz="1000" i="1" dirty="0"/>
              <a:t>P; Nee.</a:t>
            </a:r>
          </a:p>
          <a:p>
            <a:pPr marL="0" indent="0">
              <a:lnSpc>
                <a:spcPct val="100000"/>
              </a:lnSpc>
              <a:buNone/>
            </a:pPr>
            <a:r>
              <a:rPr lang="nl-NL" sz="1000" i="1" dirty="0"/>
              <a:t>GP. Hoe gaat het slikken?</a:t>
            </a:r>
          </a:p>
          <a:p>
            <a:pPr marL="0" indent="0">
              <a:lnSpc>
                <a:spcPct val="100000"/>
              </a:lnSpc>
              <a:buNone/>
            </a:pPr>
            <a:r>
              <a:rPr lang="nl-NL" sz="1000" i="1" dirty="0"/>
              <a:t>P; Moeilijk.</a:t>
            </a:r>
          </a:p>
          <a:p>
            <a:pPr marL="0" indent="0">
              <a:lnSpc>
                <a:spcPct val="100000"/>
              </a:lnSpc>
              <a:buNone/>
            </a:pPr>
            <a:r>
              <a:rPr lang="nl-NL" sz="1000" i="1" dirty="0"/>
              <a:t>GP; Moeilijk. Het is niet zo dat je kwijlt?</a:t>
            </a:r>
          </a:p>
          <a:p>
            <a:pPr marL="0" indent="0">
              <a:lnSpc>
                <a:spcPct val="100000"/>
              </a:lnSpc>
              <a:buNone/>
            </a:pPr>
            <a:r>
              <a:rPr lang="nl-NL" sz="1000" i="1" dirty="0"/>
              <a:t>P; Nee doe ik niet.</a:t>
            </a:r>
          </a:p>
          <a:p>
            <a:pPr marL="0" indent="0">
              <a:lnSpc>
                <a:spcPct val="100000"/>
              </a:lnSpc>
              <a:buNone/>
            </a:pPr>
            <a:r>
              <a:rPr lang="nl-NL" sz="1000" i="1" dirty="0"/>
              <a:t>GP; Nee, eten en drinken dat doe je wel?</a:t>
            </a:r>
          </a:p>
          <a:p>
            <a:pPr marL="0" indent="0">
              <a:lnSpc>
                <a:spcPct val="100000"/>
              </a:lnSpc>
              <a:buNone/>
            </a:pPr>
            <a:r>
              <a:rPr lang="nl-NL" sz="1000" i="1" dirty="0"/>
              <a:t>P; Ja, wel met moeite.</a:t>
            </a:r>
          </a:p>
          <a:p>
            <a:pPr marL="0" indent="0">
              <a:lnSpc>
                <a:spcPct val="100000"/>
              </a:lnSpc>
              <a:buNone/>
            </a:pPr>
            <a:r>
              <a:rPr lang="nl-NL" sz="1000" i="1" dirty="0"/>
              <a:t>GP; Neem je nog iets tegen de pijn?</a:t>
            </a:r>
          </a:p>
          <a:p>
            <a:pPr marL="0" indent="0">
              <a:lnSpc>
                <a:spcPct val="100000"/>
              </a:lnSpc>
              <a:buNone/>
            </a:pPr>
            <a:r>
              <a:rPr lang="nl-NL" sz="1000" i="1" dirty="0"/>
              <a:t>P; Maar het doet geen pijn het is gewoon verstikkend.</a:t>
            </a:r>
          </a:p>
          <a:p>
            <a:pPr marL="0" indent="0">
              <a:lnSpc>
                <a:spcPct val="100000"/>
              </a:lnSpc>
              <a:buNone/>
            </a:pPr>
            <a:r>
              <a:rPr lang="nl-NL" sz="1000" i="1" dirty="0"/>
              <a:t>GP; Voelt het alsof je een brok in de keel hebt?</a:t>
            </a:r>
          </a:p>
          <a:p>
            <a:pPr marL="0" indent="0">
              <a:lnSpc>
                <a:spcPct val="100000"/>
              </a:lnSpc>
              <a:buNone/>
            </a:pPr>
            <a:r>
              <a:rPr lang="nl-NL" sz="1000" i="1" dirty="0"/>
              <a:t>P; Ja.</a:t>
            </a:r>
          </a:p>
          <a:p>
            <a:endParaRPr lang="nl-NL" dirty="0"/>
          </a:p>
        </p:txBody>
      </p:sp>
    </p:spTree>
    <p:extLst>
      <p:ext uri="{BB962C8B-B14F-4D97-AF65-F5344CB8AC3E}">
        <p14:creationId xmlns:p14="http://schemas.microsoft.com/office/powerpoint/2010/main" val="107258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Tijdelijke aanduiding voor afbeelding 7">
            <a:extLst>
              <a:ext uri="{FF2B5EF4-FFF2-40B4-BE49-F238E27FC236}">
                <a16:creationId xmlns:a16="http://schemas.microsoft.com/office/drawing/2014/main" id="{D9F16FB9-1AB7-4BF6-BC66-71B39ECC7965}"/>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2854" r="2854"/>
          <a:stretch>
            <a:fillRect/>
          </a:stretch>
        </p:blipFill>
        <p:spPr>
          <a:xfrm>
            <a:off x="537132" y="682365"/>
            <a:ext cx="3662182" cy="2746636"/>
          </a:xfrm>
        </p:spPr>
      </p:pic>
      <p:pic>
        <p:nvPicPr>
          <p:cNvPr id="1026" name="Picture 2" descr="Afbeeldingsresultaat voor descartes">
            <a:extLst>
              <a:ext uri="{FF2B5EF4-FFF2-40B4-BE49-F238E27FC236}">
                <a16:creationId xmlns:a16="http://schemas.microsoft.com/office/drawing/2014/main" id="{4FAB8530-94D8-4602-8639-047CA57004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2197" y="1996581"/>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9" name="Afbeelding 8">
            <a:extLst>
              <a:ext uri="{FF2B5EF4-FFF2-40B4-BE49-F238E27FC236}">
                <a16:creationId xmlns:a16="http://schemas.microsoft.com/office/drawing/2014/main" id="{76051A7B-432D-47A8-B726-CD21FC40B479}"/>
              </a:ext>
            </a:extLst>
          </p:cNvPr>
          <p:cNvPicPr>
            <a:picLocks noChangeAspect="1"/>
          </p:cNvPicPr>
          <p:nvPr/>
        </p:nvPicPr>
        <p:blipFill>
          <a:blip r:embed="rId4"/>
          <a:stretch>
            <a:fillRect/>
          </a:stretch>
        </p:blipFill>
        <p:spPr>
          <a:xfrm>
            <a:off x="1350626" y="3772949"/>
            <a:ext cx="6638533" cy="2155907"/>
          </a:xfrm>
          <a:prstGeom prst="rect">
            <a:avLst/>
          </a:prstGeom>
        </p:spPr>
      </p:pic>
      <p:sp>
        <p:nvSpPr>
          <p:cNvPr id="10" name="Ovaal 9">
            <a:extLst>
              <a:ext uri="{FF2B5EF4-FFF2-40B4-BE49-F238E27FC236}">
                <a16:creationId xmlns:a16="http://schemas.microsoft.com/office/drawing/2014/main" id="{4705663A-4F0B-48EA-B26F-5A3E1234367D}"/>
              </a:ext>
            </a:extLst>
          </p:cNvPr>
          <p:cNvSpPr/>
          <p:nvPr/>
        </p:nvSpPr>
        <p:spPr>
          <a:xfrm>
            <a:off x="5989739" y="4723002"/>
            <a:ext cx="1023457" cy="5536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90796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D68434-78A9-438F-A3D7-1782BAA20598}"/>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867A3F08-A470-40A6-9A87-4628D364F5D5}"/>
              </a:ext>
            </a:extLst>
          </p:cNvPr>
          <p:cNvSpPr>
            <a:spLocks noGrp="1"/>
          </p:cNvSpPr>
          <p:nvPr>
            <p:ph idx="1"/>
          </p:nvPr>
        </p:nvSpPr>
        <p:spPr/>
        <p:txBody>
          <a:bodyPr/>
          <a:lstStyle/>
          <a:p>
            <a:pPr marL="0" indent="0">
              <a:buNone/>
            </a:pPr>
            <a:r>
              <a:rPr lang="nl-NL" sz="1400" i="1" dirty="0"/>
              <a:t>P. Nou ja, ik blijf last houden van buikkrampen, buikpijn, misselijk en voel me soms erg moe. </a:t>
            </a:r>
          </a:p>
          <a:p>
            <a:pPr marL="0" indent="0">
              <a:buNone/>
            </a:pPr>
            <a:r>
              <a:rPr lang="nl-NL" sz="1400" i="1" dirty="0"/>
              <a:t>Maar nu heb ik meer het gevoel dat mijn buik verstopt zit en ik heb krampen. Ik gebruik die zakjes, maar die helpen niet.</a:t>
            </a:r>
          </a:p>
          <a:p>
            <a:pPr marL="0" indent="0">
              <a:buNone/>
            </a:pPr>
            <a:r>
              <a:rPr lang="nl-NL" sz="1400" i="1" dirty="0"/>
              <a:t>HA. Nee. Wat vervelend voor u. Zeg, maar vertel eens. U heeft al langer klachten van de buik, hoe komt het dat het juist nu weer toeneemt?</a:t>
            </a:r>
          </a:p>
          <a:p>
            <a:pPr marL="0" indent="0">
              <a:buNone/>
            </a:pPr>
            <a:r>
              <a:rPr lang="nl-NL" sz="1400" i="1" dirty="0"/>
              <a:t>P. Tja, dat weet ik niet.</a:t>
            </a:r>
          </a:p>
          <a:p>
            <a:pPr marL="0" indent="0">
              <a:buNone/>
            </a:pPr>
            <a:r>
              <a:rPr lang="nl-NL" sz="1400" i="1" dirty="0"/>
              <a:t>HA. U heeft zelf geen idee. Vertelt u eens, hoe gaat het op het werk?</a:t>
            </a:r>
          </a:p>
          <a:p>
            <a:pPr marL="0" indent="0">
              <a:buNone/>
            </a:pPr>
            <a:r>
              <a:rPr lang="nl-NL" sz="1400" i="1" dirty="0"/>
              <a:t>P. Ja, goed hoor.</a:t>
            </a:r>
          </a:p>
          <a:p>
            <a:pPr marL="0" indent="0">
              <a:buNone/>
            </a:pPr>
            <a:r>
              <a:rPr lang="nl-NL" sz="1400" i="1" dirty="0"/>
              <a:t>HA. En hoe gaat het met uw kinderen?</a:t>
            </a:r>
          </a:p>
          <a:p>
            <a:pPr marL="0" indent="0">
              <a:buNone/>
            </a:pPr>
            <a:r>
              <a:rPr lang="nl-NL" sz="1400" i="1" dirty="0"/>
              <a:t>P. Oh prima, die doen het goed. Daar maak ik me geen zorgen over.</a:t>
            </a:r>
          </a:p>
          <a:p>
            <a:pPr marL="0" indent="0">
              <a:buNone/>
            </a:pPr>
            <a:endParaRPr lang="nl-NL" dirty="0"/>
          </a:p>
        </p:txBody>
      </p:sp>
    </p:spTree>
    <p:extLst>
      <p:ext uri="{BB962C8B-B14F-4D97-AF65-F5344CB8AC3E}">
        <p14:creationId xmlns:p14="http://schemas.microsoft.com/office/powerpoint/2010/main" val="3239820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07FB51-12CC-4320-8D2B-B527D9C585B6}"/>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462A2678-06F5-4376-9F18-F92C1F5F83E2}"/>
              </a:ext>
            </a:extLst>
          </p:cNvPr>
          <p:cNvSpPr>
            <a:spLocks noGrp="1"/>
          </p:cNvSpPr>
          <p:nvPr>
            <p:ph idx="1"/>
          </p:nvPr>
        </p:nvSpPr>
        <p:spPr/>
        <p:txBody>
          <a:bodyPr/>
          <a:lstStyle/>
          <a:p>
            <a:r>
              <a:rPr lang="nl-NL" dirty="0"/>
              <a:t>Heel goed luisteren</a:t>
            </a:r>
          </a:p>
          <a:p>
            <a:r>
              <a:rPr lang="nl-NL" dirty="0"/>
              <a:t>Oppikken cues</a:t>
            </a:r>
          </a:p>
          <a:p>
            <a:r>
              <a:rPr lang="nl-NL" dirty="0"/>
              <a:t>Niet altijd eigen </a:t>
            </a:r>
            <a:r>
              <a:rPr lang="nl-NL" dirty="0" err="1"/>
              <a:t>dokter’s</a:t>
            </a:r>
            <a:r>
              <a:rPr lang="nl-NL" dirty="0"/>
              <a:t> concept volgen</a:t>
            </a:r>
          </a:p>
          <a:p>
            <a:r>
              <a:rPr lang="nl-NL" dirty="0"/>
              <a:t>Niet ondervragen</a:t>
            </a:r>
          </a:p>
          <a:p>
            <a:r>
              <a:rPr lang="nl-NL" dirty="0"/>
              <a:t>Neem de tijd….</a:t>
            </a:r>
          </a:p>
        </p:txBody>
      </p:sp>
    </p:spTree>
    <p:extLst>
      <p:ext uri="{BB962C8B-B14F-4D97-AF65-F5344CB8AC3E}">
        <p14:creationId xmlns:p14="http://schemas.microsoft.com/office/powerpoint/2010/main" val="2028068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937D62-A723-46ED-AC8B-B4927ACF5045}"/>
              </a:ext>
            </a:extLst>
          </p:cNvPr>
          <p:cNvSpPr>
            <a:spLocks noGrp="1"/>
          </p:cNvSpPr>
          <p:nvPr>
            <p:ph type="title"/>
          </p:nvPr>
        </p:nvSpPr>
        <p:spPr/>
        <p:txBody>
          <a:bodyPr/>
          <a:lstStyle/>
          <a:p>
            <a:r>
              <a:rPr lang="nl-NL" dirty="0"/>
              <a:t>Gedeelde probleemdefinitie</a:t>
            </a:r>
          </a:p>
        </p:txBody>
      </p:sp>
      <p:sp>
        <p:nvSpPr>
          <p:cNvPr id="3" name="Tijdelijke aanduiding voor inhoud 2">
            <a:extLst>
              <a:ext uri="{FF2B5EF4-FFF2-40B4-BE49-F238E27FC236}">
                <a16:creationId xmlns:a16="http://schemas.microsoft.com/office/drawing/2014/main" id="{E5AD08CF-DD14-4B92-BEBD-12C9C30E75C6}"/>
              </a:ext>
            </a:extLst>
          </p:cNvPr>
          <p:cNvSpPr>
            <a:spLocks noGrp="1"/>
          </p:cNvSpPr>
          <p:nvPr>
            <p:ph idx="1"/>
          </p:nvPr>
        </p:nvSpPr>
        <p:spPr/>
        <p:txBody>
          <a:bodyPr/>
          <a:lstStyle/>
          <a:p>
            <a:r>
              <a:rPr lang="nl-NL" dirty="0"/>
              <a:t>Het gaat erom dat HA en patiënt het eens zijn over de kern van het probleem</a:t>
            </a:r>
          </a:p>
          <a:p>
            <a:endParaRPr lang="nl-NL" dirty="0"/>
          </a:p>
          <a:p>
            <a:r>
              <a:rPr lang="nl-NL" dirty="0"/>
              <a:t>Basis voor uitleg en management</a:t>
            </a:r>
          </a:p>
          <a:p>
            <a:pPr marL="0" indent="0">
              <a:buNone/>
            </a:pPr>
            <a:endParaRPr lang="nl-NL" dirty="0"/>
          </a:p>
          <a:p>
            <a:r>
              <a:rPr lang="nl-NL" dirty="0"/>
              <a:t>Hoeft niet perse te gaan over reductie van symptomen, kan ook gaan over cognities, functioneren</a:t>
            </a:r>
          </a:p>
          <a:p>
            <a:endParaRPr lang="nl-NL" dirty="0"/>
          </a:p>
          <a:p>
            <a:r>
              <a:rPr lang="nl-NL" dirty="0"/>
              <a:t>Luisteren, empathie, niet in eigen concept blijven hangen, tijd nemen</a:t>
            </a:r>
          </a:p>
        </p:txBody>
      </p:sp>
    </p:spTree>
    <p:extLst>
      <p:ext uri="{BB962C8B-B14F-4D97-AF65-F5344CB8AC3E}">
        <p14:creationId xmlns:p14="http://schemas.microsoft.com/office/powerpoint/2010/main" val="3670402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4D02E-7B05-46E8-AF43-8D86A5F0A19E}"/>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10A8A6E0-2B95-4CE7-BFAA-ECA40145FC4C}"/>
              </a:ext>
            </a:extLst>
          </p:cNvPr>
          <p:cNvSpPr>
            <a:spLocks noGrp="1"/>
          </p:cNvSpPr>
          <p:nvPr>
            <p:ph idx="1"/>
          </p:nvPr>
        </p:nvSpPr>
        <p:spPr/>
        <p:txBody>
          <a:bodyPr/>
          <a:lstStyle/>
          <a:p>
            <a:pPr marL="0" indent="0">
              <a:buNone/>
            </a:pPr>
            <a:r>
              <a:rPr lang="nl-NL" i="1" dirty="0"/>
              <a:t>‘’We hebben denk ik heel snel door wat er speelt en dan willen we eigenlijk het probleem zoals wij dat zien definiëren en op tafel leggen. Maar we moeten dus terughoudend zijn en pas wanneer je denkt van ja maar nu hebben we echt alles verkend wat we nodig hebben, dan beginnen met een voorzichtig uitlokken, eigenlijk denk ik eerst nog wel meer het uitlokken bij de patiënt van wat denk je nou wat jou probleem is, waar zit het probleem. Dus iedere keer jezelf tegenhouden in plaats van te snel gaan.’’ </a:t>
            </a:r>
            <a:r>
              <a:rPr lang="en-US" i="1" dirty="0"/>
              <a:t>(SOLK expert 1)</a:t>
            </a:r>
            <a:endParaRPr lang="nl-NL" dirty="0"/>
          </a:p>
          <a:p>
            <a:endParaRPr lang="nl-NL" dirty="0"/>
          </a:p>
        </p:txBody>
      </p:sp>
    </p:spTree>
    <p:extLst>
      <p:ext uri="{BB962C8B-B14F-4D97-AF65-F5344CB8AC3E}">
        <p14:creationId xmlns:p14="http://schemas.microsoft.com/office/powerpoint/2010/main" val="2013829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4FDD10-DA88-4476-9BDC-8C6B02EC002B}"/>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07F193A5-C7EF-453C-A399-A6101AE8D87F}"/>
              </a:ext>
            </a:extLst>
          </p:cNvPr>
          <p:cNvSpPr>
            <a:spLocks noGrp="1"/>
          </p:cNvSpPr>
          <p:nvPr>
            <p:ph idx="1"/>
          </p:nvPr>
        </p:nvSpPr>
        <p:spPr/>
        <p:txBody>
          <a:bodyPr/>
          <a:lstStyle/>
          <a:p>
            <a:r>
              <a:rPr lang="nl-NL" dirty="0"/>
              <a:t>Wat doen we als het niet lukt?</a:t>
            </a:r>
          </a:p>
          <a:p>
            <a:endParaRPr lang="nl-NL" dirty="0"/>
          </a:p>
          <a:p>
            <a:r>
              <a:rPr lang="nl-NL" dirty="0"/>
              <a:t>Verschillen benoemen</a:t>
            </a:r>
          </a:p>
          <a:p>
            <a:r>
              <a:rPr lang="nl-NL" dirty="0"/>
              <a:t>Opnieuw gaan exploreren</a:t>
            </a:r>
          </a:p>
          <a:p>
            <a:r>
              <a:rPr lang="nl-NL" dirty="0"/>
              <a:t>Kijken waar je elkaar wel vindt</a:t>
            </a:r>
          </a:p>
          <a:p>
            <a:r>
              <a:rPr lang="nl-NL" dirty="0" err="1"/>
              <a:t>Agree</a:t>
            </a:r>
            <a:r>
              <a:rPr lang="nl-NL" dirty="0"/>
              <a:t> </a:t>
            </a:r>
            <a:r>
              <a:rPr lang="nl-NL" dirty="0" err="1"/>
              <a:t>to</a:t>
            </a:r>
            <a:r>
              <a:rPr lang="nl-NL" dirty="0"/>
              <a:t> </a:t>
            </a:r>
            <a:r>
              <a:rPr lang="nl-NL" dirty="0" err="1"/>
              <a:t>disagree</a:t>
            </a:r>
            <a:endParaRPr lang="nl-NL" dirty="0"/>
          </a:p>
        </p:txBody>
      </p:sp>
    </p:spTree>
    <p:extLst>
      <p:ext uri="{BB962C8B-B14F-4D97-AF65-F5344CB8AC3E}">
        <p14:creationId xmlns:p14="http://schemas.microsoft.com/office/powerpoint/2010/main" val="4215660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4DA9C6-4C0A-4F3C-B1CC-4820A75805D1}"/>
              </a:ext>
            </a:extLst>
          </p:cNvPr>
          <p:cNvSpPr>
            <a:spLocks noGrp="1"/>
          </p:cNvSpPr>
          <p:nvPr>
            <p:ph type="title"/>
          </p:nvPr>
        </p:nvSpPr>
        <p:spPr/>
        <p:txBody>
          <a:bodyPr/>
          <a:lstStyle/>
          <a:p>
            <a:r>
              <a:rPr lang="nl-NL" dirty="0"/>
              <a:t>Uitleg</a:t>
            </a:r>
          </a:p>
        </p:txBody>
      </p:sp>
      <p:sp>
        <p:nvSpPr>
          <p:cNvPr id="3" name="Tijdelijke aanduiding voor inhoud 2">
            <a:extLst>
              <a:ext uri="{FF2B5EF4-FFF2-40B4-BE49-F238E27FC236}">
                <a16:creationId xmlns:a16="http://schemas.microsoft.com/office/drawing/2014/main" id="{B6104A33-5474-4076-A306-836D9F77C2B2}"/>
              </a:ext>
            </a:extLst>
          </p:cNvPr>
          <p:cNvSpPr>
            <a:spLocks noGrp="1"/>
          </p:cNvSpPr>
          <p:nvPr>
            <p:ph idx="1"/>
          </p:nvPr>
        </p:nvSpPr>
        <p:spPr/>
        <p:txBody>
          <a:bodyPr/>
          <a:lstStyle/>
          <a:p>
            <a:pPr marL="0" indent="0">
              <a:buNone/>
            </a:pPr>
            <a:r>
              <a:rPr lang="nl-NL" dirty="0"/>
              <a:t>1. </a:t>
            </a:r>
            <a:r>
              <a:rPr lang="nl-NL" dirty="0" err="1"/>
              <a:t>Endocrine</a:t>
            </a:r>
            <a:r>
              <a:rPr lang="nl-NL" dirty="0"/>
              <a:t> </a:t>
            </a:r>
            <a:r>
              <a:rPr lang="nl-NL" dirty="0" err="1"/>
              <a:t>dysregulation</a:t>
            </a:r>
            <a:endParaRPr lang="nl-NL" dirty="0"/>
          </a:p>
          <a:p>
            <a:pPr marL="0" indent="0">
              <a:buNone/>
            </a:pPr>
            <a:r>
              <a:rPr lang="nl-NL" dirty="0"/>
              <a:t>2. </a:t>
            </a:r>
            <a:r>
              <a:rPr lang="nl-NL" dirty="0" err="1"/>
              <a:t>Autonomic</a:t>
            </a:r>
            <a:r>
              <a:rPr lang="nl-NL" dirty="0"/>
              <a:t> </a:t>
            </a:r>
            <a:r>
              <a:rPr lang="nl-NL" dirty="0" err="1"/>
              <a:t>nervous</a:t>
            </a:r>
            <a:r>
              <a:rPr lang="nl-NL" dirty="0"/>
              <a:t> system </a:t>
            </a:r>
            <a:r>
              <a:rPr lang="nl-NL" dirty="0" err="1"/>
              <a:t>dysfunction</a:t>
            </a:r>
            <a:endParaRPr lang="nl-NL" dirty="0"/>
          </a:p>
          <a:p>
            <a:pPr marL="0" indent="0">
              <a:buNone/>
            </a:pPr>
            <a:r>
              <a:rPr lang="nl-NL" dirty="0"/>
              <a:t>3. </a:t>
            </a:r>
            <a:r>
              <a:rPr lang="nl-NL" dirty="0" err="1"/>
              <a:t>Sensitisation</a:t>
            </a:r>
            <a:endParaRPr lang="nl-NL" dirty="0"/>
          </a:p>
          <a:p>
            <a:pPr marL="0" indent="0">
              <a:buNone/>
            </a:pPr>
            <a:r>
              <a:rPr lang="nl-NL" dirty="0"/>
              <a:t>4. Immune system </a:t>
            </a:r>
            <a:r>
              <a:rPr lang="nl-NL" dirty="0" err="1"/>
              <a:t>sensitisation</a:t>
            </a:r>
            <a:endParaRPr lang="nl-NL" dirty="0"/>
          </a:p>
          <a:p>
            <a:pPr marL="0" indent="0">
              <a:buNone/>
            </a:pPr>
            <a:r>
              <a:rPr lang="nl-NL" dirty="0"/>
              <a:t>5. </a:t>
            </a:r>
            <a:r>
              <a:rPr lang="nl-NL" dirty="0" err="1"/>
              <a:t>Abnormal</a:t>
            </a:r>
            <a:r>
              <a:rPr lang="nl-NL" dirty="0"/>
              <a:t> </a:t>
            </a:r>
            <a:r>
              <a:rPr lang="nl-NL" dirty="0" err="1"/>
              <a:t>proprioception</a:t>
            </a:r>
            <a:endParaRPr lang="nl-NL" dirty="0"/>
          </a:p>
          <a:p>
            <a:pPr marL="0" indent="0">
              <a:buNone/>
            </a:pPr>
            <a:r>
              <a:rPr lang="nl-NL" dirty="0"/>
              <a:t>6. </a:t>
            </a:r>
            <a:r>
              <a:rPr lang="nl-NL" dirty="0" err="1"/>
              <a:t>Signal</a:t>
            </a:r>
            <a:r>
              <a:rPr lang="nl-NL" dirty="0"/>
              <a:t> filter</a:t>
            </a:r>
          </a:p>
          <a:p>
            <a:pPr marL="0" indent="0">
              <a:buNone/>
            </a:pPr>
            <a:r>
              <a:rPr lang="nl-NL" dirty="0"/>
              <a:t>7. </a:t>
            </a:r>
            <a:r>
              <a:rPr lang="nl-NL" dirty="0" err="1"/>
              <a:t>Somatosensory</a:t>
            </a:r>
            <a:r>
              <a:rPr lang="nl-NL" dirty="0"/>
              <a:t> </a:t>
            </a:r>
            <a:r>
              <a:rPr lang="nl-NL" dirty="0" err="1"/>
              <a:t>amplification</a:t>
            </a:r>
            <a:endParaRPr lang="nl-NL" dirty="0"/>
          </a:p>
          <a:p>
            <a:pPr marL="0" indent="0">
              <a:buNone/>
            </a:pPr>
            <a:r>
              <a:rPr lang="nl-NL" dirty="0"/>
              <a:t>8. </a:t>
            </a:r>
            <a:r>
              <a:rPr lang="nl-NL" dirty="0" err="1"/>
              <a:t>Illness-behaviour</a:t>
            </a:r>
            <a:endParaRPr lang="nl-NL" dirty="0"/>
          </a:p>
          <a:p>
            <a:pPr marL="0" indent="0">
              <a:buNone/>
            </a:pPr>
            <a:r>
              <a:rPr lang="nl-NL" dirty="0"/>
              <a:t>9. </a:t>
            </a:r>
            <a:r>
              <a:rPr lang="nl-NL" dirty="0" err="1"/>
              <a:t>Sensitivity</a:t>
            </a:r>
            <a:endParaRPr lang="nl-NL" dirty="0"/>
          </a:p>
          <a:p>
            <a:pPr marL="0" indent="0">
              <a:buNone/>
            </a:pPr>
            <a:r>
              <a:rPr lang="nl-NL" dirty="0"/>
              <a:t>10. </a:t>
            </a:r>
            <a:r>
              <a:rPr lang="nl-NL" dirty="0" err="1"/>
              <a:t>Cognitive</a:t>
            </a:r>
            <a:r>
              <a:rPr lang="nl-NL" dirty="0"/>
              <a:t> </a:t>
            </a:r>
            <a:r>
              <a:rPr lang="nl-NL" dirty="0" err="1"/>
              <a:t>behavioural</a:t>
            </a:r>
            <a:endParaRPr lang="nl-NL" dirty="0"/>
          </a:p>
        </p:txBody>
      </p:sp>
    </p:spTree>
    <p:extLst>
      <p:ext uri="{BB962C8B-B14F-4D97-AF65-F5344CB8AC3E}">
        <p14:creationId xmlns:p14="http://schemas.microsoft.com/office/powerpoint/2010/main" val="2563064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A2C210-ED01-4CA2-860A-797E8EF2872A}"/>
              </a:ext>
            </a:extLst>
          </p:cNvPr>
          <p:cNvSpPr>
            <a:spLocks noGrp="1"/>
          </p:cNvSpPr>
          <p:nvPr>
            <p:ph type="title"/>
          </p:nvPr>
        </p:nvSpPr>
        <p:spPr/>
        <p:txBody>
          <a:bodyPr/>
          <a:lstStyle/>
          <a:p>
            <a:endParaRPr lang="nl-NL"/>
          </a:p>
        </p:txBody>
      </p:sp>
      <p:pic>
        <p:nvPicPr>
          <p:cNvPr id="4" name="Tijdelijke aanduiding voor inhoud 3">
            <a:extLst>
              <a:ext uri="{FF2B5EF4-FFF2-40B4-BE49-F238E27FC236}">
                <a16:creationId xmlns:a16="http://schemas.microsoft.com/office/drawing/2014/main" id="{232477CD-87EA-44AB-B87A-EF316910E16E}"/>
              </a:ext>
            </a:extLst>
          </p:cNvPr>
          <p:cNvPicPr>
            <a:picLocks noGrp="1" noChangeAspect="1"/>
          </p:cNvPicPr>
          <p:nvPr>
            <p:ph idx="1"/>
          </p:nvPr>
        </p:nvPicPr>
        <p:blipFill>
          <a:blip r:embed="rId2"/>
          <a:stretch>
            <a:fillRect/>
          </a:stretch>
        </p:blipFill>
        <p:spPr>
          <a:xfrm>
            <a:off x="1901707" y="1814513"/>
            <a:ext cx="5340587" cy="4125912"/>
          </a:xfrm>
          <a:prstGeom prst="rect">
            <a:avLst/>
          </a:prstGeom>
        </p:spPr>
      </p:pic>
    </p:spTree>
    <p:extLst>
      <p:ext uri="{BB962C8B-B14F-4D97-AF65-F5344CB8AC3E}">
        <p14:creationId xmlns:p14="http://schemas.microsoft.com/office/powerpoint/2010/main" val="135864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C6A628-B3A6-4F67-9B56-1B45BFAD0B27}"/>
              </a:ext>
            </a:extLst>
          </p:cNvPr>
          <p:cNvSpPr>
            <a:spLocks noGrp="1"/>
          </p:cNvSpPr>
          <p:nvPr>
            <p:ph type="title"/>
          </p:nvPr>
        </p:nvSpPr>
        <p:spPr/>
        <p:txBody>
          <a:bodyPr/>
          <a:lstStyle/>
          <a:p>
            <a:endParaRPr lang="nl-NL"/>
          </a:p>
        </p:txBody>
      </p:sp>
      <p:pic>
        <p:nvPicPr>
          <p:cNvPr id="4" name="Tijdelijke aanduiding voor inhoud 3">
            <a:extLst>
              <a:ext uri="{FF2B5EF4-FFF2-40B4-BE49-F238E27FC236}">
                <a16:creationId xmlns:a16="http://schemas.microsoft.com/office/drawing/2014/main" id="{AFAEFDD9-F25C-47CE-B0B3-6A2D5DC845CA}"/>
              </a:ext>
            </a:extLst>
          </p:cNvPr>
          <p:cNvPicPr>
            <a:picLocks noGrp="1" noChangeAspect="1"/>
          </p:cNvPicPr>
          <p:nvPr>
            <p:ph idx="1"/>
          </p:nvPr>
        </p:nvPicPr>
        <p:blipFill>
          <a:blip r:embed="rId2"/>
          <a:stretch>
            <a:fillRect/>
          </a:stretch>
        </p:blipFill>
        <p:spPr>
          <a:xfrm>
            <a:off x="1027912" y="1814513"/>
            <a:ext cx="7088176" cy="4125912"/>
          </a:xfrm>
          <a:prstGeom prst="rect">
            <a:avLst/>
          </a:prstGeom>
        </p:spPr>
      </p:pic>
    </p:spTree>
    <p:extLst>
      <p:ext uri="{BB962C8B-B14F-4D97-AF65-F5344CB8AC3E}">
        <p14:creationId xmlns:p14="http://schemas.microsoft.com/office/powerpoint/2010/main" val="9268223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CE201D-1895-4A30-87AB-0B6E87B0A6A4}"/>
              </a:ext>
            </a:extLst>
          </p:cNvPr>
          <p:cNvSpPr>
            <a:spLocks noGrp="1"/>
          </p:cNvSpPr>
          <p:nvPr>
            <p:ph type="title"/>
          </p:nvPr>
        </p:nvSpPr>
        <p:spPr/>
        <p:txBody>
          <a:bodyPr/>
          <a:lstStyle/>
          <a:p>
            <a:endParaRPr lang="nl-NL"/>
          </a:p>
        </p:txBody>
      </p:sp>
      <p:pic>
        <p:nvPicPr>
          <p:cNvPr id="7" name="Tijdelijke aanduiding voor inhoud 6">
            <a:extLst>
              <a:ext uri="{FF2B5EF4-FFF2-40B4-BE49-F238E27FC236}">
                <a16:creationId xmlns:a16="http://schemas.microsoft.com/office/drawing/2014/main" id="{D27ACB78-A626-4FC0-82AD-AF36EDFBA07D}"/>
              </a:ext>
            </a:extLst>
          </p:cNvPr>
          <p:cNvPicPr>
            <a:picLocks noGrp="1" noChangeAspect="1"/>
          </p:cNvPicPr>
          <p:nvPr>
            <p:ph idx="1"/>
          </p:nvPr>
        </p:nvPicPr>
        <p:blipFill>
          <a:blip r:embed="rId2"/>
          <a:stretch>
            <a:fillRect/>
          </a:stretch>
        </p:blipFill>
        <p:spPr>
          <a:xfrm>
            <a:off x="522288" y="2021201"/>
            <a:ext cx="8099425" cy="3712536"/>
          </a:xfrm>
          <a:prstGeom prst="rect">
            <a:avLst/>
          </a:prstGeom>
        </p:spPr>
      </p:pic>
    </p:spTree>
    <p:extLst>
      <p:ext uri="{BB962C8B-B14F-4D97-AF65-F5344CB8AC3E}">
        <p14:creationId xmlns:p14="http://schemas.microsoft.com/office/powerpoint/2010/main" val="3209667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90D6AE-C6A1-4545-A1A0-D1562B3CA577}"/>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367F91AC-0DE3-476A-8B09-D077E041F9D4}"/>
              </a:ext>
            </a:extLst>
          </p:cNvPr>
          <p:cNvSpPr>
            <a:spLocks noGrp="1"/>
          </p:cNvSpPr>
          <p:nvPr>
            <p:ph idx="1"/>
          </p:nvPr>
        </p:nvSpPr>
        <p:spPr/>
        <p:txBody>
          <a:bodyPr/>
          <a:lstStyle/>
          <a:p>
            <a:r>
              <a:rPr lang="nl-NL" dirty="0"/>
              <a:t>Maar….</a:t>
            </a:r>
          </a:p>
          <a:p>
            <a:pPr marL="0" indent="0">
              <a:buNone/>
            </a:pPr>
            <a:endParaRPr lang="nl-NL" dirty="0"/>
          </a:p>
          <a:p>
            <a:endParaRPr lang="nl-NL" dirty="0"/>
          </a:p>
          <a:p>
            <a:r>
              <a:rPr lang="nl-NL" dirty="0"/>
              <a:t>Meta-analyse van 85 studies laat zien dat cortisol lager is bij SOLK </a:t>
            </a:r>
            <a:r>
              <a:rPr lang="nl-NL" dirty="0" err="1"/>
              <a:t>tov</a:t>
            </a:r>
            <a:r>
              <a:rPr lang="nl-NL" dirty="0"/>
              <a:t> controle patiënten, maar niet significant</a:t>
            </a:r>
            <a:r>
              <a:rPr lang="nl-NL" baseline="30000" dirty="0"/>
              <a:t>10</a:t>
            </a:r>
            <a:endParaRPr lang="nl-NL" dirty="0"/>
          </a:p>
          <a:p>
            <a:pPr marL="0" indent="0">
              <a:buNone/>
            </a:pPr>
            <a:endParaRPr lang="nl-NL" dirty="0"/>
          </a:p>
          <a:p>
            <a:r>
              <a:rPr lang="nl-NL" dirty="0" err="1"/>
              <a:t>Hypocortisolisme</a:t>
            </a:r>
            <a:r>
              <a:rPr lang="nl-NL" dirty="0"/>
              <a:t> wel bij CVS, maar niet bij FM of IBS….</a:t>
            </a:r>
          </a:p>
          <a:p>
            <a:endParaRPr lang="nl-NL" dirty="0"/>
          </a:p>
          <a:p>
            <a:endParaRPr lang="nl-NL" dirty="0"/>
          </a:p>
          <a:p>
            <a:endParaRPr lang="nl-NL" dirty="0"/>
          </a:p>
        </p:txBody>
      </p:sp>
    </p:spTree>
    <p:extLst>
      <p:ext uri="{BB962C8B-B14F-4D97-AF65-F5344CB8AC3E}">
        <p14:creationId xmlns:p14="http://schemas.microsoft.com/office/powerpoint/2010/main" val="1994215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B640BE-1755-4E13-846A-0844674FE343}"/>
              </a:ext>
            </a:extLst>
          </p:cNvPr>
          <p:cNvSpPr>
            <a:spLocks noGrp="1"/>
          </p:cNvSpPr>
          <p:nvPr>
            <p:ph type="title"/>
          </p:nvPr>
        </p:nvSpPr>
        <p:spPr/>
        <p:txBody>
          <a:bodyPr/>
          <a:lstStyle/>
          <a:p>
            <a:r>
              <a:rPr lang="nl-NL" dirty="0"/>
              <a:t>Problemen medisch onderwijs</a:t>
            </a:r>
          </a:p>
        </p:txBody>
      </p:sp>
      <p:sp>
        <p:nvSpPr>
          <p:cNvPr id="3" name="Tijdelijke aanduiding voor inhoud 2">
            <a:extLst>
              <a:ext uri="{FF2B5EF4-FFF2-40B4-BE49-F238E27FC236}">
                <a16:creationId xmlns:a16="http://schemas.microsoft.com/office/drawing/2014/main" id="{1CF92C98-21D0-4EF7-B8A9-73602E91FB2C}"/>
              </a:ext>
            </a:extLst>
          </p:cNvPr>
          <p:cNvSpPr>
            <a:spLocks noGrp="1"/>
          </p:cNvSpPr>
          <p:nvPr>
            <p:ph idx="1"/>
          </p:nvPr>
        </p:nvSpPr>
        <p:spPr/>
        <p:txBody>
          <a:bodyPr/>
          <a:lstStyle/>
          <a:p>
            <a:r>
              <a:rPr lang="nl-NL" dirty="0"/>
              <a:t>SOLK complex en lage prioriteit</a:t>
            </a:r>
            <a:r>
              <a:rPr lang="nl-NL" baseline="30000" dirty="0"/>
              <a:t>1</a:t>
            </a:r>
          </a:p>
          <a:p>
            <a:pPr marL="0" indent="0">
              <a:buNone/>
            </a:pPr>
            <a:endParaRPr lang="nl-NL" baseline="30000" dirty="0"/>
          </a:p>
          <a:p>
            <a:r>
              <a:rPr lang="nl-NL" dirty="0"/>
              <a:t>Negatieve attitude docent</a:t>
            </a:r>
            <a:r>
              <a:rPr lang="nl-NL" baseline="30000" dirty="0"/>
              <a:t>1</a:t>
            </a:r>
          </a:p>
          <a:p>
            <a:pPr marL="0" indent="0">
              <a:buNone/>
            </a:pPr>
            <a:endParaRPr lang="nl-NL" baseline="30000" dirty="0"/>
          </a:p>
          <a:p>
            <a:r>
              <a:rPr lang="nl-NL" dirty="0"/>
              <a:t>Laag in hiërarchie</a:t>
            </a:r>
            <a:r>
              <a:rPr lang="nl-NL" baseline="30000" dirty="0"/>
              <a:t>2</a:t>
            </a:r>
          </a:p>
          <a:p>
            <a:pPr marL="0" indent="0">
              <a:buNone/>
            </a:pPr>
            <a:endParaRPr lang="nl-NL" dirty="0"/>
          </a:p>
          <a:p>
            <a:r>
              <a:rPr lang="nl-NL" dirty="0"/>
              <a:t>Minst </a:t>
            </a:r>
            <a:r>
              <a:rPr lang="nl-NL" dirty="0" err="1"/>
              <a:t>meaningful</a:t>
            </a:r>
            <a:r>
              <a:rPr lang="nl-NL" dirty="0"/>
              <a:t> activities</a:t>
            </a:r>
            <a:r>
              <a:rPr lang="nl-NL" baseline="30000" dirty="0"/>
              <a:t>3</a:t>
            </a:r>
            <a:endParaRPr lang="nl-NL" dirty="0"/>
          </a:p>
          <a:p>
            <a:endParaRPr lang="nl-NL" dirty="0"/>
          </a:p>
        </p:txBody>
      </p:sp>
    </p:spTree>
    <p:extLst>
      <p:ext uri="{BB962C8B-B14F-4D97-AF65-F5344CB8AC3E}">
        <p14:creationId xmlns:p14="http://schemas.microsoft.com/office/powerpoint/2010/main" val="5344981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6C71A0-8149-48E4-BAB7-2AEC27310A17}"/>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CE685F05-BA9C-440F-82DD-2AD8DAD86462}"/>
              </a:ext>
            </a:extLst>
          </p:cNvPr>
          <p:cNvSpPr>
            <a:spLocks noGrp="1"/>
          </p:cNvSpPr>
          <p:nvPr>
            <p:ph idx="1"/>
          </p:nvPr>
        </p:nvSpPr>
        <p:spPr/>
        <p:txBody>
          <a:bodyPr/>
          <a:lstStyle/>
          <a:p>
            <a:endParaRPr lang="nl-NL" dirty="0"/>
          </a:p>
          <a:p>
            <a:r>
              <a:rPr lang="nl-NL" dirty="0"/>
              <a:t>Immuunsysteem ook nog niet bewezen….</a:t>
            </a:r>
          </a:p>
          <a:p>
            <a:endParaRPr lang="nl-NL" dirty="0"/>
          </a:p>
          <a:p>
            <a:pPr marL="0" indent="0">
              <a:buNone/>
            </a:pPr>
            <a:endParaRPr lang="nl-NL" dirty="0"/>
          </a:p>
          <a:p>
            <a:r>
              <a:rPr lang="nl-NL" dirty="0"/>
              <a:t>Pijnmatrix lijkt in brein rol te spelen, maar nog niet bewezen bij SOLK (sensitisatie)….</a:t>
            </a:r>
          </a:p>
          <a:p>
            <a:endParaRPr lang="nl-NL" dirty="0"/>
          </a:p>
          <a:p>
            <a:endParaRPr lang="nl-NL" dirty="0"/>
          </a:p>
          <a:p>
            <a:endParaRPr lang="nl-NL" dirty="0"/>
          </a:p>
          <a:p>
            <a:pPr marL="0" indent="0">
              <a:buNone/>
            </a:pPr>
            <a:endParaRPr lang="nl-NL" dirty="0"/>
          </a:p>
        </p:txBody>
      </p:sp>
      <p:pic>
        <p:nvPicPr>
          <p:cNvPr id="4" name="Picture 2" descr="Afbeeldingsresultaat voor centrale sensitisatie in de klinische praktijk">
            <a:extLst>
              <a:ext uri="{FF2B5EF4-FFF2-40B4-BE49-F238E27FC236}">
                <a16:creationId xmlns:a16="http://schemas.microsoft.com/office/drawing/2014/main" id="{A375EBC7-1825-43AC-A720-0408F54E3F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7894" y="3621248"/>
            <a:ext cx="1652630" cy="2483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7827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3B3CF4-D14C-4457-8632-89235DC4D10D}"/>
              </a:ext>
            </a:extLst>
          </p:cNvPr>
          <p:cNvSpPr>
            <a:spLocks noGrp="1"/>
          </p:cNvSpPr>
          <p:nvPr>
            <p:ph type="title"/>
          </p:nvPr>
        </p:nvSpPr>
        <p:spPr/>
        <p:txBody>
          <a:bodyPr/>
          <a:lstStyle/>
          <a:p>
            <a:r>
              <a:rPr lang="nl-NL" dirty="0"/>
              <a:t>Conclusie</a:t>
            </a:r>
          </a:p>
        </p:txBody>
      </p:sp>
      <p:sp>
        <p:nvSpPr>
          <p:cNvPr id="3" name="Tijdelijke aanduiding voor inhoud 2">
            <a:extLst>
              <a:ext uri="{FF2B5EF4-FFF2-40B4-BE49-F238E27FC236}">
                <a16:creationId xmlns:a16="http://schemas.microsoft.com/office/drawing/2014/main" id="{1BF5ABCD-4888-49D6-B523-687A5705887B}"/>
              </a:ext>
            </a:extLst>
          </p:cNvPr>
          <p:cNvSpPr>
            <a:spLocks noGrp="1"/>
          </p:cNvSpPr>
          <p:nvPr>
            <p:ph idx="1"/>
          </p:nvPr>
        </p:nvSpPr>
        <p:spPr/>
        <p:txBody>
          <a:bodyPr/>
          <a:lstStyle/>
          <a:p>
            <a:r>
              <a:rPr lang="nl-NL" dirty="0"/>
              <a:t>Alle modellen beschrijven een deel van de realiteit en verschillen tussen de patiënten…</a:t>
            </a:r>
          </a:p>
          <a:p>
            <a:endParaRPr lang="nl-NL" dirty="0"/>
          </a:p>
          <a:p>
            <a:pPr marL="0" indent="0">
              <a:buNone/>
            </a:pPr>
            <a:endParaRPr lang="nl-NL" dirty="0"/>
          </a:p>
        </p:txBody>
      </p:sp>
    </p:spTree>
    <p:extLst>
      <p:ext uri="{BB962C8B-B14F-4D97-AF65-F5344CB8AC3E}">
        <p14:creationId xmlns:p14="http://schemas.microsoft.com/office/powerpoint/2010/main" val="2265366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FD5D21-6221-48A0-886B-FAD76B2A90CA}"/>
              </a:ext>
            </a:extLst>
          </p:cNvPr>
          <p:cNvSpPr>
            <a:spLocks noGrp="1"/>
          </p:cNvSpPr>
          <p:nvPr>
            <p:ph type="title"/>
          </p:nvPr>
        </p:nvSpPr>
        <p:spPr/>
        <p:txBody>
          <a:bodyPr/>
          <a:lstStyle/>
          <a:p>
            <a:r>
              <a:rPr lang="nl-NL" dirty="0"/>
              <a:t>Management</a:t>
            </a:r>
          </a:p>
        </p:txBody>
      </p:sp>
      <p:sp>
        <p:nvSpPr>
          <p:cNvPr id="3" name="Tijdelijke aanduiding voor inhoud 2">
            <a:extLst>
              <a:ext uri="{FF2B5EF4-FFF2-40B4-BE49-F238E27FC236}">
                <a16:creationId xmlns:a16="http://schemas.microsoft.com/office/drawing/2014/main" id="{92E05D8F-562F-492B-8E2C-DF37F59B3750}"/>
              </a:ext>
            </a:extLst>
          </p:cNvPr>
          <p:cNvSpPr>
            <a:spLocks noGrp="1"/>
          </p:cNvSpPr>
          <p:nvPr>
            <p:ph idx="1"/>
          </p:nvPr>
        </p:nvSpPr>
        <p:spPr/>
        <p:txBody>
          <a:bodyPr/>
          <a:lstStyle/>
          <a:p>
            <a:r>
              <a:rPr lang="nl-NL" altLang="nl-NL" dirty="0" err="1"/>
              <a:t>Stepped</a:t>
            </a:r>
            <a:r>
              <a:rPr lang="nl-NL" altLang="nl-NL" dirty="0"/>
              <a:t>-care</a:t>
            </a:r>
          </a:p>
          <a:p>
            <a:pPr lvl="1">
              <a:buFont typeface="Wingdings" panose="05000000000000000000" pitchFamily="2" charset="2"/>
              <a:buChar char="Ø"/>
            </a:pPr>
            <a:endParaRPr lang="nl-NL" altLang="nl-NL" dirty="0"/>
          </a:p>
          <a:p>
            <a:pPr marL="322262" lvl="1" indent="0">
              <a:buNone/>
            </a:pPr>
            <a:r>
              <a:rPr lang="nl-NL" altLang="nl-NL" i="1" dirty="0"/>
              <a:t>Start simpel</a:t>
            </a:r>
          </a:p>
          <a:p>
            <a:pPr lvl="1">
              <a:buNone/>
            </a:pPr>
            <a:r>
              <a:rPr lang="nl-NL" altLang="nl-NL" dirty="0"/>
              <a:t>	- educatie </a:t>
            </a:r>
            <a:r>
              <a:rPr lang="nl-NL" altLang="nl-NL" dirty="0" err="1"/>
              <a:t>and</a:t>
            </a:r>
            <a:r>
              <a:rPr lang="nl-NL" altLang="nl-NL" dirty="0"/>
              <a:t> uitleg</a:t>
            </a:r>
          </a:p>
          <a:p>
            <a:pPr lvl="1">
              <a:buNone/>
            </a:pPr>
            <a:r>
              <a:rPr lang="nl-NL" altLang="nl-NL" dirty="0"/>
              <a:t>	- follow-up consulten</a:t>
            </a:r>
          </a:p>
          <a:p>
            <a:pPr lvl="1">
              <a:buNone/>
            </a:pPr>
            <a:r>
              <a:rPr lang="nl-NL" altLang="nl-NL" dirty="0"/>
              <a:t>	- actieve patiënt participatie</a:t>
            </a:r>
          </a:p>
          <a:p>
            <a:pPr lvl="1">
              <a:buFont typeface="Wingdings" panose="05000000000000000000" pitchFamily="2" charset="2"/>
              <a:buChar char="Ø"/>
            </a:pPr>
            <a:endParaRPr lang="nl-NL" altLang="nl-NL" dirty="0"/>
          </a:p>
          <a:p>
            <a:pPr marL="322262" lvl="1" indent="0">
              <a:buNone/>
            </a:pPr>
            <a:r>
              <a:rPr lang="nl-NL" altLang="nl-NL" i="1" dirty="0"/>
              <a:t>Intensief</a:t>
            </a:r>
          </a:p>
          <a:p>
            <a:pPr lvl="1">
              <a:buNone/>
            </a:pPr>
            <a:r>
              <a:rPr lang="nl-NL" altLang="nl-NL" dirty="0"/>
              <a:t>	- </a:t>
            </a:r>
            <a:r>
              <a:rPr lang="nl-NL" altLang="nl-NL" dirty="0" err="1"/>
              <a:t>Instandhoudende</a:t>
            </a:r>
            <a:r>
              <a:rPr lang="nl-NL" altLang="nl-NL" dirty="0"/>
              <a:t> factoren</a:t>
            </a:r>
          </a:p>
          <a:p>
            <a:pPr lvl="1">
              <a:buNone/>
            </a:pPr>
            <a:r>
              <a:rPr lang="nl-NL" altLang="nl-NL" dirty="0"/>
              <a:t>	- verwijzen (psychosomatische therapie, CBT, psycholoog)</a:t>
            </a:r>
          </a:p>
          <a:p>
            <a:pPr lvl="1">
              <a:buNone/>
            </a:pPr>
            <a:r>
              <a:rPr lang="nl-NL" altLang="nl-NL" dirty="0"/>
              <a:t>	- follow-up consulten</a:t>
            </a:r>
          </a:p>
          <a:p>
            <a:endParaRPr lang="nl-NL" dirty="0"/>
          </a:p>
        </p:txBody>
      </p:sp>
    </p:spTree>
    <p:extLst>
      <p:ext uri="{BB962C8B-B14F-4D97-AF65-F5344CB8AC3E}">
        <p14:creationId xmlns:p14="http://schemas.microsoft.com/office/powerpoint/2010/main" val="25469251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4516B-DE92-4DB2-A4C5-77CDEAC74CC7}"/>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B304863B-B491-4024-BFF7-8B2611920404}"/>
              </a:ext>
            </a:extLst>
          </p:cNvPr>
          <p:cNvSpPr>
            <a:spLocks noGrp="1"/>
          </p:cNvSpPr>
          <p:nvPr>
            <p:ph idx="1"/>
          </p:nvPr>
        </p:nvSpPr>
        <p:spPr/>
        <p:txBody>
          <a:bodyPr/>
          <a:lstStyle/>
          <a:p>
            <a:pPr marL="0" indent="0">
              <a:buNone/>
            </a:pPr>
            <a:r>
              <a:rPr lang="nl-NL" dirty="0"/>
              <a:t>Maar….</a:t>
            </a:r>
          </a:p>
          <a:p>
            <a:endParaRPr lang="nl-NL" dirty="0"/>
          </a:p>
          <a:p>
            <a:r>
              <a:rPr lang="nl-NL" dirty="0"/>
              <a:t>Nauwelijks tot geen effect CGT of andere psychologische therapie</a:t>
            </a:r>
            <a:r>
              <a:rPr lang="nl-NL" baseline="30000" dirty="0"/>
              <a:t>12</a:t>
            </a:r>
          </a:p>
          <a:p>
            <a:r>
              <a:rPr lang="nl-NL" dirty="0"/>
              <a:t>Geen bewijs voor farmacotherapeutische therapie</a:t>
            </a:r>
            <a:r>
              <a:rPr lang="nl-NL" baseline="30000" dirty="0"/>
              <a:t>13</a:t>
            </a:r>
          </a:p>
          <a:p>
            <a:endParaRPr lang="nl-NL" baseline="30000" dirty="0"/>
          </a:p>
          <a:p>
            <a:pPr marL="0" indent="0">
              <a:buNone/>
            </a:pPr>
            <a:endParaRPr lang="nl-NL" dirty="0"/>
          </a:p>
        </p:txBody>
      </p:sp>
    </p:spTree>
    <p:extLst>
      <p:ext uri="{BB962C8B-B14F-4D97-AF65-F5344CB8AC3E}">
        <p14:creationId xmlns:p14="http://schemas.microsoft.com/office/powerpoint/2010/main" val="5918332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03CB11-77F7-46F9-8A2C-8D464F02ADFA}"/>
              </a:ext>
            </a:extLst>
          </p:cNvPr>
          <p:cNvSpPr>
            <a:spLocks noGrp="1"/>
          </p:cNvSpPr>
          <p:nvPr>
            <p:ph type="title"/>
          </p:nvPr>
        </p:nvSpPr>
        <p:spPr/>
        <p:txBody>
          <a:bodyPr/>
          <a:lstStyle/>
          <a:p>
            <a:r>
              <a:rPr lang="nl-NL" dirty="0"/>
              <a:t>Referenties</a:t>
            </a:r>
          </a:p>
        </p:txBody>
      </p:sp>
      <p:sp>
        <p:nvSpPr>
          <p:cNvPr id="3" name="Tijdelijke aanduiding voor inhoud 2">
            <a:extLst>
              <a:ext uri="{FF2B5EF4-FFF2-40B4-BE49-F238E27FC236}">
                <a16:creationId xmlns:a16="http://schemas.microsoft.com/office/drawing/2014/main" id="{FE18CA81-CE73-4E74-B6A8-43924D870019}"/>
              </a:ext>
            </a:extLst>
          </p:cNvPr>
          <p:cNvSpPr>
            <a:spLocks noGrp="1"/>
          </p:cNvSpPr>
          <p:nvPr>
            <p:ph idx="1"/>
          </p:nvPr>
        </p:nvSpPr>
        <p:spPr>
          <a:xfrm>
            <a:off x="436228" y="1814635"/>
            <a:ext cx="8177383" cy="4125365"/>
          </a:xfrm>
        </p:spPr>
        <p:txBody>
          <a:bodyPr/>
          <a:lstStyle/>
          <a:p>
            <a:pPr marL="0" indent="0">
              <a:lnSpc>
                <a:spcPct val="100000"/>
              </a:lnSpc>
              <a:buNone/>
            </a:pPr>
            <a:r>
              <a:rPr lang="nl-NL" sz="1000" dirty="0"/>
              <a:t>1. </a:t>
            </a:r>
            <a:r>
              <a:rPr lang="x-none" sz="1000" dirty="0"/>
              <a:t>Joyce E, Cowing J, Lazarus C, Smith C, Zenzuck V, Peters S. Training tomorrow's doctors to explain 'medically unexplained' physical symptoms: An examination of UK medical educators' views of barriers and solutions. </a:t>
            </a:r>
            <a:r>
              <a:rPr lang="x-none" sz="1000" i="1" dirty="0"/>
              <a:t>Patient Educ Couns</a:t>
            </a:r>
            <a:r>
              <a:rPr lang="x-none" sz="1000" dirty="0"/>
              <a:t> 2017: 101(5):878-84.</a:t>
            </a:r>
            <a:endParaRPr lang="nl-NL" sz="1000" dirty="0"/>
          </a:p>
          <a:p>
            <a:pPr marL="0" indent="0">
              <a:lnSpc>
                <a:spcPct val="100000"/>
              </a:lnSpc>
              <a:buNone/>
            </a:pPr>
            <a:r>
              <a:rPr lang="nl-NL" sz="1000" dirty="0"/>
              <a:t>2. </a:t>
            </a:r>
            <a:r>
              <a:rPr lang="x-none" sz="1000" dirty="0"/>
              <a:t>Album D, Westin S. Do diseases have a prestige hierarchy? A survey among physicians and medical students. </a:t>
            </a:r>
            <a:r>
              <a:rPr lang="x-none" sz="1000" i="1" dirty="0"/>
              <a:t>Soc Sci Med</a:t>
            </a:r>
            <a:r>
              <a:rPr lang="x-none" sz="1000" dirty="0"/>
              <a:t> 2008; 66(1): 182-8.</a:t>
            </a:r>
            <a:endParaRPr lang="nl-NL" sz="1000" dirty="0"/>
          </a:p>
          <a:p>
            <a:pPr marL="0" indent="0">
              <a:lnSpc>
                <a:spcPct val="100000"/>
              </a:lnSpc>
              <a:buNone/>
            </a:pPr>
            <a:r>
              <a:rPr lang="nl-NL" sz="1000" dirty="0"/>
              <a:t>3. </a:t>
            </a:r>
            <a:r>
              <a:rPr lang="x-none" sz="1000" dirty="0"/>
              <a:t>Halvorsen PA, Edwards A, Aaraas IJ, Aasland OG, Kristiansen IS. What professional activities do general practitioners find most meaningful? Cross sectional survey of Norwegian general practitioners. </a:t>
            </a:r>
            <a:r>
              <a:rPr lang="x-none" sz="1000" i="1" dirty="0"/>
              <a:t>BMC Fam Pract</a:t>
            </a:r>
            <a:r>
              <a:rPr lang="x-none" sz="1000" dirty="0"/>
              <a:t> 2013; 14: 41.</a:t>
            </a:r>
            <a:endParaRPr lang="nl-NL" sz="1000" dirty="0"/>
          </a:p>
          <a:p>
            <a:pPr marL="0" indent="0">
              <a:lnSpc>
                <a:spcPct val="100000"/>
              </a:lnSpc>
              <a:buNone/>
            </a:pPr>
            <a:r>
              <a:rPr lang="nl-NL" sz="1000" dirty="0"/>
              <a:t>4.</a:t>
            </a:r>
            <a:r>
              <a:rPr lang="en-US" sz="1000" dirty="0"/>
              <a:t> </a:t>
            </a:r>
            <a:r>
              <a:rPr lang="en-US" sz="1000" dirty="0" err="1"/>
              <a:t>Verhaak</a:t>
            </a:r>
            <a:r>
              <a:rPr lang="en-US" sz="1000" dirty="0"/>
              <a:t>, P. F., et al. (2006). "Persistent presentation of medically unexplained symptoms in general practice." Family Practice 23(4): 414-420.</a:t>
            </a:r>
            <a:endParaRPr lang="nl-NL" sz="1000" dirty="0"/>
          </a:p>
          <a:p>
            <a:pPr marL="0" indent="0">
              <a:lnSpc>
                <a:spcPct val="100000"/>
              </a:lnSpc>
              <a:buNone/>
            </a:pPr>
            <a:r>
              <a:rPr lang="nl-NL" sz="1000" dirty="0"/>
              <a:t>5.</a:t>
            </a:r>
            <a:r>
              <a:rPr lang="en-US" sz="1000" dirty="0"/>
              <a:t> olde Hartman, T. C., et al. (2017). "What do guidelines and systematic reviews tell us about the management of medically unexplained symptoms in primary care?" BJGP open 1(3): BJGP-2016-0868.</a:t>
            </a:r>
          </a:p>
          <a:p>
            <a:pPr marL="0" indent="0">
              <a:lnSpc>
                <a:spcPct val="100000"/>
              </a:lnSpc>
              <a:buNone/>
            </a:pPr>
            <a:r>
              <a:rPr lang="en-US" sz="1000" dirty="0"/>
              <a:t>6. Knox H. Todd, M. N. S. J. R. H., MD (1993). "Ethnicity as a Risk Factor for Inadequate Emergency Department Analgesia. JAMA 269 (12): 1537-1539.</a:t>
            </a:r>
            <a:endParaRPr lang="nl-NL" sz="1000" dirty="0"/>
          </a:p>
          <a:p>
            <a:pPr marL="0" indent="0">
              <a:lnSpc>
                <a:spcPct val="100000"/>
              </a:lnSpc>
              <a:buNone/>
            </a:pPr>
            <a:r>
              <a:rPr lang="en-US" sz="1000" dirty="0"/>
              <a:t>7. Schulman, K. A., et al. (1999). "The effect of race and sex on physicians' recommendations for cardiac catheterization." New England Journal of Medicine 340(8): 618-626.</a:t>
            </a:r>
          </a:p>
          <a:p>
            <a:pPr marL="0" indent="0">
              <a:lnSpc>
                <a:spcPct val="100000"/>
              </a:lnSpc>
              <a:buNone/>
            </a:pPr>
            <a:r>
              <a:rPr lang="en-US" sz="1000" dirty="0"/>
              <a:t>8. Chapman, K. R., et al. (2001). "Gender bias in the diagnosis of COPD." Chest 119(6): 1691-1695.</a:t>
            </a:r>
            <a:endParaRPr lang="nl-NL" sz="1000" dirty="0"/>
          </a:p>
          <a:p>
            <a:pPr marL="0" indent="0">
              <a:lnSpc>
                <a:spcPct val="100000"/>
              </a:lnSpc>
              <a:buNone/>
            </a:pPr>
            <a:r>
              <a:rPr lang="en-US" sz="1000" dirty="0"/>
              <a:t>9. </a:t>
            </a:r>
            <a:r>
              <a:rPr lang="en-US" sz="1000" dirty="0" err="1"/>
              <a:t>Drwecki</a:t>
            </a:r>
            <a:r>
              <a:rPr lang="en-US" sz="1000" dirty="0"/>
              <a:t> BB, Moore CF, Ward SE, </a:t>
            </a:r>
            <a:r>
              <a:rPr lang="en-US" sz="1000" dirty="0" err="1"/>
              <a:t>Prkachin</a:t>
            </a:r>
            <a:r>
              <a:rPr lang="en-US" sz="1000" dirty="0"/>
              <a:t> KM. Reducing racial disparities in pain treatment: the role of empathy and perspective taking. Pain. 2011;152(5):1001–6.</a:t>
            </a:r>
          </a:p>
          <a:p>
            <a:pPr marL="0" indent="0">
              <a:lnSpc>
                <a:spcPct val="100000"/>
              </a:lnSpc>
              <a:buNone/>
            </a:pPr>
            <a:r>
              <a:rPr lang="en-US" sz="1000" dirty="0"/>
              <a:t>10. Tak, L. M., et al. (2011). "Meta-analysis and meta-regression of hypothalamic-pituitary-adrenal axis activity in functional somatic disorders." Biological Psychology 87(2): 183-194.</a:t>
            </a:r>
          </a:p>
          <a:p>
            <a:pPr marL="0" indent="0">
              <a:lnSpc>
                <a:spcPct val="100000"/>
              </a:lnSpc>
              <a:buNone/>
            </a:pPr>
            <a:r>
              <a:rPr lang="en-US" sz="1000" dirty="0"/>
              <a:t>11. Van den Bergh, O., et al. (2017). "Symptoms and the body: Taking the inferential leap." Neuroscience and Biobehavioral Reviews 74(Pt A): 185-203.</a:t>
            </a:r>
          </a:p>
          <a:p>
            <a:pPr marL="0" indent="0">
              <a:lnSpc>
                <a:spcPct val="100000"/>
              </a:lnSpc>
              <a:buNone/>
            </a:pPr>
            <a:r>
              <a:rPr lang="en-US" sz="1000" dirty="0"/>
              <a:t>12.</a:t>
            </a:r>
            <a:r>
              <a:rPr lang="nl-NL" sz="1000" dirty="0"/>
              <a:t> van Dessel, N., et al. (2014). "Non-</a:t>
            </a:r>
            <a:r>
              <a:rPr lang="nl-NL" sz="1000" dirty="0" err="1"/>
              <a:t>pharmacological</a:t>
            </a:r>
            <a:r>
              <a:rPr lang="nl-NL" sz="1000" dirty="0"/>
              <a:t> </a:t>
            </a:r>
            <a:r>
              <a:rPr lang="nl-NL" sz="1000" dirty="0" err="1"/>
              <a:t>interventions</a:t>
            </a:r>
            <a:r>
              <a:rPr lang="nl-NL" sz="1000" dirty="0"/>
              <a:t> for </a:t>
            </a:r>
            <a:r>
              <a:rPr lang="nl-NL" sz="1000" dirty="0" err="1"/>
              <a:t>somatoform</a:t>
            </a:r>
            <a:r>
              <a:rPr lang="nl-NL" sz="1000" dirty="0"/>
              <a:t> disorders </a:t>
            </a:r>
            <a:r>
              <a:rPr lang="nl-NL" sz="1000" dirty="0" err="1"/>
              <a:t>and</a:t>
            </a:r>
            <a:r>
              <a:rPr lang="nl-NL" sz="1000" dirty="0"/>
              <a:t> </a:t>
            </a:r>
            <a:r>
              <a:rPr lang="nl-NL" sz="1000" dirty="0" err="1"/>
              <a:t>medically</a:t>
            </a:r>
            <a:r>
              <a:rPr lang="nl-NL" sz="1000" dirty="0"/>
              <a:t> </a:t>
            </a:r>
            <a:r>
              <a:rPr lang="nl-NL" sz="1000" dirty="0" err="1"/>
              <a:t>unexplained</a:t>
            </a:r>
            <a:r>
              <a:rPr lang="nl-NL" sz="1000" dirty="0"/>
              <a:t> </a:t>
            </a:r>
            <a:r>
              <a:rPr lang="nl-NL" sz="1000" dirty="0" err="1"/>
              <a:t>physical</a:t>
            </a:r>
            <a:r>
              <a:rPr lang="nl-NL" sz="1000" dirty="0"/>
              <a:t> </a:t>
            </a:r>
            <a:r>
              <a:rPr lang="nl-NL" sz="1000" dirty="0" err="1"/>
              <a:t>symptoms</a:t>
            </a:r>
            <a:r>
              <a:rPr lang="nl-NL" sz="1000" dirty="0"/>
              <a:t> (MUPS) in </a:t>
            </a:r>
            <a:r>
              <a:rPr lang="nl-NL" sz="1000" dirty="0" err="1"/>
              <a:t>adults</a:t>
            </a:r>
            <a:r>
              <a:rPr lang="nl-NL" sz="1000" dirty="0"/>
              <a:t>." </a:t>
            </a:r>
            <a:r>
              <a:rPr lang="nl-NL" sz="1000" dirty="0" err="1"/>
              <a:t>Cochrane</a:t>
            </a:r>
            <a:r>
              <a:rPr lang="nl-NL" sz="1000" dirty="0"/>
              <a:t> Database </a:t>
            </a:r>
            <a:r>
              <a:rPr lang="nl-NL" sz="1000" dirty="0" err="1"/>
              <a:t>Syst</a:t>
            </a:r>
            <a:r>
              <a:rPr lang="nl-NL" sz="1000" dirty="0"/>
              <a:t> </a:t>
            </a:r>
            <a:r>
              <a:rPr lang="nl-NL" sz="1000" dirty="0" err="1"/>
              <a:t>Rev</a:t>
            </a:r>
            <a:r>
              <a:rPr lang="nl-NL" sz="1000" dirty="0"/>
              <a:t> </a:t>
            </a:r>
            <a:r>
              <a:rPr lang="nl-NL" sz="1000" b="1" dirty="0"/>
              <a:t>11</a:t>
            </a:r>
            <a:r>
              <a:rPr lang="nl-NL" sz="1000" dirty="0"/>
              <a:t>: Cd011142</a:t>
            </a:r>
            <a:endParaRPr lang="en-US" sz="1000" dirty="0"/>
          </a:p>
          <a:p>
            <a:pPr marL="0" indent="0">
              <a:lnSpc>
                <a:spcPct val="100000"/>
              </a:lnSpc>
              <a:buNone/>
            </a:pPr>
            <a:r>
              <a:rPr lang="en-US" sz="1000" dirty="0"/>
              <a:t>13. </a:t>
            </a:r>
            <a:r>
              <a:rPr lang="en-US" sz="1000" dirty="0" err="1"/>
              <a:t>Kleinstauber</a:t>
            </a:r>
            <a:r>
              <a:rPr lang="en-US" sz="1000" dirty="0"/>
              <a:t>, M., et al. (2014). "Pharmacological interventions for somatoform disorders in adults." Cochrane Database Syst Rev </a:t>
            </a:r>
            <a:r>
              <a:rPr lang="en-US" sz="1000" b="1" dirty="0"/>
              <a:t>11</a:t>
            </a:r>
            <a:r>
              <a:rPr lang="en-US" sz="1000" dirty="0"/>
              <a:t>: Cd010628.</a:t>
            </a:r>
            <a:endParaRPr lang="nl-NL" sz="1000" dirty="0"/>
          </a:p>
          <a:p>
            <a:pPr marL="0" indent="0">
              <a:lnSpc>
                <a:spcPct val="100000"/>
              </a:lnSpc>
              <a:buNone/>
            </a:pPr>
            <a:endParaRPr lang="nl-NL" sz="1000" dirty="0"/>
          </a:p>
          <a:p>
            <a:pPr marL="0" indent="0">
              <a:lnSpc>
                <a:spcPct val="100000"/>
              </a:lnSpc>
              <a:buNone/>
            </a:pPr>
            <a:endParaRPr lang="nl-NL" dirty="0"/>
          </a:p>
          <a:p>
            <a:pPr marL="0" indent="0">
              <a:lnSpc>
                <a:spcPct val="100000"/>
              </a:lnSpc>
              <a:buNone/>
            </a:pPr>
            <a:endParaRPr lang="nl-NL" sz="1000"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1322289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A0D114-F55A-43FB-A222-2D3C7DF48E5F}"/>
              </a:ext>
            </a:extLst>
          </p:cNvPr>
          <p:cNvSpPr>
            <a:spLocks noGrp="1"/>
          </p:cNvSpPr>
          <p:nvPr>
            <p:ph type="title"/>
          </p:nvPr>
        </p:nvSpPr>
        <p:spPr/>
        <p:txBody>
          <a:bodyPr/>
          <a:lstStyle/>
          <a:p>
            <a:r>
              <a:rPr lang="nl-NL" dirty="0"/>
              <a:t>Problemen onderzoek</a:t>
            </a:r>
          </a:p>
        </p:txBody>
      </p:sp>
      <p:sp>
        <p:nvSpPr>
          <p:cNvPr id="3" name="Tijdelijke aanduiding voor inhoud 2">
            <a:extLst>
              <a:ext uri="{FF2B5EF4-FFF2-40B4-BE49-F238E27FC236}">
                <a16:creationId xmlns:a16="http://schemas.microsoft.com/office/drawing/2014/main" id="{7D2455A8-1307-4560-8C0D-1632E3520251}"/>
              </a:ext>
            </a:extLst>
          </p:cNvPr>
          <p:cNvSpPr>
            <a:spLocks noGrp="1"/>
          </p:cNvSpPr>
          <p:nvPr>
            <p:ph idx="1"/>
          </p:nvPr>
        </p:nvSpPr>
        <p:spPr/>
        <p:txBody>
          <a:bodyPr/>
          <a:lstStyle/>
          <a:p>
            <a:r>
              <a:rPr lang="nl-NL" dirty="0"/>
              <a:t>Functionele klachten</a:t>
            </a:r>
          </a:p>
          <a:p>
            <a:r>
              <a:rPr lang="nl-NL" dirty="0"/>
              <a:t>SOLK</a:t>
            </a:r>
          </a:p>
          <a:p>
            <a:r>
              <a:rPr lang="nl-NL" dirty="0"/>
              <a:t>MUS (</a:t>
            </a:r>
            <a:r>
              <a:rPr lang="nl-NL" dirty="0" err="1"/>
              <a:t>medically</a:t>
            </a:r>
            <a:r>
              <a:rPr lang="nl-NL" dirty="0"/>
              <a:t> </a:t>
            </a:r>
            <a:r>
              <a:rPr lang="nl-NL" dirty="0" err="1"/>
              <a:t>unexplained</a:t>
            </a:r>
            <a:r>
              <a:rPr lang="nl-NL" dirty="0"/>
              <a:t> </a:t>
            </a:r>
            <a:r>
              <a:rPr lang="nl-NL" dirty="0" err="1"/>
              <a:t>symptoms</a:t>
            </a:r>
            <a:r>
              <a:rPr lang="nl-NL" dirty="0"/>
              <a:t>)</a:t>
            </a:r>
          </a:p>
          <a:p>
            <a:r>
              <a:rPr lang="nl-NL" dirty="0" err="1"/>
              <a:t>Bodily</a:t>
            </a:r>
            <a:r>
              <a:rPr lang="nl-NL" dirty="0"/>
              <a:t> </a:t>
            </a:r>
            <a:r>
              <a:rPr lang="nl-NL" dirty="0" err="1"/>
              <a:t>distress</a:t>
            </a:r>
            <a:r>
              <a:rPr lang="nl-NL" dirty="0"/>
              <a:t> </a:t>
            </a:r>
            <a:r>
              <a:rPr lang="nl-NL" dirty="0" err="1"/>
              <a:t>syndrome</a:t>
            </a:r>
            <a:endParaRPr lang="nl-NL" dirty="0"/>
          </a:p>
          <a:p>
            <a:r>
              <a:rPr lang="nl-NL" dirty="0" err="1"/>
              <a:t>Fuctional</a:t>
            </a:r>
            <a:r>
              <a:rPr lang="nl-NL" dirty="0"/>
              <a:t> </a:t>
            </a:r>
            <a:r>
              <a:rPr lang="nl-NL" dirty="0" err="1"/>
              <a:t>symptoms</a:t>
            </a:r>
            <a:endParaRPr lang="nl-NL" dirty="0"/>
          </a:p>
          <a:p>
            <a:r>
              <a:rPr lang="nl-NL" dirty="0" err="1"/>
              <a:t>Somatic</a:t>
            </a:r>
            <a:r>
              <a:rPr lang="nl-NL" dirty="0"/>
              <a:t> </a:t>
            </a:r>
            <a:r>
              <a:rPr lang="nl-NL" dirty="0" err="1"/>
              <a:t>symptom</a:t>
            </a:r>
            <a:r>
              <a:rPr lang="nl-NL" dirty="0"/>
              <a:t> disorder (DSM V)</a:t>
            </a:r>
          </a:p>
          <a:p>
            <a:r>
              <a:rPr lang="nl-NL" dirty="0" err="1"/>
              <a:t>Syndromes</a:t>
            </a:r>
            <a:r>
              <a:rPr lang="nl-NL" dirty="0"/>
              <a:t> (IBS, fibromyalgie, CVS)</a:t>
            </a:r>
          </a:p>
          <a:p>
            <a:pPr marL="0" indent="0">
              <a:buNone/>
            </a:pPr>
            <a:endParaRPr lang="nl-NL" dirty="0"/>
          </a:p>
        </p:txBody>
      </p:sp>
    </p:spTree>
    <p:extLst>
      <p:ext uri="{BB962C8B-B14F-4D97-AF65-F5344CB8AC3E}">
        <p14:creationId xmlns:p14="http://schemas.microsoft.com/office/powerpoint/2010/main" val="244496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F76277-8AFA-4DD9-BF3A-0B127C3FA886}"/>
              </a:ext>
            </a:extLst>
          </p:cNvPr>
          <p:cNvSpPr>
            <a:spLocks noGrp="1"/>
          </p:cNvSpPr>
          <p:nvPr>
            <p:ph type="title"/>
          </p:nvPr>
        </p:nvSpPr>
        <p:spPr/>
        <p:txBody>
          <a:bodyPr/>
          <a:lstStyle/>
          <a:p>
            <a:endParaRPr lang="nl-NL"/>
          </a:p>
        </p:txBody>
      </p:sp>
      <p:sp>
        <p:nvSpPr>
          <p:cNvPr id="6" name="Tijdelijke aanduiding voor inhoud 5">
            <a:extLst>
              <a:ext uri="{FF2B5EF4-FFF2-40B4-BE49-F238E27FC236}">
                <a16:creationId xmlns:a16="http://schemas.microsoft.com/office/drawing/2014/main" id="{C73A2494-48AE-45BD-A4E6-867559ACD686}"/>
              </a:ext>
            </a:extLst>
          </p:cNvPr>
          <p:cNvSpPr>
            <a:spLocks noGrp="1"/>
          </p:cNvSpPr>
          <p:nvPr>
            <p:ph idx="1"/>
          </p:nvPr>
        </p:nvSpPr>
        <p:spPr/>
        <p:txBody>
          <a:bodyPr/>
          <a:lstStyle/>
          <a:p>
            <a:r>
              <a:rPr lang="nl-NL" dirty="0"/>
              <a:t>Betekenis van symptomen, </a:t>
            </a:r>
            <a:r>
              <a:rPr lang="nl-NL" dirty="0" err="1"/>
              <a:t>splitters</a:t>
            </a:r>
            <a:r>
              <a:rPr lang="nl-NL" dirty="0"/>
              <a:t> </a:t>
            </a:r>
            <a:r>
              <a:rPr lang="nl-NL" dirty="0" err="1"/>
              <a:t>vs</a:t>
            </a:r>
            <a:r>
              <a:rPr lang="nl-NL" dirty="0"/>
              <a:t> </a:t>
            </a:r>
            <a:r>
              <a:rPr lang="nl-NL" dirty="0" err="1"/>
              <a:t>lumpers</a:t>
            </a:r>
            <a:endParaRPr lang="nl-NL" dirty="0"/>
          </a:p>
          <a:p>
            <a:r>
              <a:rPr lang="nl-NL" dirty="0"/>
              <a:t>Rome III criteria IBS</a:t>
            </a:r>
          </a:p>
          <a:p>
            <a:endParaRPr lang="nl-NL" dirty="0"/>
          </a:p>
          <a:p>
            <a:pPr marL="0" indent="0">
              <a:buNone/>
            </a:pPr>
            <a:endParaRPr lang="nl-NL" dirty="0"/>
          </a:p>
        </p:txBody>
      </p:sp>
      <p:pic>
        <p:nvPicPr>
          <p:cNvPr id="7" name="Afbeelding 6">
            <a:extLst>
              <a:ext uri="{FF2B5EF4-FFF2-40B4-BE49-F238E27FC236}">
                <a16:creationId xmlns:a16="http://schemas.microsoft.com/office/drawing/2014/main" id="{0F2D4AB7-BD5C-43C3-ABB7-8C22AA22E931}"/>
              </a:ext>
            </a:extLst>
          </p:cNvPr>
          <p:cNvPicPr>
            <a:picLocks noChangeAspect="1"/>
          </p:cNvPicPr>
          <p:nvPr/>
        </p:nvPicPr>
        <p:blipFill>
          <a:blip r:embed="rId2"/>
          <a:stretch>
            <a:fillRect/>
          </a:stretch>
        </p:blipFill>
        <p:spPr>
          <a:xfrm>
            <a:off x="3916086" y="2655704"/>
            <a:ext cx="2065264" cy="3212633"/>
          </a:xfrm>
          <a:prstGeom prst="rect">
            <a:avLst/>
          </a:prstGeom>
        </p:spPr>
      </p:pic>
    </p:spTree>
    <p:extLst>
      <p:ext uri="{BB962C8B-B14F-4D97-AF65-F5344CB8AC3E}">
        <p14:creationId xmlns:p14="http://schemas.microsoft.com/office/powerpoint/2010/main" val="2768555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9A8E92-2DFE-482A-A305-46E1066291DC}"/>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D42BEBEE-5FEF-41AA-82FB-3F8EC1F2F292}"/>
              </a:ext>
            </a:extLst>
          </p:cNvPr>
          <p:cNvSpPr>
            <a:spLocks noGrp="1"/>
          </p:cNvSpPr>
          <p:nvPr>
            <p:ph idx="1"/>
          </p:nvPr>
        </p:nvSpPr>
        <p:spPr/>
        <p:txBody>
          <a:bodyPr/>
          <a:lstStyle/>
          <a:p>
            <a:r>
              <a:rPr lang="nl-NL" dirty="0"/>
              <a:t>Prevalenties variëren tussen 25% en 50%</a:t>
            </a:r>
            <a:r>
              <a:rPr lang="nl-NL" baseline="30000" dirty="0"/>
              <a:t>4</a:t>
            </a:r>
            <a:endParaRPr lang="nl-NL" dirty="0"/>
          </a:p>
          <a:p>
            <a:r>
              <a:rPr lang="nl-NL" dirty="0"/>
              <a:t>Meer accuraat: 3%-11%</a:t>
            </a:r>
            <a:r>
              <a:rPr lang="nl-NL" baseline="30000" dirty="0"/>
              <a:t>5</a:t>
            </a:r>
            <a:r>
              <a:rPr lang="nl-NL" dirty="0"/>
              <a:t> </a:t>
            </a:r>
          </a:p>
          <a:p>
            <a:r>
              <a:rPr lang="nl-NL" dirty="0"/>
              <a:t>Afhankelijk van definitie: duur, functioneren, </a:t>
            </a:r>
            <a:r>
              <a:rPr lang="nl-NL" dirty="0" err="1"/>
              <a:t>GPs</a:t>
            </a:r>
            <a:r>
              <a:rPr lang="nl-NL" dirty="0"/>
              <a:t>’ view</a:t>
            </a:r>
          </a:p>
        </p:txBody>
      </p:sp>
    </p:spTree>
    <p:extLst>
      <p:ext uri="{BB962C8B-B14F-4D97-AF65-F5344CB8AC3E}">
        <p14:creationId xmlns:p14="http://schemas.microsoft.com/office/powerpoint/2010/main" val="2645555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9A83B-90AE-4488-8AF5-70546AA20BDD}"/>
              </a:ext>
            </a:extLst>
          </p:cNvPr>
          <p:cNvSpPr>
            <a:spLocks noGrp="1"/>
          </p:cNvSpPr>
          <p:nvPr>
            <p:ph type="title"/>
          </p:nvPr>
        </p:nvSpPr>
        <p:spPr/>
        <p:txBody>
          <a:bodyPr/>
          <a:lstStyle/>
          <a:p>
            <a:endParaRPr lang="nl-NL" dirty="0"/>
          </a:p>
        </p:txBody>
      </p:sp>
      <p:sp>
        <p:nvSpPr>
          <p:cNvPr id="5" name="Rechthoekige driehoek 4">
            <a:extLst>
              <a:ext uri="{FF2B5EF4-FFF2-40B4-BE49-F238E27FC236}">
                <a16:creationId xmlns:a16="http://schemas.microsoft.com/office/drawing/2014/main" id="{D7BAA21E-3EB9-4252-BECC-7C9C108FFB93}"/>
              </a:ext>
            </a:extLst>
          </p:cNvPr>
          <p:cNvSpPr/>
          <p:nvPr/>
        </p:nvSpPr>
        <p:spPr>
          <a:xfrm>
            <a:off x="1166070" y="2175422"/>
            <a:ext cx="7055141" cy="1694576"/>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Ovaal 5">
            <a:extLst>
              <a:ext uri="{FF2B5EF4-FFF2-40B4-BE49-F238E27FC236}">
                <a16:creationId xmlns:a16="http://schemas.microsoft.com/office/drawing/2014/main" id="{C2A50DBD-13DD-406F-8939-8B44DDACF855}"/>
              </a:ext>
            </a:extLst>
          </p:cNvPr>
          <p:cNvSpPr/>
          <p:nvPr/>
        </p:nvSpPr>
        <p:spPr>
          <a:xfrm>
            <a:off x="616589" y="2021690"/>
            <a:ext cx="1933663" cy="20218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met één afgeronde hoek 6">
            <a:extLst>
              <a:ext uri="{FF2B5EF4-FFF2-40B4-BE49-F238E27FC236}">
                <a16:creationId xmlns:a16="http://schemas.microsoft.com/office/drawing/2014/main" id="{2134FE45-3002-454A-A0F0-C54C218D4E8C}"/>
              </a:ext>
            </a:extLst>
          </p:cNvPr>
          <p:cNvSpPr/>
          <p:nvPr/>
        </p:nvSpPr>
        <p:spPr>
          <a:xfrm>
            <a:off x="616590" y="4586165"/>
            <a:ext cx="1933663" cy="824217"/>
          </a:xfrm>
          <a:prstGeom prst="round1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Self-limiting</a:t>
            </a:r>
            <a:endParaRPr lang="nl-NL" dirty="0"/>
          </a:p>
        </p:txBody>
      </p:sp>
      <p:sp>
        <p:nvSpPr>
          <p:cNvPr id="9" name="Ovaal 8">
            <a:extLst>
              <a:ext uri="{FF2B5EF4-FFF2-40B4-BE49-F238E27FC236}">
                <a16:creationId xmlns:a16="http://schemas.microsoft.com/office/drawing/2014/main" id="{BF40657C-6FED-4868-93FC-168FDBDC4A06}"/>
              </a:ext>
            </a:extLst>
          </p:cNvPr>
          <p:cNvSpPr/>
          <p:nvPr/>
        </p:nvSpPr>
        <p:spPr>
          <a:xfrm>
            <a:off x="2550252" y="2676088"/>
            <a:ext cx="4043496" cy="13674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met één afgeronde hoek 9">
            <a:extLst>
              <a:ext uri="{FF2B5EF4-FFF2-40B4-BE49-F238E27FC236}">
                <a16:creationId xmlns:a16="http://schemas.microsoft.com/office/drawing/2014/main" id="{74E4C30A-B80D-4064-A534-A265A7D9E2AC}"/>
              </a:ext>
            </a:extLst>
          </p:cNvPr>
          <p:cNvSpPr/>
          <p:nvPr/>
        </p:nvSpPr>
        <p:spPr>
          <a:xfrm>
            <a:off x="2550252" y="1492626"/>
            <a:ext cx="4043496" cy="824218"/>
          </a:xfrm>
          <a:prstGeom prst="round1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ROPS</a:t>
            </a:r>
          </a:p>
        </p:txBody>
      </p:sp>
      <p:sp>
        <p:nvSpPr>
          <p:cNvPr id="11" name="Ovaal 10">
            <a:extLst>
              <a:ext uri="{FF2B5EF4-FFF2-40B4-BE49-F238E27FC236}">
                <a16:creationId xmlns:a16="http://schemas.microsoft.com/office/drawing/2014/main" id="{E97CE19D-1AC4-4206-B51C-A4F1FAB24AFC}"/>
              </a:ext>
            </a:extLst>
          </p:cNvPr>
          <p:cNvSpPr/>
          <p:nvPr/>
        </p:nvSpPr>
        <p:spPr>
          <a:xfrm>
            <a:off x="6593748" y="3254928"/>
            <a:ext cx="1728132" cy="9428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met één afgeronde hoek 11">
            <a:extLst>
              <a:ext uri="{FF2B5EF4-FFF2-40B4-BE49-F238E27FC236}">
                <a16:creationId xmlns:a16="http://schemas.microsoft.com/office/drawing/2014/main" id="{8F37D0B2-140F-48FC-9575-A12C574738F6}"/>
              </a:ext>
            </a:extLst>
          </p:cNvPr>
          <p:cNvSpPr/>
          <p:nvPr/>
        </p:nvSpPr>
        <p:spPr>
          <a:xfrm>
            <a:off x="6593750" y="4586165"/>
            <a:ext cx="1627462" cy="824218"/>
          </a:xfrm>
          <a:prstGeom prst="round1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Somatic</a:t>
            </a:r>
            <a:r>
              <a:rPr lang="nl-NL" dirty="0"/>
              <a:t> </a:t>
            </a:r>
            <a:r>
              <a:rPr lang="nl-NL" dirty="0" err="1"/>
              <a:t>symptom</a:t>
            </a:r>
            <a:r>
              <a:rPr lang="nl-NL" dirty="0"/>
              <a:t> disorder</a:t>
            </a:r>
          </a:p>
        </p:txBody>
      </p:sp>
    </p:spTree>
    <p:extLst>
      <p:ext uri="{BB962C8B-B14F-4D97-AF65-F5344CB8AC3E}">
        <p14:creationId xmlns:p14="http://schemas.microsoft.com/office/powerpoint/2010/main" val="11101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afbeelding 1">
            <a:extLst>
              <a:ext uri="{FF2B5EF4-FFF2-40B4-BE49-F238E27FC236}">
                <a16:creationId xmlns:a16="http://schemas.microsoft.com/office/drawing/2014/main" id="{1607DD06-8AC7-4335-959D-9CC34CE2F823}"/>
              </a:ext>
            </a:extLst>
          </p:cNvPr>
          <p:cNvSpPr>
            <a:spLocks noGrp="1"/>
          </p:cNvSpPr>
          <p:nvPr>
            <p:ph type="pic" sz="quarter" idx="15"/>
          </p:nvPr>
        </p:nvSpPr>
        <p:spPr/>
      </p:sp>
      <p:sp>
        <p:nvSpPr>
          <p:cNvPr id="3" name="Tijdelijke aanduiding voor afbeelding 1">
            <a:extLst>
              <a:ext uri="{FF2B5EF4-FFF2-40B4-BE49-F238E27FC236}">
                <a16:creationId xmlns:a16="http://schemas.microsoft.com/office/drawing/2014/main" id="{55ECD730-3F45-4ED8-B0B9-DF46CAB5490D}"/>
              </a:ext>
            </a:extLst>
          </p:cNvPr>
          <p:cNvSpPr txBox="1">
            <a:spLocks/>
          </p:cNvSpPr>
          <p:nvPr/>
        </p:nvSpPr>
        <p:spPr>
          <a:xfrm>
            <a:off x="-58723" y="0"/>
            <a:ext cx="9144000" cy="6857999"/>
          </a:xfrm>
          <a:prstGeom prst="rect">
            <a:avLst/>
          </a:prstGeom>
          <a:solidFill>
            <a:schemeClr val="bg1"/>
          </a:solidFill>
        </p:spPr>
      </p:sp>
      <p:pic>
        <p:nvPicPr>
          <p:cNvPr id="4" name="Afbeelding 3">
            <a:extLst>
              <a:ext uri="{FF2B5EF4-FFF2-40B4-BE49-F238E27FC236}">
                <a16:creationId xmlns:a16="http://schemas.microsoft.com/office/drawing/2014/main" id="{25EE456F-AD45-42DA-9845-3CB99C0E3006}"/>
              </a:ext>
            </a:extLst>
          </p:cNvPr>
          <p:cNvPicPr>
            <a:picLocks noChangeAspect="1"/>
          </p:cNvPicPr>
          <p:nvPr/>
        </p:nvPicPr>
        <p:blipFill>
          <a:blip r:embed="rId2"/>
          <a:stretch>
            <a:fillRect/>
          </a:stretch>
        </p:blipFill>
        <p:spPr>
          <a:xfrm>
            <a:off x="0" y="1048320"/>
            <a:ext cx="9144000" cy="4409022"/>
          </a:xfrm>
          <a:prstGeom prst="rect">
            <a:avLst/>
          </a:prstGeom>
        </p:spPr>
      </p:pic>
    </p:spTree>
    <p:extLst>
      <p:ext uri="{BB962C8B-B14F-4D97-AF65-F5344CB8AC3E}">
        <p14:creationId xmlns:p14="http://schemas.microsoft.com/office/powerpoint/2010/main" val="183667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CA1508-6FE6-49A5-91E0-E6531C8AFD26}"/>
              </a:ext>
            </a:extLst>
          </p:cNvPr>
          <p:cNvSpPr>
            <a:spLocks noGrp="1"/>
          </p:cNvSpPr>
          <p:nvPr>
            <p:ph type="title"/>
          </p:nvPr>
        </p:nvSpPr>
        <p:spPr/>
        <p:txBody>
          <a:bodyPr/>
          <a:lstStyle/>
          <a:p>
            <a:r>
              <a:rPr lang="nl-NL" dirty="0"/>
              <a:t>Problemen</a:t>
            </a:r>
          </a:p>
        </p:txBody>
      </p:sp>
      <p:sp>
        <p:nvSpPr>
          <p:cNvPr id="3" name="Tijdelijke aanduiding voor inhoud 2">
            <a:extLst>
              <a:ext uri="{FF2B5EF4-FFF2-40B4-BE49-F238E27FC236}">
                <a16:creationId xmlns:a16="http://schemas.microsoft.com/office/drawing/2014/main" id="{68CC3774-F7C5-4536-8611-AA1C91B0D789}"/>
              </a:ext>
            </a:extLst>
          </p:cNvPr>
          <p:cNvSpPr>
            <a:spLocks noGrp="1"/>
          </p:cNvSpPr>
          <p:nvPr>
            <p:ph idx="1"/>
          </p:nvPr>
        </p:nvSpPr>
        <p:spPr/>
        <p:txBody>
          <a:bodyPr/>
          <a:lstStyle/>
          <a:p>
            <a:r>
              <a:rPr lang="nl-NL" dirty="0"/>
              <a:t>Incongruentie tussen symptoom presentatie van patiënten en uitlegmodellen die zich op biomedische ziekten focussen (</a:t>
            </a:r>
            <a:r>
              <a:rPr lang="nl-NL" dirty="0" err="1"/>
              <a:t>illness</a:t>
            </a:r>
            <a:r>
              <a:rPr lang="nl-NL" dirty="0"/>
              <a:t> </a:t>
            </a:r>
            <a:r>
              <a:rPr lang="nl-NL" dirty="0" err="1"/>
              <a:t>vs</a:t>
            </a:r>
            <a:r>
              <a:rPr lang="nl-NL" dirty="0"/>
              <a:t> </a:t>
            </a:r>
            <a:r>
              <a:rPr lang="nl-NL" dirty="0" err="1"/>
              <a:t>disease</a:t>
            </a:r>
            <a:r>
              <a:rPr lang="nl-NL" dirty="0"/>
              <a:t>)</a:t>
            </a:r>
          </a:p>
          <a:p>
            <a:pPr marL="0" indent="0">
              <a:buNone/>
            </a:pPr>
            <a:endParaRPr lang="nl-NL" dirty="0"/>
          </a:p>
          <a:p>
            <a:r>
              <a:rPr lang="nl-NL" dirty="0"/>
              <a:t>Professioneel: power, autoriteit, kennis</a:t>
            </a:r>
          </a:p>
          <a:p>
            <a:endParaRPr lang="nl-NL" dirty="0"/>
          </a:p>
          <a:p>
            <a:r>
              <a:rPr lang="nl-NL" dirty="0"/>
              <a:t>Relationele niveau, negatieve ervaringen</a:t>
            </a:r>
          </a:p>
        </p:txBody>
      </p:sp>
    </p:spTree>
    <p:extLst>
      <p:ext uri="{BB962C8B-B14F-4D97-AF65-F5344CB8AC3E}">
        <p14:creationId xmlns:p14="http://schemas.microsoft.com/office/powerpoint/2010/main" val="286260755"/>
      </p:ext>
    </p:extLst>
  </p:cSld>
  <p:clrMapOvr>
    <a:masterClrMapping/>
  </p:clrMapOvr>
</p:sld>
</file>

<file path=ppt/theme/theme1.xml><?xml version="1.0" encoding="utf-8"?>
<a:theme xmlns:a="http://schemas.openxmlformats.org/drawingml/2006/main" name="Radboudumc">
  <a:themeElements>
    <a:clrScheme name="Radboudumc">
      <a:dk1>
        <a:srgbClr val="000000"/>
      </a:dk1>
      <a:lt1>
        <a:sysClr val="window" lastClr="FFFFFF"/>
      </a:lt1>
      <a:dk2>
        <a:srgbClr val="00AFDC"/>
      </a:dk2>
      <a:lt2>
        <a:srgbClr val="FFFFFF"/>
      </a:lt2>
      <a:accent1>
        <a:srgbClr val="006991"/>
      </a:accent1>
      <a:accent2>
        <a:srgbClr val="7FB4C8"/>
      </a:accent2>
      <a:accent3>
        <a:srgbClr val="00AFDC"/>
      </a:accent3>
      <a:accent4>
        <a:srgbClr val="7FD7ED"/>
      </a:accent4>
      <a:accent5>
        <a:srgbClr val="CCCCCC"/>
      </a:accent5>
      <a:accent6>
        <a:srgbClr val="E6E6E6"/>
      </a:accent6>
      <a:hlink>
        <a:srgbClr val="000000"/>
      </a:hlink>
      <a:folHlink>
        <a:srgbClr val="00AFDC"/>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C5A50CEA6CF44895E6219A0B8C4275" ma:contentTypeVersion="11" ma:contentTypeDescription="Een nieuw document maken." ma:contentTypeScope="" ma:versionID="b28056a09bf1554152d65d2c41c4ed3a">
  <xsd:schema xmlns:xsd="http://www.w3.org/2001/XMLSchema" xmlns:xs="http://www.w3.org/2001/XMLSchema" xmlns:p="http://schemas.microsoft.com/office/2006/metadata/properties" xmlns:ns2="69bef370-51b6-4993-b020-42262f228fc3" xmlns:ns3="a91f954e-df01-48bf-89e6-e0e988bbb9a6" targetNamespace="http://schemas.microsoft.com/office/2006/metadata/properties" ma:root="true" ma:fieldsID="377105bf50cef98e3a4132cd25a5f266" ns2:_="" ns3:_="">
    <xsd:import namespace="69bef370-51b6-4993-b020-42262f228fc3"/>
    <xsd:import namespace="a91f954e-df01-48bf-89e6-e0e988bbb9a6"/>
    <xsd:element name="properties">
      <xsd:complexType>
        <xsd:sequence>
          <xsd:element name="documentManagement">
            <xsd:complexType>
              <xsd:all>
                <xsd:element ref="ns2:Datum" minOccurs="0"/>
                <xsd:element ref="ns3:SharedWithUsers" minOccurs="0"/>
                <xsd:element ref="ns3:SharedWithDetails" minOccurs="0"/>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bef370-51b6-4993-b020-42262f228fc3" elementFormDefault="qualified">
    <xsd:import namespace="http://schemas.microsoft.com/office/2006/documentManagement/types"/>
    <xsd:import namespace="http://schemas.microsoft.com/office/infopath/2007/PartnerControls"/>
    <xsd:element name="Datum" ma:index="8" nillable="true" ma:displayName="Datum" ma:format="DateOnly" ma:internalName="Datum">
      <xsd:simpleType>
        <xsd:restriction base="dms:DateTime"/>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1f954e-df01-48bf-89e6-e0e988bbb9a6" elementFormDefault="qualified">
    <xsd:import namespace="http://schemas.microsoft.com/office/2006/documentManagement/types"/>
    <xsd:import namespace="http://schemas.microsoft.com/office/infopath/2007/PartnerControls"/>
    <xsd:element name="SharedWithUsers" ma:index="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um xmlns="69bef370-51b6-4993-b020-42262f228fc3" xsi:nil="true"/>
  </documentManagement>
</p:properties>
</file>

<file path=customXml/itemProps1.xml><?xml version="1.0" encoding="utf-8"?>
<ds:datastoreItem xmlns:ds="http://schemas.openxmlformats.org/officeDocument/2006/customXml" ds:itemID="{FE8F9260-BC34-4607-87B8-BADBDE895F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bef370-51b6-4993-b020-42262f228fc3"/>
    <ds:schemaRef ds:uri="a91f954e-df01-48bf-89e6-e0e988bbb9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A7BE65-7B7C-4D4A-AE91-415FE8FD3634}">
  <ds:schemaRefs>
    <ds:schemaRef ds:uri="http://schemas.microsoft.com/sharepoint/v3/contenttype/forms"/>
  </ds:schemaRefs>
</ds:datastoreItem>
</file>

<file path=customXml/itemProps3.xml><?xml version="1.0" encoding="utf-8"?>
<ds:datastoreItem xmlns:ds="http://schemas.openxmlformats.org/officeDocument/2006/customXml" ds:itemID="{9710AFB5-C142-4A6F-BEF7-C79E43CFF0F8}">
  <ds:schemaRefs>
    <ds:schemaRef ds:uri="http://purl.org/dc/dcmitype/"/>
    <ds:schemaRef ds:uri="69bef370-51b6-4993-b020-42262f228fc3"/>
    <ds:schemaRef ds:uri="http://www.w3.org/XML/1998/namespace"/>
    <ds:schemaRef ds:uri="http://schemas.microsoft.com/office/2006/documentManagement/types"/>
    <ds:schemaRef ds:uri="http://purl.org/dc/terms/"/>
    <ds:schemaRef ds:uri="http://purl.org/dc/elements/1.1/"/>
    <ds:schemaRef ds:uri="http://schemas.openxmlformats.org/package/2006/metadata/core-properties"/>
    <ds:schemaRef ds:uri="http://schemas.microsoft.com/office/infopath/2007/PartnerControls"/>
    <ds:schemaRef ds:uri="a91f954e-df01-48bf-89e6-e0e988bbb9a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Default Theme</Template>
  <TotalTime>524</TotalTime>
  <Words>1824</Words>
  <Application>Microsoft Office PowerPoint</Application>
  <PresentationFormat>Diavoorstelling (4:3)</PresentationFormat>
  <Paragraphs>218</Paragraphs>
  <Slides>34</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34</vt:i4>
      </vt:variant>
    </vt:vector>
  </HeadingPairs>
  <TitlesOfParts>
    <vt:vector size="38" baseType="lpstr">
      <vt:lpstr>Arial</vt:lpstr>
      <vt:lpstr>Calibri</vt:lpstr>
      <vt:lpstr>Wingdings</vt:lpstr>
      <vt:lpstr>Radboudumc</vt:lpstr>
      <vt:lpstr>SOLK</vt:lpstr>
      <vt:lpstr>PowerPoint-presentatie</vt:lpstr>
      <vt:lpstr>Problemen medisch onderwijs</vt:lpstr>
      <vt:lpstr>Problemen onderzoek</vt:lpstr>
      <vt:lpstr>PowerPoint-presentatie</vt:lpstr>
      <vt:lpstr>PowerPoint-presentatie</vt:lpstr>
      <vt:lpstr>PowerPoint-presentatie</vt:lpstr>
      <vt:lpstr>PowerPoint-presentatie</vt:lpstr>
      <vt:lpstr>Problemen</vt:lpstr>
      <vt:lpstr>PowerPoint-presentatie</vt:lpstr>
      <vt:lpstr>PowerPoint-presentatie</vt:lpstr>
      <vt:lpstr>Vooroordelen op de ER</vt:lpstr>
      <vt:lpstr>Vooroordelen op de ER</vt:lpstr>
      <vt:lpstr>Vooroordelen in cardiologie</vt:lpstr>
      <vt:lpstr>Vooroordelen</vt:lpstr>
      <vt:lpstr>PowerPoint-presentatie</vt:lpstr>
      <vt:lpstr>PowerPoint-presentatie</vt:lpstr>
      <vt:lpstr>Exploreren</vt:lpstr>
      <vt:lpstr>PowerPoint-presentatie</vt:lpstr>
      <vt:lpstr>PowerPoint-presentatie</vt:lpstr>
      <vt:lpstr>PowerPoint-presentatie</vt:lpstr>
      <vt:lpstr>Gedeelde probleemdefinitie</vt:lpstr>
      <vt:lpstr>PowerPoint-presentatie</vt:lpstr>
      <vt:lpstr>PowerPoint-presentatie</vt:lpstr>
      <vt:lpstr>Uitleg</vt:lpstr>
      <vt:lpstr>PowerPoint-presentatie</vt:lpstr>
      <vt:lpstr>PowerPoint-presentatie</vt:lpstr>
      <vt:lpstr>PowerPoint-presentatie</vt:lpstr>
      <vt:lpstr>PowerPoint-presentatie</vt:lpstr>
      <vt:lpstr>PowerPoint-presentatie</vt:lpstr>
      <vt:lpstr>Conclusie</vt:lpstr>
      <vt:lpstr>Management</vt:lpstr>
      <vt:lpstr>PowerPoint-presentatie</vt:lpstr>
      <vt:lpstr>Referenties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SOLK</dc:title>
  <dc:creator>Houwen, Juul</dc:creator>
  <cp:lastModifiedBy>Hans Ooms</cp:lastModifiedBy>
  <cp:revision>37</cp:revision>
  <dcterms:created xsi:type="dcterms:W3CDTF">2019-08-20T06:40:37Z</dcterms:created>
  <dcterms:modified xsi:type="dcterms:W3CDTF">2019-10-28T12:26:07Z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0x01010094C5A50CEA6CF44895E6219A0B8C4275</vt:lpwstr>
  </property>
</Properties>
</file>