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8" r:id="rId15"/>
    <p:sldId id="269" r:id="rId16"/>
    <p:sldId id="270" r:id="rId17"/>
    <p:sldId id="271" r:id="rId18"/>
    <p:sldId id="272" r:id="rId19"/>
    <p:sldId id="267" r:id="rId20"/>
    <p:sldId id="266"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8DE96-A3ED-4E1B-AFDF-5119CE2F8220}" type="datetimeFigureOut">
              <a:rPr lang="nl-NL" smtClean="0"/>
              <a:t>28-10-2019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61741-7F2E-464A-B19F-2E19F3D7EE6B}" type="slidenum">
              <a:rPr lang="nl-NL" smtClean="0"/>
              <a:t>‹nr.›</a:t>
            </a:fld>
            <a:endParaRPr lang="nl-NL"/>
          </a:p>
        </p:txBody>
      </p:sp>
    </p:spTree>
    <p:extLst>
      <p:ext uri="{BB962C8B-B14F-4D97-AF65-F5344CB8AC3E}">
        <p14:creationId xmlns:p14="http://schemas.microsoft.com/office/powerpoint/2010/main" val="326358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5561741-7F2E-464A-B19F-2E19F3D7EE6B}" type="slidenum">
              <a:rPr lang="nl-NL" smtClean="0"/>
              <a:t>1</a:t>
            </a:fld>
            <a:endParaRPr lang="nl-NL"/>
          </a:p>
        </p:txBody>
      </p:sp>
    </p:spTree>
    <p:extLst>
      <p:ext uri="{BB962C8B-B14F-4D97-AF65-F5344CB8AC3E}">
        <p14:creationId xmlns:p14="http://schemas.microsoft.com/office/powerpoint/2010/main" val="317531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7" name="Rechthoe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nl-NL"/>
              <a:t>Klik om de stijl te bewerken</a:t>
            </a:r>
            <a:endParaRPr kumimoji="0" lang="en-US"/>
          </a:p>
        </p:txBody>
      </p:sp>
      <p:sp>
        <p:nvSpPr>
          <p:cNvPr id="9" name="O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2BDFFFB-DB8E-4D44-B587-575BFBEEF5C5}" type="datetimeFigureOut">
              <a:rPr lang="nl-NL" smtClean="0"/>
              <a:t>28-10-2019</a:t>
            </a:fld>
            <a:endParaRPr lang="nl-NL"/>
          </a:p>
        </p:txBody>
      </p:sp>
      <p:sp>
        <p:nvSpPr>
          <p:cNvPr id="17" name="Tijdelijke aanduiding voor voettekst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nl-NL"/>
          </a:p>
        </p:txBody>
      </p:sp>
      <p:sp>
        <p:nvSpPr>
          <p:cNvPr id="29"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5A788AA-6E1F-4D29-B6CE-12E67DF356CC}"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2BDFFFB-DB8E-4D44-B587-575BFBEEF5C5}" type="datetimeFigureOut">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A788AA-6E1F-4D29-B6CE-12E67DF356C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1"/>
      </p:bgRef>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53200" y="609600"/>
            <a:ext cx="2057400" cy="55165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a:xfrm>
            <a:off x="6553200" y="6248402"/>
            <a:ext cx="2209800" cy="365125"/>
          </a:xfrm>
        </p:spPr>
        <p:txBody>
          <a:bodyPr/>
          <a:lstStyle/>
          <a:p>
            <a:fld id="{E2BDFFFB-DB8E-4D44-B587-575BFBEEF5C5}" type="datetimeFigureOut">
              <a:rPr lang="nl-NL" smtClean="0"/>
              <a:t>28-10-2019</a:t>
            </a:fld>
            <a:endParaRPr lang="nl-NL"/>
          </a:p>
        </p:txBody>
      </p:sp>
      <p:sp>
        <p:nvSpPr>
          <p:cNvPr id="5" name="Tijdelijke aanduiding voor voettekst 4"/>
          <p:cNvSpPr>
            <a:spLocks noGrp="1"/>
          </p:cNvSpPr>
          <p:nvPr>
            <p:ph type="ftr" sz="quarter" idx="11"/>
          </p:nvPr>
        </p:nvSpPr>
        <p:spPr>
          <a:xfrm>
            <a:off x="457201" y="6248207"/>
            <a:ext cx="5573483" cy="365125"/>
          </a:xfrm>
        </p:spPr>
        <p:txBody>
          <a:bodyPr/>
          <a:lstStyle/>
          <a:p>
            <a:endParaRPr lang="nl-NL"/>
          </a:p>
        </p:txBody>
      </p:sp>
      <p:sp>
        <p:nvSpPr>
          <p:cNvPr id="7" name="Rechthoe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rot="5400000">
            <a:off x="5989638" y="144462"/>
            <a:ext cx="533400" cy="244476"/>
          </a:xfrm>
        </p:spPr>
        <p:txBody>
          <a:bodyPr/>
          <a:lstStyle/>
          <a:p>
            <a:fld id="{45A788AA-6E1F-4D29-B6CE-12E67DF356CC}"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E2BDFFFB-DB8E-4D44-B587-575BFBEEF5C5}" type="datetimeFigureOut">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45A788AA-6E1F-4D29-B6CE-12E67DF356CC}" type="slidenum">
              <a:rPr lang="nl-NL" smtClean="0"/>
              <a:t>‹nr.›</a:t>
            </a:fld>
            <a:endParaRPr lang="nl-NL"/>
          </a:p>
        </p:txBody>
      </p:sp>
      <p:sp>
        <p:nvSpPr>
          <p:cNvPr id="8" name="Tijdelijke aanduiding voor inhoud 7"/>
          <p:cNvSpPr>
            <a:spLocks noGrp="1"/>
          </p:cNvSpPr>
          <p:nvPr>
            <p:ph sz="quarter" idx="1"/>
          </p:nvPr>
        </p:nvSpPr>
        <p:spPr>
          <a:xfrm>
            <a:off x="612648" y="1600200"/>
            <a:ext cx="8153400" cy="44958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7"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nl-NL"/>
              <a:t>Klik om de stijl te bewerken</a:t>
            </a:r>
            <a:endParaRPr kumimoji="0" lang="en-US"/>
          </a:p>
        </p:txBody>
      </p:sp>
      <p:sp>
        <p:nvSpPr>
          <p:cNvPr id="12" name="Tijdelijke aanduiding voor datum 11"/>
          <p:cNvSpPr>
            <a:spLocks noGrp="1"/>
          </p:cNvSpPr>
          <p:nvPr>
            <p:ph type="dt" sz="half" idx="10"/>
          </p:nvPr>
        </p:nvSpPr>
        <p:spPr/>
        <p:txBody>
          <a:bodyPr/>
          <a:lstStyle/>
          <a:p>
            <a:fld id="{E2BDFFFB-DB8E-4D44-B587-575BFBEEF5C5}" type="datetimeFigureOut">
              <a:rPr lang="nl-NL" smtClean="0"/>
              <a:t>28-10-2019</a:t>
            </a:fld>
            <a:endParaRPr lang="nl-NL"/>
          </a:p>
        </p:txBody>
      </p:sp>
      <p:sp>
        <p:nvSpPr>
          <p:cNvPr id="13" name="Tijdelijke aanduiding voor dianumm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5A788AA-6E1F-4D29-B6CE-12E67DF356CC}" type="slidenum">
              <a:rPr lang="nl-NL" smtClean="0"/>
              <a:t>‹nr.›</a:t>
            </a:fld>
            <a:endParaRPr lang="nl-NL"/>
          </a:p>
        </p:txBody>
      </p:sp>
      <p:sp>
        <p:nvSpPr>
          <p:cNvPr id="14" name="Tijdelijke aanduiding voor voettekst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9" name="Tijdelijke aanduiding voor inhoud 8"/>
          <p:cNvSpPr>
            <a:spLocks noGrp="1"/>
          </p:cNvSpPr>
          <p:nvPr>
            <p:ph sz="quarter" idx="1"/>
          </p:nvPr>
        </p:nvSpPr>
        <p:spPr>
          <a:xfrm>
            <a:off x="609600" y="1589567"/>
            <a:ext cx="38862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4844901" y="1589567"/>
            <a:ext cx="38862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8" name="Tijdelijke aanduiding voor datum 7"/>
          <p:cNvSpPr>
            <a:spLocks noGrp="1"/>
          </p:cNvSpPr>
          <p:nvPr>
            <p:ph type="dt" sz="half" idx="15"/>
          </p:nvPr>
        </p:nvSpPr>
        <p:spPr/>
        <p:txBody>
          <a:bodyPr rtlCol="0"/>
          <a:lstStyle/>
          <a:p>
            <a:fld id="{E2BDFFFB-DB8E-4D44-B587-575BFBEEF5C5}" type="datetimeFigureOut">
              <a:rPr lang="nl-NL" smtClean="0"/>
              <a:t>28-10-2019</a:t>
            </a:fld>
            <a:endParaRPr lang="nl-NL"/>
          </a:p>
        </p:txBody>
      </p:sp>
      <p:sp>
        <p:nvSpPr>
          <p:cNvPr id="10" name="Tijdelijke aanduiding voor dianummer 9"/>
          <p:cNvSpPr>
            <a:spLocks noGrp="1"/>
          </p:cNvSpPr>
          <p:nvPr>
            <p:ph type="sldNum" sz="quarter" idx="16"/>
          </p:nvPr>
        </p:nvSpPr>
        <p:spPr/>
        <p:txBody>
          <a:bodyPr rtlCol="0"/>
          <a:lstStyle/>
          <a:p>
            <a:fld id="{45A788AA-6E1F-4D29-B6CE-12E67DF356CC}" type="slidenum">
              <a:rPr lang="nl-NL" smtClean="0"/>
              <a:t>‹nr.›</a:t>
            </a:fld>
            <a:endParaRPr lang="nl-NL"/>
          </a:p>
        </p:txBody>
      </p:sp>
      <p:sp>
        <p:nvSpPr>
          <p:cNvPr id="12" name="Tijdelijke aanduiding voor voettekst 11"/>
          <p:cNvSpPr>
            <a:spLocks noGrp="1"/>
          </p:cNvSpPr>
          <p:nvPr>
            <p:ph type="ftr" sz="quarter" idx="17"/>
          </p:nvPr>
        </p:nvSpPr>
        <p:spPr/>
        <p:txBody>
          <a:bodyPr rtlCol="0"/>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nl-NL"/>
              <a:t>Klik om de stijl te bewerken</a:t>
            </a:r>
            <a:endParaRPr kumimoji="0" lang="en-US"/>
          </a:p>
        </p:txBody>
      </p:sp>
      <p:sp>
        <p:nvSpPr>
          <p:cNvPr id="11" name="Tijdelijke aanduiding voor inhoud 10"/>
          <p:cNvSpPr>
            <a:spLocks noGrp="1"/>
          </p:cNvSpPr>
          <p:nvPr>
            <p:ph sz="quarter" idx="2"/>
          </p:nvPr>
        </p:nvSpPr>
        <p:spPr>
          <a:xfrm>
            <a:off x="609600" y="2438400"/>
            <a:ext cx="3886200" cy="35814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4800600" y="2438400"/>
            <a:ext cx="3886200" cy="35814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Tijdelijke aanduiding voor datum 9"/>
          <p:cNvSpPr>
            <a:spLocks noGrp="1"/>
          </p:cNvSpPr>
          <p:nvPr>
            <p:ph type="dt" sz="half" idx="15"/>
          </p:nvPr>
        </p:nvSpPr>
        <p:spPr/>
        <p:txBody>
          <a:bodyPr rtlCol="0"/>
          <a:lstStyle/>
          <a:p>
            <a:fld id="{E2BDFFFB-DB8E-4D44-B587-575BFBEEF5C5}" type="datetimeFigureOut">
              <a:rPr lang="nl-NL" smtClean="0"/>
              <a:t>28-10-2019</a:t>
            </a:fld>
            <a:endParaRPr lang="nl-NL"/>
          </a:p>
        </p:txBody>
      </p:sp>
      <p:sp>
        <p:nvSpPr>
          <p:cNvPr id="12" name="Tijdelijke aanduiding voor dianummer 11"/>
          <p:cNvSpPr>
            <a:spLocks noGrp="1"/>
          </p:cNvSpPr>
          <p:nvPr>
            <p:ph type="sldNum" sz="quarter" idx="16"/>
          </p:nvPr>
        </p:nvSpPr>
        <p:spPr/>
        <p:txBody>
          <a:bodyPr rtlCol="0"/>
          <a:lstStyle/>
          <a:p>
            <a:fld id="{45A788AA-6E1F-4D29-B6CE-12E67DF356CC}" type="slidenum">
              <a:rPr lang="nl-NL" smtClean="0"/>
              <a:t>‹nr.›</a:t>
            </a:fld>
            <a:endParaRPr lang="nl-NL"/>
          </a:p>
        </p:txBody>
      </p:sp>
      <p:sp>
        <p:nvSpPr>
          <p:cNvPr id="14" name="Tijdelijke aanduiding voor voettekst 13"/>
          <p:cNvSpPr>
            <a:spLocks noGrp="1"/>
          </p:cNvSpPr>
          <p:nvPr>
            <p:ph type="ftr" sz="quarter" idx="17"/>
          </p:nvPr>
        </p:nvSpPr>
        <p:spPr/>
        <p:txBody>
          <a:bodyPr rtlCol="0"/>
          <a:lstStyle/>
          <a:p>
            <a:endParaRPr lang="nl-NL"/>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nl-NL"/>
              <a:t>Klik om de modelstijlen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nl-NL"/>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E2BDFFFB-DB8E-4D44-B587-575BFBEEF5C5}" type="datetimeFigureOut">
              <a:rPr lang="nl-NL" smtClean="0"/>
              <a:t>28-10-2019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lvl1pPr>
              <a:defRPr>
                <a:solidFill>
                  <a:srgbClr val="FFFFFF"/>
                </a:solidFill>
              </a:defRPr>
            </a:lvl1pPr>
          </a:lstStyle>
          <a:p>
            <a:fld id="{45A788AA-6E1F-4D29-B6CE-12E67DF356CC}"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2BDFFFB-DB8E-4D44-B587-575BFBEEF5C5}" type="datetimeFigureOut">
              <a:rPr lang="nl-NL" smtClean="0"/>
              <a:t>28-10-2019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fld id="{45A788AA-6E1F-4D29-B6CE-12E67DF356CC}"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E2BDFFFB-DB8E-4D44-B587-575BFBEEF5C5}" type="datetimeFigureOut">
              <a:rPr lang="nl-NL" smtClean="0"/>
              <a:t>28-10-2019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45A788AA-6E1F-4D29-B6CE-12E67DF356CC}" type="slidenum">
              <a:rPr lang="nl-NL" smtClean="0"/>
              <a:t>‹nr.›</a:t>
            </a:fld>
            <a:endParaRPr lang="nl-NL"/>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3">
        <a:schemeClr val="bg2"/>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a:t>Klik om de modelstijlen te bewerken</a:t>
            </a:r>
          </a:p>
        </p:txBody>
      </p:sp>
      <p:sp>
        <p:nvSpPr>
          <p:cNvPr id="8" name="Rechthoe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nl-NL"/>
              <a:t>Klik om de stijl te bewerken</a:t>
            </a:r>
            <a:endParaRPr kumimoji="0" lang="en-US"/>
          </a:p>
        </p:txBody>
      </p:sp>
      <p:sp>
        <p:nvSpPr>
          <p:cNvPr id="11" name="Rechthoe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datum 11"/>
          <p:cNvSpPr>
            <a:spLocks noGrp="1"/>
          </p:cNvSpPr>
          <p:nvPr>
            <p:ph type="dt" sz="half" idx="10"/>
          </p:nvPr>
        </p:nvSpPr>
        <p:spPr>
          <a:xfrm>
            <a:off x="6248400" y="6248400"/>
            <a:ext cx="2667000" cy="365125"/>
          </a:xfrm>
        </p:spPr>
        <p:txBody>
          <a:bodyPr rtlCol="0"/>
          <a:lstStyle/>
          <a:p>
            <a:fld id="{E2BDFFFB-DB8E-4D44-B587-575BFBEEF5C5}" type="datetimeFigureOut">
              <a:rPr lang="nl-NL" smtClean="0"/>
              <a:t>28-10-2019</a:t>
            </a:fld>
            <a:endParaRPr lang="nl-NL"/>
          </a:p>
        </p:txBody>
      </p:sp>
      <p:sp>
        <p:nvSpPr>
          <p:cNvPr id="13" name="Tijdelijke aanduiding voor dianummer 12"/>
          <p:cNvSpPr>
            <a:spLocks noGrp="1"/>
          </p:cNvSpPr>
          <p:nvPr>
            <p:ph type="sldNum" sz="quarter" idx="11"/>
          </p:nvPr>
        </p:nvSpPr>
        <p:spPr>
          <a:xfrm>
            <a:off x="0" y="4667249"/>
            <a:ext cx="1447800" cy="663578"/>
          </a:xfrm>
        </p:spPr>
        <p:txBody>
          <a:bodyPr rtlCol="0"/>
          <a:lstStyle>
            <a:lvl1pPr>
              <a:defRPr sz="2800"/>
            </a:lvl1pPr>
          </a:lstStyle>
          <a:p>
            <a:fld id="{45A788AA-6E1F-4D29-B6CE-12E67DF356CC}" type="slidenum">
              <a:rPr lang="nl-NL" smtClean="0"/>
              <a:t>‹nr.›</a:t>
            </a:fld>
            <a:endParaRPr lang="nl-NL"/>
          </a:p>
        </p:txBody>
      </p:sp>
      <p:sp>
        <p:nvSpPr>
          <p:cNvPr id="14" name="Tijdelijke aanduiding voor voettekst 13"/>
          <p:cNvSpPr>
            <a:spLocks noGrp="1"/>
          </p:cNvSpPr>
          <p:nvPr>
            <p:ph type="ftr" sz="quarter" idx="12"/>
          </p:nvPr>
        </p:nvSpPr>
        <p:spPr>
          <a:xfrm>
            <a:off x="1600200" y="6248206"/>
            <a:ext cx="4572000" cy="365125"/>
          </a:xfrm>
        </p:spPr>
        <p:txBody>
          <a:bodyPr rtlCol="0"/>
          <a:lstStyle/>
          <a:p>
            <a:endParaRPr lang="nl-NL"/>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nl-NL"/>
              <a:t>Klik op het pictogram als u een afbeelding wilt toevoegen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609600" y="228600"/>
            <a:ext cx="8153400" cy="990600"/>
          </a:xfrm>
          <a:prstGeom prst="rect">
            <a:avLst/>
          </a:prstGeom>
        </p:spPr>
        <p:txBody>
          <a:bodyPr vert="horz" anchor="ctr">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2BDFFFB-DB8E-4D44-B587-575BFBEEF5C5}" type="datetimeFigureOut">
              <a:rPr lang="nl-NL" smtClean="0"/>
              <a:t>28-10-2019</a:t>
            </a:fld>
            <a:endParaRPr lang="nl-NL"/>
          </a:p>
        </p:txBody>
      </p:sp>
      <p:sp>
        <p:nvSpPr>
          <p:cNvPr id="3" name="Tijdelijke aanduiding voor voettekst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hthoe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A788AA-6E1F-4D29-B6CE-12E67DF356CC}"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cOSSKArYbZ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11760" y="980728"/>
            <a:ext cx="6427440" cy="2078360"/>
          </a:xfrm>
        </p:spPr>
        <p:txBody>
          <a:bodyPr/>
          <a:lstStyle/>
          <a:p>
            <a:r>
              <a:rPr lang="nl-NL" dirty="0" err="1"/>
              <a:t>Solk</a:t>
            </a:r>
            <a:r>
              <a:rPr lang="nl-NL" dirty="0"/>
              <a:t> heb je niet alleen!</a:t>
            </a:r>
          </a:p>
        </p:txBody>
      </p:sp>
      <p:sp>
        <p:nvSpPr>
          <p:cNvPr id="3" name="Ondertitel 2"/>
          <p:cNvSpPr>
            <a:spLocks noGrp="1"/>
          </p:cNvSpPr>
          <p:nvPr>
            <p:ph type="subTitle" idx="1"/>
          </p:nvPr>
        </p:nvSpPr>
        <p:spPr>
          <a:xfrm>
            <a:off x="2362200" y="5229200"/>
            <a:ext cx="6705600" cy="1506637"/>
          </a:xfrm>
        </p:spPr>
        <p:txBody>
          <a:bodyPr>
            <a:normAutofit fontScale="85000" lnSpcReduction="20000"/>
          </a:bodyPr>
          <a:lstStyle/>
          <a:p>
            <a:r>
              <a:rPr lang="nl-NL" dirty="0"/>
              <a:t>Janny Kamperman, maatschappelijk werker</a:t>
            </a:r>
          </a:p>
          <a:p>
            <a:r>
              <a:rPr lang="nl-NL" dirty="0"/>
              <a:t>Amy Sweers, psycholoog</a:t>
            </a:r>
          </a:p>
          <a:p>
            <a:endParaRPr lang="nl-NL" dirty="0"/>
          </a:p>
          <a:p>
            <a:r>
              <a:rPr lang="nl-NL" dirty="0"/>
              <a:t>Klimmendaal Ede</a:t>
            </a:r>
          </a:p>
          <a:p>
            <a:endParaRPr lang="nl-NL" dirty="0"/>
          </a:p>
        </p:txBody>
      </p:sp>
    </p:spTree>
    <p:extLst>
      <p:ext uri="{BB962C8B-B14F-4D97-AF65-F5344CB8AC3E}">
        <p14:creationId xmlns:p14="http://schemas.microsoft.com/office/powerpoint/2010/main" val="380937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Rol van het systeem	</a:t>
            </a:r>
          </a:p>
        </p:txBody>
      </p:sp>
      <p:sp>
        <p:nvSpPr>
          <p:cNvPr id="3" name="Tijdelijke aanduiding voor inhoud 2"/>
          <p:cNvSpPr>
            <a:spLocks noGrp="1"/>
          </p:cNvSpPr>
          <p:nvPr>
            <p:ph sz="quarter" idx="1"/>
          </p:nvPr>
        </p:nvSpPr>
        <p:spPr/>
        <p:txBody>
          <a:bodyPr/>
          <a:lstStyle/>
          <a:p>
            <a:r>
              <a:rPr lang="nl-NL" dirty="0"/>
              <a:t>Positief ondersteunend</a:t>
            </a:r>
          </a:p>
          <a:p>
            <a:r>
              <a:rPr lang="nl-NL" dirty="0"/>
              <a:t>Neutraal</a:t>
            </a:r>
          </a:p>
          <a:p>
            <a:r>
              <a:rPr lang="nl-NL" dirty="0"/>
              <a:t>Afwijzend en negatief</a:t>
            </a:r>
          </a:p>
        </p:txBody>
      </p:sp>
    </p:spTree>
    <p:extLst>
      <p:ext uri="{BB962C8B-B14F-4D97-AF65-F5344CB8AC3E}">
        <p14:creationId xmlns:p14="http://schemas.microsoft.com/office/powerpoint/2010/main" val="124105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Positief ondersteunend</a:t>
            </a:r>
          </a:p>
        </p:txBody>
      </p:sp>
      <p:pic>
        <p:nvPicPr>
          <p:cNvPr id="4" name="Tijdelijke aanduiding voor inhoud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84475" y="1943100"/>
            <a:ext cx="3810000" cy="3810000"/>
          </a:xfrm>
        </p:spPr>
      </p:pic>
    </p:spTree>
    <p:extLst>
      <p:ext uri="{BB962C8B-B14F-4D97-AF65-F5344CB8AC3E}">
        <p14:creationId xmlns:p14="http://schemas.microsoft.com/office/powerpoint/2010/main" val="225964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Neutraal</a:t>
            </a:r>
          </a:p>
        </p:txBody>
      </p:sp>
      <p:pic>
        <p:nvPicPr>
          <p:cNvPr id="4" name="Tijdelijke aanduiding voor inhoud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775" y="1728216"/>
            <a:ext cx="8153400" cy="4239768"/>
          </a:xfrm>
        </p:spPr>
      </p:pic>
    </p:spTree>
    <p:extLst>
      <p:ext uri="{BB962C8B-B14F-4D97-AF65-F5344CB8AC3E}">
        <p14:creationId xmlns:p14="http://schemas.microsoft.com/office/powerpoint/2010/main" val="394479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Afwijzend</a:t>
            </a:r>
          </a:p>
        </p:txBody>
      </p:sp>
      <p:pic>
        <p:nvPicPr>
          <p:cNvPr id="4" name="Tijdelijke aanduiding voor inhoud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19614" y="1600200"/>
            <a:ext cx="6739721" cy="4495800"/>
          </a:xfrm>
        </p:spPr>
      </p:pic>
    </p:spTree>
    <p:extLst>
      <p:ext uri="{BB962C8B-B14F-4D97-AF65-F5344CB8AC3E}">
        <p14:creationId xmlns:p14="http://schemas.microsoft.com/office/powerpoint/2010/main" val="65208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Effect op partner/systeem</a:t>
            </a:r>
          </a:p>
        </p:txBody>
      </p:sp>
      <p:sp>
        <p:nvSpPr>
          <p:cNvPr id="3" name="Tijdelijke aanduiding voor inhoud 2"/>
          <p:cNvSpPr>
            <a:spLocks noGrp="1"/>
          </p:cNvSpPr>
          <p:nvPr>
            <p:ph sz="quarter" idx="1"/>
          </p:nvPr>
        </p:nvSpPr>
        <p:spPr/>
        <p:txBody>
          <a:bodyPr/>
          <a:lstStyle/>
          <a:p>
            <a:r>
              <a:rPr lang="nl-NL" dirty="0"/>
              <a:t>Emoties SOLK-patiënt</a:t>
            </a:r>
          </a:p>
          <a:p>
            <a:r>
              <a:rPr lang="nl-NL" dirty="0"/>
              <a:t>Overbelasting</a:t>
            </a:r>
          </a:p>
        </p:txBody>
      </p:sp>
    </p:spTree>
    <p:extLst>
      <p:ext uri="{BB962C8B-B14F-4D97-AF65-F5344CB8AC3E}">
        <p14:creationId xmlns:p14="http://schemas.microsoft.com/office/powerpoint/2010/main" val="381714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Casusbeschrijving </a:t>
            </a:r>
          </a:p>
        </p:txBody>
      </p:sp>
      <p:sp>
        <p:nvSpPr>
          <p:cNvPr id="3" name="Tijdelijke aanduiding voor inhoud 2"/>
          <p:cNvSpPr>
            <a:spLocks noGrp="1"/>
          </p:cNvSpPr>
          <p:nvPr>
            <p:ph sz="quarter" idx="1"/>
          </p:nvPr>
        </p:nvSpPr>
        <p:spPr/>
        <p:txBody>
          <a:bodyPr/>
          <a:lstStyle/>
          <a:p>
            <a:r>
              <a:rPr lang="nl-NL" dirty="0"/>
              <a:t>Wat is steunend?</a:t>
            </a:r>
          </a:p>
          <a:p>
            <a:r>
              <a:rPr lang="nl-NL" dirty="0"/>
              <a:t>Wat is klachtonderhoudend? </a:t>
            </a:r>
          </a:p>
        </p:txBody>
      </p:sp>
    </p:spTree>
    <p:extLst>
      <p:ext uri="{BB962C8B-B14F-4D97-AF65-F5344CB8AC3E}">
        <p14:creationId xmlns:p14="http://schemas.microsoft.com/office/powerpoint/2010/main" val="316384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Verbeterpunten</a:t>
            </a:r>
          </a:p>
        </p:txBody>
      </p:sp>
      <p:sp>
        <p:nvSpPr>
          <p:cNvPr id="3" name="Tijdelijke aanduiding voor inhoud 2"/>
          <p:cNvSpPr>
            <a:spLocks noGrp="1"/>
          </p:cNvSpPr>
          <p:nvPr>
            <p:ph sz="quarter" idx="1"/>
          </p:nvPr>
        </p:nvSpPr>
        <p:spPr/>
        <p:txBody>
          <a:bodyPr/>
          <a:lstStyle/>
          <a:p>
            <a:r>
              <a:rPr lang="nl-NL" dirty="0"/>
              <a:t>We betrekken het systeem bij de behandeling, maar het mag zeker meer! </a:t>
            </a:r>
          </a:p>
        </p:txBody>
      </p:sp>
    </p:spTree>
    <p:extLst>
      <p:ext uri="{BB962C8B-B14F-4D97-AF65-F5344CB8AC3E}">
        <p14:creationId xmlns:p14="http://schemas.microsoft.com/office/powerpoint/2010/main" val="360616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Samenwerken?</a:t>
            </a:r>
          </a:p>
        </p:txBody>
      </p:sp>
      <p:pic>
        <p:nvPicPr>
          <p:cNvPr id="4" name="Tijdelijke aanduiding voor inhoud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617912" y="2776537"/>
            <a:ext cx="2143125" cy="2143125"/>
          </a:xfrm>
        </p:spPr>
      </p:pic>
    </p:spTree>
    <p:extLst>
      <p:ext uri="{BB962C8B-B14F-4D97-AF65-F5344CB8AC3E}">
        <p14:creationId xmlns:p14="http://schemas.microsoft.com/office/powerpoint/2010/main" val="119991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lang="nl-NL"/>
              <a:t>Wat is SOLK? </a:t>
            </a:r>
            <a:endParaRPr lang="nl-NL" dirty="0"/>
          </a:p>
        </p:txBody>
      </p:sp>
      <p:sp>
        <p:nvSpPr>
          <p:cNvPr id="3" name="Tijdelijke aanduiding voor inhoud 2"/>
          <p:cNvSpPr>
            <a:spLocks noGrp="1"/>
          </p:cNvSpPr>
          <p:nvPr>
            <p:ph sz="quarter" idx="1"/>
          </p:nvPr>
        </p:nvSpPr>
        <p:spPr>
          <a:xfrm>
            <a:off x="612648" y="1600200"/>
            <a:ext cx="8153400" cy="4495800"/>
          </a:xfrm>
        </p:spPr>
        <p:txBody>
          <a:bodyPr/>
          <a:lstStyle/>
          <a:p>
            <a:r>
              <a:rPr lang="nl-NL"/>
              <a:t>‘Somatisch Onvoldoende verklaarde Lichamelijke Klachten (SOLK) zijn lichamelijke klachten die langer dan enkele weken duren en als er bij adequaat medisch onderzoek geen somatische aandoening wordt gevonden die de klachten voldoende verklaart’</a:t>
            </a:r>
            <a:endParaRPr lang="nl-NL" dirty="0"/>
          </a:p>
        </p:txBody>
      </p:sp>
      <p:pic>
        <p:nvPicPr>
          <p:cNvPr id="5" name="Afbeelding 4">
            <a:extLst>
              <a:ext uri="{FF2B5EF4-FFF2-40B4-BE49-F238E27FC236}">
                <a16:creationId xmlns:a16="http://schemas.microsoft.com/office/drawing/2014/main" id="{4E862B7F-ED1F-4066-81AD-5E8606AF8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119641"/>
            <a:ext cx="2558405" cy="2495550"/>
          </a:xfrm>
          <a:prstGeom prst="rect">
            <a:avLst/>
          </a:prstGeom>
        </p:spPr>
      </p:pic>
    </p:spTree>
    <p:extLst>
      <p:ext uri="{BB962C8B-B14F-4D97-AF65-F5344CB8AC3E}">
        <p14:creationId xmlns:p14="http://schemas.microsoft.com/office/powerpoint/2010/main" val="345602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normAutofit/>
          </a:bodyPr>
          <a:lstStyle/>
          <a:p>
            <a:r>
              <a:rPr lang="nl-NL"/>
              <a:t>Wat leeft bij de patiënt?</a:t>
            </a:r>
            <a:endParaRPr lang="nl-NL" dirty="0"/>
          </a:p>
        </p:txBody>
      </p:sp>
      <p:sp>
        <p:nvSpPr>
          <p:cNvPr id="3" name="Tijdelijke aanduiding voor inhoud 2"/>
          <p:cNvSpPr>
            <a:spLocks noGrp="1"/>
          </p:cNvSpPr>
          <p:nvPr>
            <p:ph sz="quarter" idx="1"/>
          </p:nvPr>
        </p:nvSpPr>
        <p:spPr>
          <a:xfrm>
            <a:off x="612648" y="1600200"/>
            <a:ext cx="8153400" cy="4495800"/>
          </a:xfrm>
        </p:spPr>
        <p:txBody>
          <a:bodyPr/>
          <a:lstStyle/>
          <a:p>
            <a:r>
              <a:rPr lang="nl-NL"/>
              <a:t>‘Het zit tussen mijn oren’</a:t>
            </a:r>
          </a:p>
          <a:p>
            <a:r>
              <a:rPr lang="nl-NL"/>
              <a:t>‘Had ik maar een andere diagnose’ </a:t>
            </a:r>
          </a:p>
          <a:p>
            <a:r>
              <a:rPr lang="nl-NL"/>
              <a:t>Erkenning</a:t>
            </a:r>
          </a:p>
          <a:p>
            <a:r>
              <a:rPr lang="nl-NL"/>
              <a:t>Verwerking/acceptatie</a:t>
            </a:r>
          </a:p>
          <a:p>
            <a:endParaRPr lang="nl-NL" dirty="0"/>
          </a:p>
        </p:txBody>
      </p:sp>
      <p:pic>
        <p:nvPicPr>
          <p:cNvPr id="5" name="Afbeelding 4" descr="Afbeelding met tekst&#10;&#10;Automatisch gegenereerde beschrijving">
            <a:extLst>
              <a:ext uri="{FF2B5EF4-FFF2-40B4-BE49-F238E27FC236}">
                <a16:creationId xmlns:a16="http://schemas.microsoft.com/office/drawing/2014/main" id="{D41981BE-5A1A-4D45-B60E-E479D3CB4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640794"/>
            <a:ext cx="3577592" cy="3836205"/>
          </a:xfrm>
          <a:prstGeom prst="rect">
            <a:avLst/>
          </a:prstGeom>
        </p:spPr>
      </p:pic>
    </p:spTree>
    <p:extLst>
      <p:ext uri="{BB962C8B-B14F-4D97-AF65-F5344CB8AC3E}">
        <p14:creationId xmlns:p14="http://schemas.microsoft.com/office/powerpoint/2010/main" val="310107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Pijn in het brein</a:t>
            </a:r>
          </a:p>
        </p:txBody>
      </p:sp>
      <p:sp>
        <p:nvSpPr>
          <p:cNvPr id="3" name="Tijdelijke aanduiding voor inhoud 2"/>
          <p:cNvSpPr>
            <a:spLocks noGrp="1"/>
          </p:cNvSpPr>
          <p:nvPr>
            <p:ph sz="quarter" idx="1"/>
          </p:nvPr>
        </p:nvSpPr>
        <p:spPr>
          <a:xfrm>
            <a:off x="633445" y="1600200"/>
            <a:ext cx="8153400" cy="4495800"/>
          </a:xfrm>
        </p:spPr>
        <p:txBody>
          <a:bodyPr/>
          <a:lstStyle/>
          <a:p>
            <a:r>
              <a:rPr lang="nl-NL" dirty="0"/>
              <a:t>Pijnsysteem</a:t>
            </a:r>
          </a:p>
          <a:p>
            <a:r>
              <a:rPr lang="nl-NL" dirty="0"/>
              <a:t>Centrale sensitisatie</a:t>
            </a:r>
          </a:p>
          <a:p>
            <a:endParaRPr lang="nl-NL" dirty="0"/>
          </a:p>
        </p:txBody>
      </p:sp>
      <p:pic>
        <p:nvPicPr>
          <p:cNvPr id="5" name="Afbeelding 4" descr="Afbeelding met tekening&#10;&#10;Automatisch gegenereerde beschrijving">
            <a:extLst>
              <a:ext uri="{FF2B5EF4-FFF2-40B4-BE49-F238E27FC236}">
                <a16:creationId xmlns:a16="http://schemas.microsoft.com/office/drawing/2014/main" id="{26C940C2-24AE-4C3A-B0D3-96616289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145" y="2855640"/>
            <a:ext cx="3516511" cy="3240360"/>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1AF0570A-C19A-4A16-8B88-8DA6E23AD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863498"/>
            <a:ext cx="2016224" cy="3136349"/>
          </a:xfrm>
          <a:prstGeom prst="rect">
            <a:avLst/>
          </a:prstGeom>
        </p:spPr>
      </p:pic>
    </p:spTree>
    <p:extLst>
      <p:ext uri="{BB962C8B-B14F-4D97-AF65-F5344CB8AC3E}">
        <p14:creationId xmlns:p14="http://schemas.microsoft.com/office/powerpoint/2010/main" val="220637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Revalidatiebehandeling</a:t>
            </a:r>
          </a:p>
        </p:txBody>
      </p:sp>
      <p:sp>
        <p:nvSpPr>
          <p:cNvPr id="3" name="Tijdelijke aanduiding voor inhoud 2"/>
          <p:cNvSpPr>
            <a:spLocks noGrp="1"/>
          </p:cNvSpPr>
          <p:nvPr>
            <p:ph sz="quarter" idx="1"/>
          </p:nvPr>
        </p:nvSpPr>
        <p:spPr/>
        <p:txBody>
          <a:bodyPr/>
          <a:lstStyle/>
          <a:p>
            <a:r>
              <a:rPr lang="nl-NL" dirty="0"/>
              <a:t>Gedragsmatig traject</a:t>
            </a:r>
          </a:p>
          <a:p>
            <a:r>
              <a:rPr lang="nl-NL" dirty="0"/>
              <a:t>Lichaamsgericht</a:t>
            </a:r>
          </a:p>
          <a:p>
            <a:r>
              <a:rPr lang="nl-NL" dirty="0"/>
              <a:t>Eigen therapeut worden</a:t>
            </a:r>
          </a:p>
          <a:p>
            <a:r>
              <a:rPr lang="nl-NL" dirty="0"/>
              <a:t>Verantwoordelijkheid </a:t>
            </a:r>
          </a:p>
          <a:p>
            <a:r>
              <a:rPr lang="nl-NL" dirty="0" err="1"/>
              <a:t>Acceptance</a:t>
            </a:r>
            <a:r>
              <a:rPr lang="nl-NL" dirty="0"/>
              <a:t> </a:t>
            </a:r>
            <a:r>
              <a:rPr lang="nl-NL" dirty="0" err="1"/>
              <a:t>and</a:t>
            </a:r>
            <a:r>
              <a:rPr lang="nl-NL" dirty="0"/>
              <a:t> Commitment </a:t>
            </a:r>
            <a:r>
              <a:rPr lang="nl-NL" dirty="0" err="1"/>
              <a:t>Therapy</a:t>
            </a:r>
            <a:endParaRPr lang="nl-NL" dirty="0"/>
          </a:p>
        </p:txBody>
      </p:sp>
    </p:spTree>
    <p:extLst>
      <p:ext uri="{BB962C8B-B14F-4D97-AF65-F5344CB8AC3E}">
        <p14:creationId xmlns:p14="http://schemas.microsoft.com/office/powerpoint/2010/main" val="266595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8153400" cy="990600"/>
          </a:xfrm>
          <a:prstGeom prst="rect">
            <a:avLst/>
          </a:prstGeom>
        </p:spPr>
        <p:txBody>
          <a:bodyPr anchor="ctr">
            <a:normAutofit/>
          </a:bodyPr>
          <a:lstStyle/>
          <a:p>
            <a:r>
              <a:rPr lang="nl-NL" sz="4400">
                <a:solidFill>
                  <a:schemeClr val="tx2"/>
                </a:solidFill>
              </a:rPr>
              <a:t>Observatiefase</a:t>
            </a:r>
          </a:p>
        </p:txBody>
      </p:sp>
      <p:sp>
        <p:nvSpPr>
          <p:cNvPr id="3" name="Tijdelijke aanduiding voor inhoud 2"/>
          <p:cNvSpPr>
            <a:spLocks noGrp="1"/>
          </p:cNvSpPr>
          <p:nvPr>
            <p:ph sz="quarter" idx="1"/>
          </p:nvPr>
        </p:nvSpPr>
        <p:spPr>
          <a:xfrm>
            <a:off x="609600" y="1589567"/>
            <a:ext cx="3886200" cy="4572000"/>
          </a:xfrm>
          <a:prstGeom prst="rect">
            <a:avLst/>
          </a:prstGeom>
        </p:spPr>
        <p:txBody>
          <a:bodyPr>
            <a:normAutofit/>
          </a:bodyPr>
          <a:lstStyle/>
          <a:p>
            <a:r>
              <a:rPr lang="nl-NL" sz="2900" dirty="0">
                <a:solidFill>
                  <a:schemeClr val="tx1"/>
                </a:solidFill>
              </a:rPr>
              <a:t>Uitleg</a:t>
            </a:r>
          </a:p>
          <a:p>
            <a:r>
              <a:rPr lang="nl-NL" sz="2900" dirty="0">
                <a:solidFill>
                  <a:schemeClr val="tx1"/>
                </a:solidFill>
              </a:rPr>
              <a:t>Inzicht in controlegedrag</a:t>
            </a:r>
          </a:p>
          <a:p>
            <a:r>
              <a:rPr lang="nl-NL" sz="2900" dirty="0">
                <a:solidFill>
                  <a:schemeClr val="tx1"/>
                </a:solidFill>
              </a:rPr>
              <a:t>Nulmeting</a:t>
            </a:r>
          </a:p>
          <a:p>
            <a:r>
              <a:rPr lang="nl-NL" sz="2900" dirty="0">
                <a:solidFill>
                  <a:schemeClr val="tx1"/>
                </a:solidFill>
              </a:rPr>
              <a:t>Emotie</a:t>
            </a:r>
          </a:p>
          <a:p>
            <a:r>
              <a:rPr lang="nl-NL" dirty="0">
                <a:hlinkClick r:id="rId2"/>
              </a:rPr>
              <a:t>https://www.youtube.com/watch?v=cOSSKArYbZU</a:t>
            </a:r>
            <a:endParaRPr lang="nl-NL" sz="2900" dirty="0">
              <a:solidFill>
                <a:schemeClr val="tx1"/>
              </a:solidFill>
            </a:endParaRPr>
          </a:p>
        </p:txBody>
      </p:sp>
      <p:pic>
        <p:nvPicPr>
          <p:cNvPr id="7" name="Afbeelding 6" descr="Afbeelding met tekst, kaart&#10;&#10;Automatisch gegenereerde beschrijving">
            <a:extLst>
              <a:ext uri="{FF2B5EF4-FFF2-40B4-BE49-F238E27FC236}">
                <a16:creationId xmlns:a16="http://schemas.microsoft.com/office/drawing/2014/main" id="{CCB51584-CF91-498F-A9FE-73BAA6672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882" y="1901052"/>
            <a:ext cx="5377220" cy="3616180"/>
          </a:xfrm>
          <a:prstGeom prst="rect">
            <a:avLst/>
          </a:prstGeom>
          <a:noFill/>
        </p:spPr>
      </p:pic>
    </p:spTree>
    <p:extLst>
      <p:ext uri="{BB962C8B-B14F-4D97-AF65-F5344CB8AC3E}">
        <p14:creationId xmlns:p14="http://schemas.microsoft.com/office/powerpoint/2010/main" val="105282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Vervolgfase	</a:t>
            </a:r>
          </a:p>
        </p:txBody>
      </p:sp>
      <p:sp>
        <p:nvSpPr>
          <p:cNvPr id="3" name="Tijdelijke aanduiding voor inhoud 2"/>
          <p:cNvSpPr>
            <a:spLocks noGrp="1"/>
          </p:cNvSpPr>
          <p:nvPr>
            <p:ph sz="quarter" idx="1"/>
          </p:nvPr>
        </p:nvSpPr>
        <p:spPr/>
        <p:txBody>
          <a:bodyPr/>
          <a:lstStyle/>
          <a:p>
            <a:r>
              <a:rPr lang="nl-NL" dirty="0"/>
              <a:t>Grip op de klachten</a:t>
            </a:r>
          </a:p>
          <a:p>
            <a:r>
              <a:rPr lang="nl-NL" dirty="0"/>
              <a:t>Identiteit/regels </a:t>
            </a:r>
          </a:p>
          <a:p>
            <a:r>
              <a:rPr lang="nl-NL" dirty="0"/>
              <a:t>Waarden</a:t>
            </a:r>
          </a:p>
        </p:txBody>
      </p:sp>
      <p:pic>
        <p:nvPicPr>
          <p:cNvPr id="5" name="Afbeelding 4" descr="Afbeelding met object, klok&#10;&#10;Automatisch gegenereerde beschrijving">
            <a:extLst>
              <a:ext uri="{FF2B5EF4-FFF2-40B4-BE49-F238E27FC236}">
                <a16:creationId xmlns:a16="http://schemas.microsoft.com/office/drawing/2014/main" id="{B8ED1EEE-3875-4874-80A3-3E28C26F6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3645024"/>
            <a:ext cx="3556329" cy="223267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CD13AF10-8D00-45EF-808D-39C8D32B8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996" y="1989584"/>
            <a:ext cx="3717032" cy="3888110"/>
          </a:xfrm>
          <a:prstGeom prst="rect">
            <a:avLst/>
          </a:prstGeom>
        </p:spPr>
      </p:pic>
    </p:spTree>
    <p:extLst>
      <p:ext uri="{BB962C8B-B14F-4D97-AF65-F5344CB8AC3E}">
        <p14:creationId xmlns:p14="http://schemas.microsoft.com/office/powerpoint/2010/main" val="424678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Afrondende fase	</a:t>
            </a:r>
          </a:p>
        </p:txBody>
      </p:sp>
      <p:sp>
        <p:nvSpPr>
          <p:cNvPr id="3" name="Tijdelijke aanduiding voor inhoud 2"/>
          <p:cNvSpPr>
            <a:spLocks noGrp="1"/>
          </p:cNvSpPr>
          <p:nvPr>
            <p:ph sz="quarter" idx="1"/>
          </p:nvPr>
        </p:nvSpPr>
        <p:spPr/>
        <p:txBody>
          <a:bodyPr/>
          <a:lstStyle/>
          <a:p>
            <a:r>
              <a:rPr lang="nl-NL" dirty="0"/>
              <a:t>Borgen </a:t>
            </a:r>
          </a:p>
          <a:p>
            <a:r>
              <a:rPr lang="nl-NL" dirty="0"/>
              <a:t>Terugvalpreventie </a:t>
            </a:r>
          </a:p>
        </p:txBody>
      </p:sp>
      <p:pic>
        <p:nvPicPr>
          <p:cNvPr id="5" name="Afbeelding 4">
            <a:extLst>
              <a:ext uri="{FF2B5EF4-FFF2-40B4-BE49-F238E27FC236}">
                <a16:creationId xmlns:a16="http://schemas.microsoft.com/office/drawing/2014/main" id="{72CF82F3-2B2A-4941-9B37-780B48816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2778" y="1781480"/>
            <a:ext cx="3305542" cy="4933645"/>
          </a:xfrm>
          <a:prstGeom prst="rect">
            <a:avLst/>
          </a:prstGeom>
        </p:spPr>
      </p:pic>
    </p:spTree>
    <p:extLst>
      <p:ext uri="{BB962C8B-B14F-4D97-AF65-F5344CB8AC3E}">
        <p14:creationId xmlns:p14="http://schemas.microsoft.com/office/powerpoint/2010/main" val="222958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8153400" cy="990600"/>
          </a:xfrm>
          <a:prstGeom prst="rect">
            <a:avLst/>
          </a:prstGeom>
        </p:spPr>
        <p:txBody>
          <a:bodyPr anchor="ctr">
            <a:normAutofit/>
          </a:bodyPr>
          <a:lstStyle/>
          <a:p>
            <a:r>
              <a:rPr lang="nl-NL" sz="4400">
                <a:solidFill>
                  <a:schemeClr val="tx2"/>
                </a:solidFill>
              </a:rPr>
              <a:t>Knelpunten </a:t>
            </a:r>
          </a:p>
        </p:txBody>
      </p:sp>
      <p:sp>
        <p:nvSpPr>
          <p:cNvPr id="3" name="Tijdelijke aanduiding voor inhoud 2"/>
          <p:cNvSpPr>
            <a:spLocks noGrp="1"/>
          </p:cNvSpPr>
          <p:nvPr>
            <p:ph sz="quarter" idx="1"/>
          </p:nvPr>
        </p:nvSpPr>
        <p:spPr>
          <a:xfrm>
            <a:off x="609600" y="1589567"/>
            <a:ext cx="3886200" cy="4572000"/>
          </a:xfrm>
          <a:prstGeom prst="rect">
            <a:avLst/>
          </a:prstGeom>
        </p:spPr>
        <p:txBody>
          <a:bodyPr>
            <a:normAutofit/>
          </a:bodyPr>
          <a:lstStyle/>
          <a:p>
            <a:r>
              <a:rPr lang="nl-NL" sz="2900">
                <a:solidFill>
                  <a:schemeClr val="tx1"/>
                </a:solidFill>
              </a:rPr>
              <a:t>Gebrek aan bereidheid</a:t>
            </a:r>
          </a:p>
          <a:p>
            <a:r>
              <a:rPr lang="nl-NL" sz="2900">
                <a:solidFill>
                  <a:schemeClr val="tx1"/>
                </a:solidFill>
              </a:rPr>
              <a:t>Ziektewinst</a:t>
            </a:r>
          </a:p>
          <a:p>
            <a:r>
              <a:rPr lang="nl-NL" sz="2900">
                <a:solidFill>
                  <a:schemeClr val="tx1"/>
                </a:solidFill>
              </a:rPr>
              <a:t>Cultuur</a:t>
            </a:r>
          </a:p>
          <a:p>
            <a:r>
              <a:rPr lang="nl-NL" sz="2900">
                <a:solidFill>
                  <a:schemeClr val="tx1"/>
                </a:solidFill>
              </a:rPr>
              <a:t>Partner/Systeem</a:t>
            </a:r>
          </a:p>
        </p:txBody>
      </p:sp>
      <p:pic>
        <p:nvPicPr>
          <p:cNvPr id="5" name="Afbeelding 4" descr="Afbeelding met tekst&#10;&#10;Automatisch gegenereerde beschrijving">
            <a:extLst>
              <a:ext uri="{FF2B5EF4-FFF2-40B4-BE49-F238E27FC236}">
                <a16:creationId xmlns:a16="http://schemas.microsoft.com/office/drawing/2014/main" id="{DF368A6E-EFFA-4622-9DE8-A626854F6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1868459"/>
            <a:ext cx="3886200" cy="2049970"/>
          </a:xfrm>
          <a:prstGeom prst="rect">
            <a:avLst/>
          </a:prstGeom>
          <a:noFill/>
        </p:spPr>
      </p:pic>
    </p:spTree>
    <p:extLst>
      <p:ext uri="{BB962C8B-B14F-4D97-AF65-F5344CB8AC3E}">
        <p14:creationId xmlns:p14="http://schemas.microsoft.com/office/powerpoint/2010/main" val="38411707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A50CEA6CF44895E6219A0B8C4275" ma:contentTypeVersion="11" ma:contentTypeDescription="Een nieuw document maken." ma:contentTypeScope="" ma:versionID="b28056a09bf1554152d65d2c41c4ed3a">
  <xsd:schema xmlns:xsd="http://www.w3.org/2001/XMLSchema" xmlns:xs="http://www.w3.org/2001/XMLSchema" xmlns:p="http://schemas.microsoft.com/office/2006/metadata/properties" xmlns:ns2="69bef370-51b6-4993-b020-42262f228fc3" xmlns:ns3="a91f954e-df01-48bf-89e6-e0e988bbb9a6" targetNamespace="http://schemas.microsoft.com/office/2006/metadata/properties" ma:root="true" ma:fieldsID="377105bf50cef98e3a4132cd25a5f266" ns2:_="" ns3:_="">
    <xsd:import namespace="69bef370-51b6-4993-b020-42262f228fc3"/>
    <xsd:import namespace="a91f954e-df01-48bf-89e6-e0e988bbb9a6"/>
    <xsd:element name="properties">
      <xsd:complexType>
        <xsd:sequence>
          <xsd:element name="documentManagement">
            <xsd:complexType>
              <xsd:all>
                <xsd:element ref="ns2:Datum"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ef370-51b6-4993-b020-42262f228fc3" elementFormDefault="qualified">
    <xsd:import namespace="http://schemas.microsoft.com/office/2006/documentManagement/types"/>
    <xsd:import namespace="http://schemas.microsoft.com/office/infopath/2007/PartnerControls"/>
    <xsd:element name="Datum" ma:index="8" nillable="true" ma:displayName="Datum" ma:format="DateOnly" ma:internalName="Datum">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1f954e-df01-48bf-89e6-e0e988bbb9a6" elementFormDefault="qualified">
    <xsd:import namespace="http://schemas.microsoft.com/office/2006/documentManagement/types"/>
    <xsd:import namespace="http://schemas.microsoft.com/office/infopath/2007/PartnerControls"/>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um xmlns="69bef370-51b6-4993-b020-42262f228fc3" xsi:nil="true"/>
  </documentManagement>
</p:properties>
</file>

<file path=customXml/itemProps1.xml><?xml version="1.0" encoding="utf-8"?>
<ds:datastoreItem xmlns:ds="http://schemas.openxmlformats.org/officeDocument/2006/customXml" ds:itemID="{BAEB9270-4756-45F0-9A87-AF41BCE83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ef370-51b6-4993-b020-42262f228fc3"/>
    <ds:schemaRef ds:uri="a91f954e-df01-48bf-89e6-e0e988bbb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593E6-73A8-4F75-B35D-14E9C3640C55}">
  <ds:schemaRefs>
    <ds:schemaRef ds:uri="http://schemas.microsoft.com/sharepoint/v3/contenttype/forms"/>
  </ds:schemaRefs>
</ds:datastoreItem>
</file>

<file path=customXml/itemProps3.xml><?xml version="1.0" encoding="utf-8"?>
<ds:datastoreItem xmlns:ds="http://schemas.openxmlformats.org/officeDocument/2006/customXml" ds:itemID="{FEDDEE0C-8653-4397-A6B2-BDA7715AF5E5}">
  <ds:schemaRefs>
    <ds:schemaRef ds:uri="http://schemas.microsoft.com/office/2006/metadata/properties"/>
    <ds:schemaRef ds:uri="http://schemas.microsoft.com/office/infopath/2007/PartnerControls"/>
    <ds:schemaRef ds:uri="69bef370-51b6-4993-b020-42262f228fc3"/>
  </ds:schemaRefs>
</ds:datastoreItem>
</file>

<file path=docProps/app.xml><?xml version="1.0" encoding="utf-8"?>
<Properties xmlns="http://schemas.openxmlformats.org/officeDocument/2006/extended-properties" xmlns:vt="http://schemas.openxmlformats.org/officeDocument/2006/docPropsVTypes">
  <TotalTime>376</TotalTime>
  <Words>192</Words>
  <Application>Microsoft Office PowerPoint</Application>
  <PresentationFormat>Diavoorstelling (4:3)</PresentationFormat>
  <Paragraphs>56</Paragraphs>
  <Slides>17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Calibri</vt:lpstr>
      <vt:lpstr>Tw Cen MT</vt:lpstr>
      <vt:lpstr>Wingdings</vt:lpstr>
      <vt:lpstr>Wingdings 2</vt:lpstr>
      <vt:lpstr>Mediaan</vt:lpstr>
      <vt:lpstr>Solk heb je niet alleen!</vt:lpstr>
      <vt:lpstr>Wat is SOLK? </vt:lpstr>
      <vt:lpstr>Wat leeft bij de patiënt?</vt:lpstr>
      <vt:lpstr>Pijn in het brein</vt:lpstr>
      <vt:lpstr>Revalidatiebehandeling</vt:lpstr>
      <vt:lpstr>Observatiefase</vt:lpstr>
      <vt:lpstr>Vervolgfase </vt:lpstr>
      <vt:lpstr>Afrondende fase </vt:lpstr>
      <vt:lpstr>Knelpunten </vt:lpstr>
      <vt:lpstr>Rol van het systeem </vt:lpstr>
      <vt:lpstr>Positief ondersteunend</vt:lpstr>
      <vt:lpstr>Neutraal</vt:lpstr>
      <vt:lpstr>Afwijzend</vt:lpstr>
      <vt:lpstr>Effect op partner/systeem</vt:lpstr>
      <vt:lpstr>Casusbeschrijving </vt:lpstr>
      <vt:lpstr>Verbeterpunten</vt:lpstr>
      <vt:lpstr>Samenwerken?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Solk heb je niet alleen!</dc:title>
  <dc:creator>Amy Sweers</dc:creator>
  <cp:lastModifiedBy>Hans Ooms</cp:lastModifiedBy>
  <cp:revision>6</cp:revision>
  <dcterms:created xsi:type="dcterms:W3CDTF">2019-10-27T09:59:10Z</dcterms:created>
  <dcterms:modified xsi:type="dcterms:W3CDTF">2019-10-28T12:25:02Z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0x01010094C5A50CEA6CF44895E6219A0B8C4275</vt:lpwstr>
  </property>
</Properties>
</file>